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95" r:id="rId9"/>
    <p:sldId id="297" r:id="rId10"/>
    <p:sldId id="296" r:id="rId11"/>
    <p:sldId id="265" r:id="rId12"/>
    <p:sldId id="264" r:id="rId13"/>
    <p:sldId id="273" r:id="rId14"/>
    <p:sldId id="298" r:id="rId15"/>
    <p:sldId id="267" r:id="rId16"/>
    <p:sldId id="286" r:id="rId17"/>
    <p:sldId id="287" r:id="rId18"/>
    <p:sldId id="268" r:id="rId19"/>
    <p:sldId id="269" r:id="rId20"/>
    <p:sldId id="274" r:id="rId21"/>
    <p:sldId id="275" r:id="rId22"/>
    <p:sldId id="266" r:id="rId23"/>
    <p:sldId id="278" r:id="rId24"/>
    <p:sldId id="280" r:id="rId25"/>
    <p:sldId id="299" r:id="rId26"/>
    <p:sldId id="281" r:id="rId27"/>
    <p:sldId id="282" r:id="rId28"/>
    <p:sldId id="283" r:id="rId29"/>
    <p:sldId id="284" r:id="rId30"/>
    <p:sldId id="279" r:id="rId31"/>
    <p:sldId id="276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354B9-E7C6-4DA2-91B1-6603CFC3508C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A5030-D2EB-46A7-A2E5-415077FC3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8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A5030-D2EB-46A7-A2E5-415077FC36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91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A5030-D2EB-46A7-A2E5-415077FC36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91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A5030-D2EB-46A7-A2E5-415077FC36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3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A130-B919-4B78-9154-636746F3869C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494-B678-45C3-ACF5-0E52A696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42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A130-B919-4B78-9154-636746F3869C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494-B678-45C3-ACF5-0E52A696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2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A130-B919-4B78-9154-636746F3869C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494-B678-45C3-ACF5-0E52A696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1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A130-B919-4B78-9154-636746F3869C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494-B678-45C3-ACF5-0E52A696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9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A130-B919-4B78-9154-636746F3869C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494-B678-45C3-ACF5-0E52A696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0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A130-B919-4B78-9154-636746F3869C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494-B678-45C3-ACF5-0E52A696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8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A130-B919-4B78-9154-636746F3869C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494-B678-45C3-ACF5-0E52A696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6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A130-B919-4B78-9154-636746F3869C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494-B678-45C3-ACF5-0E52A696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A130-B919-4B78-9154-636746F3869C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494-B678-45C3-ACF5-0E52A696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6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A130-B919-4B78-9154-636746F3869C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494-B678-45C3-ACF5-0E52A696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8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5A130-B919-4B78-9154-636746F3869C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44494-B678-45C3-ACF5-0E52A696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3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5A130-B919-4B78-9154-636746F3869C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4494-B678-45C3-ACF5-0E52A6961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0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f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fif"/><Relationship Id="rId4" Type="http://schemas.openxmlformats.org/officeDocument/2006/relationships/image" Target="../media/image32.jf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f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9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0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/>
          </a:bodyPr>
          <a:lstStyle/>
          <a:p>
            <a:r>
              <a:rPr lang="th-TH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อิเล็กทรอนิกส์กำลัง </a:t>
            </a:r>
            <a:r>
              <a:rPr lang="en-US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ไดโอด</a:t>
            </a:r>
            <a:r>
              <a:rPr lang="en-US" sz="5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5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8136904" cy="1752600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ผศ. ดร.บุญชัย บุญชู</a:t>
            </a:r>
          </a:p>
          <a:p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สาขาเทคโนโลยีไฟฟ้า คณะวิศวกรรมศาสตร์และเทคโนโลยีอุตสาหกรรม</a:t>
            </a:r>
          </a:p>
          <a:p>
            <a:r>
              <a:rPr lang="th-TH" sz="28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มหาวิทยาลัยราชภัฎสวนสุนันทา </a:t>
            </a:r>
          </a:p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9237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5245"/>
            <a:ext cx="8229600" cy="4525963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แบบจำลองช่วงแรงดันเชิงเส้น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(Piecewise linear model)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3318" y="4994012"/>
            <a:ext cx="364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แบบจำลองช่วงแรงดันเชิงเส้น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804939"/>
              </p:ext>
            </p:extLst>
          </p:nvPr>
        </p:nvGraphicFramePr>
        <p:xfrm>
          <a:off x="1475656" y="1700808"/>
          <a:ext cx="6402827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Visio" r:id="rId3" imgW="3619722" imgH="1835500" progId="Visio.Drawing.15">
                  <p:embed/>
                </p:oleObj>
              </mc:Choice>
              <mc:Fallback>
                <p:oleObj name="Visio" r:id="rId3" imgW="3619722" imgH="183550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00808"/>
                        <a:ext cx="6402827" cy="3240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4970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2151112"/>
          </a:xfrm>
        </p:spPr>
        <p:txBody>
          <a:bodyPr>
            <a:noAutofit/>
          </a:bodyPr>
          <a:lstStyle/>
          <a:p>
            <a:pPr algn="l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ตัวอย่างที่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จากวงจรไดโอดในรูปที่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กำหนดให้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r>
              <a:rPr lang="en-US" sz="28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=12 V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ตัวต้านทาน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R=2.2 k</a:t>
            </a:r>
            <a:r>
              <a:rPr lang="el-GR" sz="2000" dirty="0" smtClean="0">
                <a:latin typeface="Times New Roman"/>
                <a:cs typeface="Angsana New" panose="02020603050405020304" pitchFamily="18" charset="-34"/>
              </a:rPr>
              <a:t>Ω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ไดโอดมีค่า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</a:t>
            </a:r>
            <a:r>
              <a:rPr lang="en-US" sz="28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=66 </a:t>
            </a:r>
            <a:r>
              <a:rPr lang="en-US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fA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 n = 1.24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r>
              <a:rPr lang="en-US" sz="28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T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=25.8 mV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20 </a:t>
            </a:r>
            <a:r>
              <a:rPr lang="en-US" sz="2800" baseline="30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</a:t>
            </a:r>
            <a:r>
              <a:rPr lang="en-US" sz="28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C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จงหาค่า</a:t>
            </a:r>
            <a:b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1.1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กระแสที่ไหลผ่านไดโอด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</a:t>
            </a:r>
            <a:r>
              <a:rPr lang="en-US" sz="28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1.2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แรงดันคร่อมไดโอด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r>
              <a:rPr lang="en-US" sz="28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</a:t>
            </a:r>
            <a:endParaRPr lang="en-US" sz="2800" baseline="-25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2929" y="5085184"/>
            <a:ext cx="2036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8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วงจรไดโอด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127795"/>
              </p:ext>
            </p:extLst>
          </p:nvPr>
        </p:nvGraphicFramePr>
        <p:xfrm>
          <a:off x="2070711" y="2420888"/>
          <a:ext cx="4589521" cy="2851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4" name="Visio" r:id="rId4" imgW="1752649" imgH="1085850" progId="Visio.Drawing.15">
                  <p:embed/>
                </p:oleObj>
              </mc:Choice>
              <mc:Fallback>
                <p:oleObj name="Visio" r:id="rId4" imgW="1752649" imgH="1085850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711" y="2420888"/>
                        <a:ext cx="4589521" cy="2851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1328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35485"/>
            <a:ext cx="8229600" cy="3733875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วิธีทำ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ใช้วิธีการทำซ้ำ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(Iteration)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469096"/>
              </p:ext>
            </p:extLst>
          </p:nvPr>
        </p:nvGraphicFramePr>
        <p:xfrm>
          <a:off x="2151732" y="135136"/>
          <a:ext cx="45085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" name="Visio" r:id="rId4" imgW="1841821" imgH="1111469" progId="Visio.Drawing.15">
                  <p:embed/>
                </p:oleObj>
              </mc:Choice>
              <mc:Fallback>
                <p:oleObj name="Visio" r:id="rId4" imgW="1841821" imgH="1111469" progId="Visio.Drawing.15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1732" y="135136"/>
                        <a:ext cx="4508500" cy="271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708435"/>
              </p:ext>
            </p:extLst>
          </p:nvPr>
        </p:nvGraphicFramePr>
        <p:xfrm>
          <a:off x="1331640" y="3573016"/>
          <a:ext cx="6905501" cy="2975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" name="Equation" r:id="rId6" imgW="3035160" imgH="1307880" progId="Equation.DSMT4">
                  <p:embed/>
                </p:oleObj>
              </mc:Choice>
              <mc:Fallback>
                <p:oleObj name="Equation" r:id="rId6" imgW="3035160" imgH="1307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31640" y="3573016"/>
                        <a:ext cx="6905501" cy="2975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187624" y="4500409"/>
            <a:ext cx="1430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แทนสมการ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2929" y="2545740"/>
            <a:ext cx="1959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วงจรไดโอด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5778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Autofit/>
          </a:bodyPr>
          <a:lstStyle/>
          <a:p>
            <a:pPr algn="l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ตัวอย่างที่ 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วงจรไดโอดแสดงในรูปที่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กำหนดให้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Vs = 12 V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ตัวต้านทาน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R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มีค่า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2.2 k</a:t>
            </a:r>
            <a:r>
              <a:rPr lang="el-GR" sz="2000" dirty="0" smtClean="0">
                <a:latin typeface="Times New Roman"/>
                <a:cs typeface="Angsana New" panose="02020603050405020304" pitchFamily="18" charset="-34"/>
              </a:rPr>
              <a:t>Ω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กำหนดให้ใช้แบบจำลองแรงดันคง จงคำนวณหาค่า</a:t>
            </a:r>
            <a:b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2.1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กระแสที่ไหลผ่านไดโอด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</a:t>
            </a:r>
            <a:r>
              <a:rPr lang="en-US" sz="28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เมื่อ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r>
              <a:rPr lang="en-US" sz="28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= 0.6 V</a:t>
            </a:r>
            <a:b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2.2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กระแสที่ไหลผ่านไดโอด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I</a:t>
            </a:r>
            <a:r>
              <a:rPr lang="en-US" sz="2800" baseline="-25000" dirty="0">
                <a:latin typeface="Angsana New" panose="02020603050405020304" pitchFamily="18" charset="-34"/>
                <a:cs typeface="Angsana New" panose="02020603050405020304" pitchFamily="18" charset="-34"/>
              </a:rPr>
              <a:t>D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เมื่อ 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r>
              <a:rPr lang="en-US" sz="2800" baseline="-25000" dirty="0">
                <a:latin typeface="Angsana New" panose="02020603050405020304" pitchFamily="18" charset="-34"/>
                <a:cs typeface="Angsana New" panose="02020603050405020304" pitchFamily="18" charset="-34"/>
              </a:rPr>
              <a:t>D</a:t>
            </a:r>
            <a:r>
              <a:rPr lang="en-US" sz="2800" dirty="0">
                <a:latin typeface="Angsana New" panose="02020603050405020304" pitchFamily="18" charset="-34"/>
                <a:cs typeface="Angsana New" panose="02020603050405020304" pitchFamily="18" charset="-34"/>
              </a:rPr>
              <a:t> =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0.7 V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79712" y="4869160"/>
            <a:ext cx="5333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วงจรไดโอดเมื่อกำหนด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r>
              <a:rPr lang="en-US" sz="28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= 0.6 V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0.7 V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9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361236"/>
              </p:ext>
            </p:extLst>
          </p:nvPr>
        </p:nvGraphicFramePr>
        <p:xfrm>
          <a:off x="1980059" y="2276872"/>
          <a:ext cx="4536157" cy="2818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1" name="Visio" r:id="rId3" imgW="1752649" imgH="1085850" progId="Visio.Drawing.15">
                  <p:embed/>
                </p:oleObj>
              </mc:Choice>
              <mc:Fallback>
                <p:oleObj name="Visio" r:id="rId3" imgW="1752649" imgH="1085850" progId="Visio.Drawing.15">
                  <p:embed/>
                  <p:pic>
                    <p:nvPicPr>
                      <p:cNvPr id="0" name="Object 4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059" y="2276872"/>
                        <a:ext cx="4536157" cy="28181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9967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rm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วิธีทำ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3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</a:p>
          <a:p>
            <a:pPr marL="0" indent="0">
              <a:buNone/>
            </a:pP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2.1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r>
              <a:rPr lang="en-US" sz="28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= 0.6 V</a:t>
            </a:r>
          </a:p>
          <a:p>
            <a:pPr marL="0" indent="0">
              <a:buNone/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sz="1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2.2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r>
              <a:rPr lang="en-US" sz="28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= 0.7 V</a:t>
            </a:r>
          </a:p>
          <a:p>
            <a:pPr marL="0" indent="0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8799" y="3409836"/>
            <a:ext cx="5333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วงจรไดโอดเมื่อกำหนด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r>
              <a:rPr lang="en-US" sz="28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= 0.6 V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0.7 V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080422"/>
              </p:ext>
            </p:extLst>
          </p:nvPr>
        </p:nvGraphicFramePr>
        <p:xfrm>
          <a:off x="2267744" y="4053929"/>
          <a:ext cx="4143375" cy="211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8" name="Equation" r:id="rId3" imgW="1968480" imgH="1002960" progId="Equation.DSMT4">
                  <p:embed/>
                </p:oleObj>
              </mc:Choice>
              <mc:Fallback>
                <p:oleObj name="Equation" r:id="rId3" imgW="1968480" imgH="1002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053929"/>
                        <a:ext cx="4143375" cy="211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9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529152"/>
              </p:ext>
            </p:extLst>
          </p:nvPr>
        </p:nvGraphicFramePr>
        <p:xfrm>
          <a:off x="2011628" y="764704"/>
          <a:ext cx="5008644" cy="2650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9" name="Visio" r:id="rId5" imgW="2045021" imgH="1079544" progId="Visio.Drawing.15">
                  <p:embed/>
                </p:oleObj>
              </mc:Choice>
              <mc:Fallback>
                <p:oleObj name="Visio" r:id="rId5" imgW="2045021" imgH="1079544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628" y="764704"/>
                        <a:ext cx="5008644" cy="265024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3522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sz="4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วงจรไดโอด </a:t>
            </a:r>
            <a:endParaRPr lang="en-US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วงจรสร้างแรงดันอ้างอิง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(Voltage reference circuits)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596651"/>
              </p:ext>
            </p:extLst>
          </p:nvPr>
        </p:nvGraphicFramePr>
        <p:xfrm>
          <a:off x="1259632" y="1700809"/>
          <a:ext cx="6829624" cy="4337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2" name="Visio" r:id="rId3" imgW="4235635" imgH="2686050" progId="Visio.Drawing.15">
                  <p:embed/>
                </p:oleObj>
              </mc:Choice>
              <mc:Fallback>
                <p:oleObj name="Visio" r:id="rId3" imgW="4235635" imgH="2686050" progId="Visio.Drawing.1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700809"/>
                        <a:ext cx="6829624" cy="43374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65355" y="5930116"/>
            <a:ext cx="4395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วงจรสร้างแรงดันอ้างอิงโดยใช้ไดโอด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7943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306667"/>
              </p:ext>
            </p:extLst>
          </p:nvPr>
        </p:nvGraphicFramePr>
        <p:xfrm>
          <a:off x="1669205" y="4365104"/>
          <a:ext cx="6791227" cy="1750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0" name="Equation" r:id="rId4" imgW="2958840" imgH="761760" progId="Equation.DSMT4">
                  <p:embed/>
                </p:oleObj>
              </mc:Choice>
              <mc:Fallback>
                <p:oleObj name="Equation" r:id="rId4" imgW="2958840" imgH="7617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205" y="4365104"/>
                        <a:ext cx="6791227" cy="1750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algn="l"/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en-US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1.3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จากวงจรไดโอดแสดงในรูปที่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กำหนดให้ </a:t>
            </a:r>
            <a:r>
              <a:rPr lang="en-US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r>
              <a:rPr lang="en-US" sz="2800" i="1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F</a:t>
            </a:r>
            <a:r>
              <a:rPr lang="en-US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= 0.7 </a:t>
            </a:r>
            <a:r>
              <a:rPr lang="en-US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, </a:t>
            </a:r>
            <a:r>
              <a:rPr lang="en-US" sz="2800" i="1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r</a:t>
            </a:r>
            <a:r>
              <a:rPr lang="en-US" sz="2800" i="1" baseline="-250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D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= 20 </a:t>
            </a:r>
            <a:r>
              <a:rPr lang="el-GR" sz="2000" dirty="0">
                <a:latin typeface="Times New Roman"/>
                <a:cs typeface="Angsana New" panose="02020603050405020304" pitchFamily="18" charset="-34"/>
              </a:rPr>
              <a:t>Ω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จง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นวณ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r>
              <a:rPr lang="en-US" sz="2800" i="1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</a:t>
            </a:r>
            <a:r>
              <a:rPr lang="th-TH" sz="28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และ </a:t>
            </a:r>
            <a:r>
              <a:rPr lang="en-US" sz="2800" i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I</a:t>
            </a:r>
            <a:r>
              <a:rPr lang="en-US" sz="2800" i="1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en-US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67744" y="3573016"/>
            <a:ext cx="5040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วงจรสร้างแรงดันอ้างอิงสำหรับตัวอย่าง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1.3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3996353"/>
            <a:ext cx="898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วิธีทำ </a:t>
            </a:r>
            <a:endParaRPr lang="en-US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Rectangle 2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411740"/>
              </p:ext>
            </p:extLst>
          </p:nvPr>
        </p:nvGraphicFramePr>
        <p:xfrm>
          <a:off x="2365611" y="1052736"/>
          <a:ext cx="4078597" cy="2661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1" r:id="rId6" imgW="2209948" imgH="1441757" progId="Visio.Drawing.15">
                  <p:embed/>
                </p:oleObj>
              </mc:Choice>
              <mc:Fallback>
                <p:oleObj r:id="rId6" imgW="2209948" imgH="1441757" progId="Visio.Drawing.15">
                  <p:embed/>
                  <p:pic>
                    <p:nvPicPr>
                      <p:cNvPr id="0" name="Object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611" y="1052736"/>
                        <a:ext cx="4078597" cy="26615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4778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วงจรไดโอดลอจิกเกต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764174"/>
              </p:ext>
            </p:extLst>
          </p:nvPr>
        </p:nvGraphicFramePr>
        <p:xfrm>
          <a:off x="1340641" y="1340768"/>
          <a:ext cx="6615735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1" name="Visio" r:id="rId3" imgW="3207009" imgH="1568669" progId="Visio.Drawing.15">
                  <p:embed/>
                </p:oleObj>
              </mc:Choice>
              <mc:Fallback>
                <p:oleObj name="Visio" r:id="rId3" imgW="3207009" imgH="1568669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0641" y="1340768"/>
                        <a:ext cx="6615735" cy="32403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7704" y="4489956"/>
            <a:ext cx="5471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OR gate Y = A+B	   (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AND gate Y = A B 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712" y="4922004"/>
            <a:ext cx="2515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13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ไดโอดลอจิดเกต</a:t>
            </a:r>
            <a:endParaRPr lang="en-US" sz="28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2081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26759"/>
              </p:ext>
            </p:extLst>
          </p:nvPr>
        </p:nvGraphicFramePr>
        <p:xfrm>
          <a:off x="2212950" y="1124744"/>
          <a:ext cx="415925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" name="Visio" r:id="rId3" imgW="1740023" imgH="1092550" progId="Visio.Drawing.15">
                  <p:embed/>
                </p:oleObj>
              </mc:Choice>
              <mc:Fallback>
                <p:oleObj name="Visio" r:id="rId3" imgW="1740023" imgH="109255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2950" y="1124744"/>
                        <a:ext cx="4159250" cy="260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87824" y="3481844"/>
            <a:ext cx="3235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วงจรเรียงกระแสครึ่งคลื่น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664296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r>
              <a:rPr lang="en-US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เป็นสัญญาณช่วงบวก ไดโอดนำกระแส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(on)</a:t>
            </a:r>
          </a:p>
          <a:p>
            <a:pPr marL="914400" lvl="2" indent="0">
              <a:buNone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r>
              <a:rPr lang="en-US" sz="36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= V</a:t>
            </a:r>
            <a:r>
              <a:rPr lang="en-US" sz="36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</a:t>
            </a:r>
            <a:r>
              <a:rPr lang="en-US" sz="3600" baseline="30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+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- V</a:t>
            </a:r>
            <a:r>
              <a:rPr lang="en-US" sz="36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</a:t>
            </a:r>
            <a:endParaRPr lang="th-TH" sz="3600" baseline="-25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r>
              <a:rPr lang="en-US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เป็นสัญญาณลบ ไดโอดหยุดนำกระแส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(off)</a:t>
            </a:r>
          </a:p>
          <a:p>
            <a:pPr marL="914400" lvl="2" indent="0">
              <a:buNone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r>
              <a:rPr lang="en-US" sz="36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= 0</a:t>
            </a:r>
            <a:endParaRPr lang="th-TH" sz="3600" baseline="-25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วงจรเรียงกระแสครึ่งคลื่น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7512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6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64" y="2768730"/>
            <a:ext cx="3303412" cy="361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-993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-993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135510"/>
              </p:ext>
            </p:extLst>
          </p:nvPr>
        </p:nvGraphicFramePr>
        <p:xfrm>
          <a:off x="516350" y="17240"/>
          <a:ext cx="7800066" cy="2110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7" name="Visio" r:id="rId4" imgW="4273908" imgH="1156007" progId="Visio.Drawing.15">
                  <p:embed/>
                </p:oleObj>
              </mc:Choice>
              <mc:Fallback>
                <p:oleObj name="Visio" r:id="rId4" imgW="4273908" imgH="1156007" progId="Visio.Drawing.1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350" y="17240"/>
                        <a:ext cx="7800066" cy="21106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9632" y="1961456"/>
            <a:ext cx="67361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ช่วงแรงดันอินพุตเป็นบวก 	       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ช่วงแรงดันอินพุตลบ</a:t>
            </a:r>
          </a:p>
          <a:p>
            <a:pPr algn="ctr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การทำงานของวงจรเรียงกระแสครึ่งคลื่น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6290156"/>
            <a:ext cx="6152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แรงดันอินพุตและเอาต์พุตของวงจรเรียงกระแสครึ่งคลื่น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4365104"/>
            <a:ext cx="28729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</a:t>
            </a:r>
            <a:r>
              <a:rPr lang="en-US" sz="32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r>
              <a:rPr lang="en-US" sz="3200" baseline="-250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op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= V</a:t>
            </a:r>
            <a:r>
              <a:rPr lang="en-US" sz="32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</a:t>
            </a:r>
            <a:r>
              <a:rPr lang="en-US" sz="3200" baseline="30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+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– V</a:t>
            </a:r>
            <a:r>
              <a:rPr lang="en-US" sz="32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</a:t>
            </a:r>
          </a:p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r>
              <a:rPr lang="en-US" sz="32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o(</a:t>
            </a:r>
            <a:r>
              <a:rPr lang="en-US" sz="3200" baseline="-250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avg</a:t>
            </a:r>
            <a:r>
              <a:rPr lang="en-US" sz="32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= 0.318(V</a:t>
            </a:r>
            <a:r>
              <a:rPr lang="en-US" sz="32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</a:t>
            </a:r>
            <a:r>
              <a:rPr lang="en-US" sz="3200" baseline="30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+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– V</a:t>
            </a:r>
            <a:r>
              <a:rPr lang="en-US" sz="32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72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 smtClean="0"/>
              <a:t>บทนำ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1.1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 สัญลักษณ์ คุณสมบัติและแบบจำลองของไดโอด</a:t>
            </a:r>
          </a:p>
          <a:p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วงจรไดโอด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(Diode Circuits)</a:t>
            </a:r>
          </a:p>
          <a:p>
            <a:pPr lvl="2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วงจรแรงดันอ้างอิง</a:t>
            </a:r>
          </a:p>
          <a:p>
            <a:pPr lvl="2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วงจรไดโอดลอจิกเกต</a:t>
            </a:r>
          </a:p>
          <a:p>
            <a:pPr lvl="2"/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วงจรเรียงกระแสครึ่งคลื่น  วงจร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เรียงกระแสเต็ม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คลื่น วงจรเรียงกระแสแบบบริดจ์</a:t>
            </a:r>
          </a:p>
          <a:p>
            <a:pPr lvl="2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วงจรเรียงกระแสความเที่ยงตรงสูง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(Precision Rectifier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1.3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ซีเนอร์ไดโอด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(Zener Diode)</a:t>
            </a:r>
            <a:endParaRPr lang="th-TH" sz="3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1.4 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แหล่งจ่ายกำลัง 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(Power Supply)</a:t>
            </a:r>
            <a:endParaRPr lang="th-TH" sz="36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1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วงจรเรียงกระแสเต็มคลื่น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226965"/>
              </p:ext>
            </p:extLst>
          </p:nvPr>
        </p:nvGraphicFramePr>
        <p:xfrm>
          <a:off x="2483768" y="980728"/>
          <a:ext cx="3765922" cy="2646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8" name="Visio" r:id="rId3" imgW="1886012" imgH="1327457" progId="Visio.Drawing.15">
                  <p:embed/>
                </p:oleObj>
              </mc:Choice>
              <mc:Fallback>
                <p:oleObj name="Visio" r:id="rId3" imgW="1886012" imgH="1327457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980728"/>
                        <a:ext cx="3765922" cy="26461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87824" y="3553852"/>
            <a:ext cx="3230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วงจรเรียงกระแสเต็มคลื่น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4015308"/>
            <a:ext cx="8229600" cy="2654052"/>
          </a:xfrm>
        </p:spPr>
        <p:txBody>
          <a:bodyPr>
            <a:norm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r>
              <a:rPr lang="en-US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S1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เป็นสัญญาณบวก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</a:t>
            </a:r>
            <a:r>
              <a:rPr lang="en-US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นำกระแส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</a:t>
            </a:r>
            <a:r>
              <a:rPr lang="en-US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หยุดนำกระแส</a:t>
            </a:r>
            <a:endParaRPr lang="en-US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r>
              <a:rPr lang="en-US" sz="36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= V</a:t>
            </a:r>
            <a:r>
              <a:rPr lang="en-US" sz="36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S1</a:t>
            </a:r>
            <a:r>
              <a:rPr lang="en-US" sz="3600" baseline="30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+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- V</a:t>
            </a:r>
            <a:r>
              <a:rPr lang="en-US" sz="36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D1</a:t>
            </a:r>
            <a:endParaRPr lang="th-TH" sz="3600" baseline="-25000" dirty="0" smtClean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r>
              <a:rPr lang="en-US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S2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เป็นสัญญาณบวก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</a:t>
            </a:r>
            <a:r>
              <a:rPr lang="en-US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นำกระแส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</a:t>
            </a:r>
            <a:r>
              <a:rPr lang="en-US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หยุดนำกระแส</a:t>
            </a:r>
            <a:endParaRPr lang="en-US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2" indent="0">
              <a:buNone/>
            </a:pPr>
            <a:r>
              <a:rPr lang="th-TH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r>
              <a:rPr lang="en-US" sz="36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= V</a:t>
            </a:r>
            <a:r>
              <a:rPr lang="en-US" sz="36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S2</a:t>
            </a:r>
            <a:r>
              <a:rPr lang="en-US" sz="3600" baseline="30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+</a:t>
            </a:r>
            <a:r>
              <a:rPr lang="en-US" sz="36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- V</a:t>
            </a:r>
            <a:r>
              <a:rPr lang="en-US" sz="36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D2</a:t>
            </a:r>
            <a:endParaRPr lang="th-TH" sz="3600" baseline="-25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7278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010654"/>
              </p:ext>
            </p:extLst>
          </p:nvPr>
        </p:nvGraphicFramePr>
        <p:xfrm>
          <a:off x="2172504" y="260648"/>
          <a:ext cx="4991784" cy="5045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" name="Visio" r:id="rId3" imgW="2908325" imgH="2940269" progId="Visio.Drawing.15">
                  <p:embed/>
                </p:oleObj>
              </mc:Choice>
              <mc:Fallback>
                <p:oleObj name="Visio" r:id="rId3" imgW="2908325" imgH="2940269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504" y="260648"/>
                        <a:ext cx="4991784" cy="50452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79712" y="5157192"/>
            <a:ext cx="5157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แรงดันเอาต์พุตของวงจรเรียงกระแสเต็มคลื่น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5517232"/>
            <a:ext cx="28729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    V</a:t>
            </a:r>
            <a:r>
              <a:rPr lang="en-US" sz="32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= V</a:t>
            </a:r>
            <a:r>
              <a:rPr lang="en-US" sz="32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</a:t>
            </a:r>
            <a:r>
              <a:rPr lang="en-US" sz="3200" baseline="30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+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 – V</a:t>
            </a:r>
            <a:r>
              <a:rPr lang="en-US" sz="32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</a:t>
            </a:r>
          </a:p>
          <a:p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r>
              <a:rPr lang="en-US" sz="32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o(</a:t>
            </a:r>
            <a:r>
              <a:rPr lang="en-US" sz="3200" baseline="-250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avg</a:t>
            </a:r>
            <a:r>
              <a:rPr lang="en-US" sz="32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= 0.636(V</a:t>
            </a:r>
            <a:r>
              <a:rPr lang="en-US" sz="32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s</a:t>
            </a:r>
            <a:r>
              <a:rPr lang="en-US" sz="3200" baseline="30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+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– V</a:t>
            </a:r>
            <a:r>
              <a:rPr lang="en-US" sz="32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</a:t>
            </a:r>
            <a:r>
              <a:rPr lang="en-US" sz="32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en-US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357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507288" cy="2880320"/>
          </a:xfrm>
        </p:spPr>
        <p:txBody>
          <a:bodyPr>
            <a:noAutofit/>
          </a:bodyPr>
          <a:lstStyle/>
          <a:p>
            <a:pPr algn="l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</a:t>
            </a: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1.3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จากวงจรเรียงกระแสแบบเต็มคลื่นดังรูปที่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1.11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กำหนดให้แรงดันคร่อมไดโอดกำลังเมื่อไบแอสตรง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(V</a:t>
            </a:r>
            <a:r>
              <a:rPr lang="en-US" sz="2800" baseline="-250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DF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มีค่าประมาณ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 V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และแรงดันเอาต์พุตเฉลี่ย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r>
              <a:rPr lang="en-US" sz="2800" baseline="-250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avg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เท่ากับ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15 V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จงคำนวณหาค่าต่อไปนี้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1.1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จงคำนวณแรงดันยอด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r>
              <a:rPr lang="en-US" sz="2800" baseline="-250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p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ที่จุดเอาต์พุตและที่อินพุตของวงจรเรียงกระแส</a:t>
            </a:r>
            <a:b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เมื่อแรงดันปฐมภูมิชองหม้อแปลงเป็น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220 </a:t>
            </a:r>
            <a:r>
              <a:rPr lang="en-US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r>
              <a:rPr lang="en-US" sz="2800" baseline="-250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rms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จงคำนวณแรงดันทุติยภูมิ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2309" y="5570076"/>
            <a:ext cx="3547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1.11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วงจรเรียงกระแสเต็มคลื่น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80" y="2708920"/>
            <a:ext cx="4850008" cy="2861156"/>
          </a:xfrm>
        </p:spPr>
      </p:pic>
    </p:spTree>
    <p:extLst>
      <p:ext uri="{BB962C8B-B14F-4D97-AF65-F5344CB8AC3E}">
        <p14:creationId xmlns:p14="http://schemas.microsoft.com/office/powerpoint/2010/main" val="3771847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55" y="3356992"/>
            <a:ext cx="6772421" cy="3312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วงจรเรียงกระแสแบบบริดจ์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4"/>
            <a:ext cx="460851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23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48680"/>
            <a:ext cx="4176464" cy="3976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วงจรเรียงกระแสแบบบริดจ์และการประยุกต์ใช้งาน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149080"/>
            <a:ext cx="5381060" cy="19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55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บริดจ์ไดโอด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(Bridge Diode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84984"/>
            <a:ext cx="3312368" cy="3312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5" y="1359968"/>
            <a:ext cx="4866873" cy="22850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706" y="1772816"/>
            <a:ext cx="2933686" cy="16428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3016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17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งานครั้งที่ </a:t>
            </a:r>
            <a:r>
              <a:rPr lang="en-US" sz="40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: </a:t>
            </a:r>
            <a:r>
              <a:rPr lang="th-TH" sz="40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วงจรเรียงกระแสแบบบริดจ์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รูปวงจร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อธิบายการทำงาน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รูปสัญญาณแรงดันอินพุต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รูปสัญญาณแรงดันเอาต์พุต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รูปสัญญาณแรงดันเอาต์พุตเฉลี่ย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คำนวณแรงดันเอาต์พุต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คำนวณแรงดันเอาต์พุตเฉลี่ย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3689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ซีเนอร์ไดโอด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(Zener Diode)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2335124"/>
            <a:ext cx="3744416" cy="2482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686342"/>
            <a:ext cx="3240360" cy="325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98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068960"/>
            <a:ext cx="6614630" cy="244827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44624"/>
            <a:ext cx="8507288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แบบฝืกหัด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จากวงจรแหล่งจ่ายไฟดังรูป กำหนดให้แรงดันด้านทุติยภูมิของหม้อแปลงมีค่า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24 </a:t>
            </a:r>
            <a:r>
              <a:rPr lang="en-US" sz="2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Vrms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เมื่อต้องการแรงดันเอาต์พุต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18 VDC </a:t>
            </a:r>
            <a:b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1.1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จงคำนวณแรงดันยอด 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28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V</a:t>
            </a:r>
            <a:r>
              <a:rPr lang="en-US" sz="2800" baseline="-25000" dirty="0" err="1" smtClean="0">
                <a:latin typeface="Angsana New" panose="02020603050405020304" pitchFamily="18" charset="-34"/>
                <a:cs typeface="Angsana New" panose="02020603050405020304" pitchFamily="18" charset="-34"/>
              </a:rPr>
              <a:t>p</a:t>
            </a:r>
            <a:r>
              <a:rPr lang="en-US" sz="2800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ที่ขั้วบวกของบริดจ์ไดโอด</a:t>
            </a:r>
            <a:b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กำหนดให้กระแสไหลผ่าน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R1 = 20 mA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จงคำนวณ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R1</a:t>
            </a:r>
          </a:p>
          <a:p>
            <a:pPr algn="l"/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1.3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กำหนดให้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D1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มีขนาด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0.5 W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จงเลือกเบอร์ซีเนอร์ไดโอด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D1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2371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ซีเนอร์เร็กกูเลเตอร์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(Zener Regulator)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28800"/>
            <a:ext cx="5073727" cy="187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72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1.1.1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โครงสร้างและลัญลักษณ์ของ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ไดโอด</a:t>
            </a:r>
            <a:endParaRPr lang="th-TH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15040"/>
            <a:ext cx="6035107" cy="2022072"/>
          </a:xfrm>
        </p:spPr>
      </p:pic>
      <p:sp>
        <p:nvSpPr>
          <p:cNvPr id="7" name="TextBox 6"/>
          <p:cNvSpPr txBox="1"/>
          <p:nvPr/>
        </p:nvSpPr>
        <p:spPr>
          <a:xfrm>
            <a:off x="2672989" y="4777988"/>
            <a:ext cx="4131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โครงสร้างและสัญลักษณ์ของไดโอด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44285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งานครั้งที่ 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: 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ซีเนอร์เร็กกูเลเตอร์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ไลน์เร็กกูเลชั่น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(Line Regulation)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</a:t>
            </a:r>
          </a:p>
          <a:p>
            <a:pPr lvl="2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สมการ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โหลดเร็กกูเลชั่น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(Load regulation)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</a:t>
            </a:r>
          </a:p>
          <a:p>
            <a:pPr lvl="2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สมการ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ออกแบบวงจรซีเนอร์เร็กกูเลเตอร์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ออกแบบแหล่งจ่ายไฟ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กำหนดแรงดันเอง</a:t>
            </a:r>
          </a:p>
          <a:p>
            <a:pPr lvl="2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จ่ายกระแส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 A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3386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งานครั้งที่ </a:t>
            </a:r>
            <a:r>
              <a:rPr lang="en-US" sz="4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: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วงจรเรียงกระแสและตัวเก็บประจุกรอง </a:t>
            </a: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(The Rectifier with Filter Capacitor)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3877891"/>
          </a:xfrm>
        </p:spPr>
        <p:txBody>
          <a:bodyPr>
            <a:normAutofit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ออกแบบแหล่งจ่ายกำลังโดยใช้วงจรเรียงกระแสแบบบริดจ์และตัวเก็บประจุกรอง เพื่อใช้งานกับหลอด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LED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ขนาด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12 V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ขนาดกำลัง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9 W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กำหนดให้แรงดันริปเปิลสูงสุด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20% </a:t>
            </a:r>
          </a:p>
          <a:p>
            <a:pPr lvl="2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รูปวงจร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แบบครึ่งคลื่น เต็มคลื่น และแบบบริดจ์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2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คำนวณหาค่าตัวเก็บประจุ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กรอง</a:t>
            </a:r>
          </a:p>
          <a:p>
            <a:pPr lvl="2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รูปสัญญาณแรงดัน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อินพุต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และเอาต์พุต</a:t>
            </a:r>
          </a:p>
          <a:p>
            <a:pPr lvl="2"/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คำนวณแรงดันหม้อแปลงด้านทุติยภูมิ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189832"/>
              </p:ext>
            </p:extLst>
          </p:nvPr>
        </p:nvGraphicFramePr>
        <p:xfrm>
          <a:off x="6324051" y="3140968"/>
          <a:ext cx="2064373" cy="1998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9" name="Equation" r:id="rId3" imgW="799920" imgH="774360" progId="Equation.DSMT4">
                  <p:embed/>
                </p:oleObj>
              </mc:Choice>
              <mc:Fallback>
                <p:oleObj name="Equation" r:id="rId3" imgW="79992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24051" y="3140968"/>
                        <a:ext cx="2064373" cy="1998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4923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pPr algn="l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XX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จากวงจรเรียงกระแสแบบเต็มคลื่นดังรูปที่ </a:t>
            </a:r>
            <a:r>
              <a:rPr lang="en-US" sz="31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x.xx</a:t>
            </a:r>
            <a: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 </a:t>
            </a:r>
            <a:r>
              <a:rPr lang="en-US" sz="31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Vac</a:t>
            </a:r>
            <a: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ความถี่ </a:t>
            </a:r>
            <a: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50</a:t>
            </a:r>
            <a:r>
              <a:rPr lang="th-TH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Hz </a:t>
            </a:r>
            <a:r>
              <a:rPr lang="th-TH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กำหนดให้แรงดันไบแอสตรงของไดโอด </a:t>
            </a:r>
            <a: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VF = 0.8 </a:t>
            </a:r>
            <a:r>
              <a:rPr lang="en-US" sz="3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</a:t>
            </a:r>
            <a: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1.1 </a:t>
            </a:r>
            <a:r>
              <a:rPr lang="th-TH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จงคำนวณแรงดันยอด </a:t>
            </a:r>
            <a: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1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Vp</a:t>
            </a:r>
            <a: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ที่จุด </a:t>
            </a:r>
            <a: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Vs1 </a:t>
            </a:r>
            <a:r>
              <a:rPr lang="th-TH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Vs2</a:t>
            </a:r>
            <a:b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1.2 </a:t>
            </a:r>
            <a:r>
              <a:rPr lang="th-TH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จงคำนวณแรงดันเอาต์พุต </a:t>
            </a:r>
            <a: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Vo </a:t>
            </a:r>
            <a:b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1.3 </a:t>
            </a:r>
            <a:r>
              <a:rPr lang="th-TH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จงคำนวณแรงดันเอาต์พุตเฉลี่ย </a:t>
            </a:r>
            <a: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1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Vavg</a:t>
            </a:r>
            <a: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Vo</a:t>
            </a:r>
            <a:endParaRPr lang="en-US" sz="3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633084"/>
              </p:ext>
            </p:extLst>
          </p:nvPr>
        </p:nvGraphicFramePr>
        <p:xfrm>
          <a:off x="1259632" y="2708920"/>
          <a:ext cx="6157216" cy="2376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6" name="Visio" r:id="rId3" imgW="3340371" imgH="1289225" progId="Visio.Drawing.15">
                  <p:embed/>
                </p:oleObj>
              </mc:Choice>
              <mc:Fallback>
                <p:oleObj name="Visio" r:id="rId3" imgW="3340371" imgH="1289225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708920"/>
                        <a:ext cx="6157216" cy="23762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43808" y="5013176"/>
            <a:ext cx="3547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1.1x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วงจรเรียงกระแสเต็มคลื่น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8033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วิธีทำ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853136"/>
              </a:xfrm>
            </p:spPr>
            <p:txBody>
              <a:bodyPr>
                <a:noAutofit/>
              </a:bodyPr>
              <a:lstStyle/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th-TH" sz="36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แรงดันยอด </a:t>
                </a:r>
                <a:endParaRPr lang="en-US" sz="3600" dirty="0" smtClean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400050" lvl="1" indent="0">
                  <a:spcBef>
                    <a:spcPts val="0"/>
                  </a:spcBef>
                  <a:buNone/>
                </a:pP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en-US" sz="3200" dirty="0" err="1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Vp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Vrms</a:t>
                </a:r>
              </a:p>
              <a:p>
                <a:pPr marL="400050" lvl="1" indent="0">
                  <a:spcBef>
                    <a:spcPts val="0"/>
                  </a:spcBef>
                  <a:buNone/>
                </a:pP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(24 </a:t>
                </a:r>
                <a:r>
                  <a:rPr lang="en-US" sz="3200" dirty="0" err="1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Vrms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 = 33.941 V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th-TH" sz="36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แรงดันเอาต์พุต </a:t>
                </a:r>
                <a:endParaRPr lang="en-US" sz="3600" dirty="0" smtClean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800100" lvl="2" indent="0">
                  <a:spcBef>
                    <a:spcPts val="0"/>
                  </a:spcBef>
                  <a:buNone/>
                </a:pPr>
                <a:r>
                  <a:rPr lang="en-US" sz="2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en-US" sz="28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Vo = </a:t>
                </a:r>
                <a:r>
                  <a:rPr lang="en-US" sz="2800" dirty="0" err="1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Vp</a:t>
                </a:r>
                <a:r>
                  <a:rPr lang="en-US" sz="28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– VF</a:t>
                </a:r>
              </a:p>
              <a:p>
                <a:pPr marL="400050" lvl="1" indent="0">
                  <a:spcBef>
                    <a:spcPts val="0"/>
                  </a:spcBef>
                  <a:buNone/>
                </a:pP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    = 33.941 V – 0.8</a:t>
                </a:r>
                <a:r>
                  <a:rPr lang="th-TH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V = 33.141 V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th-TH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แรงดันเอาต์พุตเฉลี่ย </a:t>
                </a:r>
                <a:endParaRPr lang="en-US" dirty="0" smtClean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800100" lvl="2" indent="0">
                  <a:spcBef>
                    <a:spcPts val="0"/>
                  </a:spcBef>
                  <a:buNone/>
                </a:pP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Vo(</a:t>
                </a:r>
                <a:r>
                  <a:rPr lang="en-US" sz="3200" dirty="0" err="1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avg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 = 0.636 Vo</a:t>
                </a:r>
              </a:p>
              <a:p>
                <a:pPr marL="400050" lvl="1" indent="0">
                  <a:spcBef>
                    <a:spcPts val="0"/>
                  </a:spcBef>
                  <a:buNone/>
                </a:pP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    = 0.636 (33.141 V) = 21.078 V</a:t>
                </a:r>
              </a:p>
              <a:p>
                <a:pPr marL="800100" lvl="2" indent="0">
                  <a:buNone/>
                </a:pPr>
                <a:r>
                  <a:rPr lang="en-US" sz="28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853136"/>
              </a:xfrm>
              <a:blipFill rotWithShape="1">
                <a:blip r:embed="rId2"/>
                <a:stretch>
                  <a:fillRect l="-2519" t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383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642194"/>
          </a:xfrm>
        </p:spPr>
        <p:txBody>
          <a:bodyPr>
            <a:normAutofit/>
          </a:bodyPr>
          <a:lstStyle/>
          <a:p>
            <a:pPr algn="l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xx 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จากวงจรแหล่งจ่ายกำลังดังรูป เมื่อ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RL = 220 </a:t>
            </a:r>
            <a:r>
              <a:rPr lang="el-GR" sz="2400" dirty="0" smtClean="0">
                <a:latin typeface="Times New Roman"/>
                <a:cs typeface="TH SarabunPSK" panose="020B0500040200020003" pitchFamily="34" charset="-34"/>
              </a:rPr>
              <a:t>Ω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กำหนดแรงดันริปเปิ้ล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(ripple voltage ; </a:t>
            </a:r>
            <a:r>
              <a:rPr lang="en-US" sz="2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Vr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10%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ของแรงดันยอดที่จุดเอาต์พุต จงคำนวณหาค่าตัวเก็บประจุ </a:t>
            </a:r>
            <a:r>
              <a:rPr lang="en-US" sz="2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2800" baseline="-25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filter</a:t>
            </a:r>
            <a:r>
              <a:rPr lang="en-US" sz="28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วิธีทำ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Vo = 33.141 V</a:t>
            </a:r>
            <a:endParaRPr lang="th-TH" sz="28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Vr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= (10%)(Vo) = (10/100)(33.141 V) = 3.314 V</a:t>
            </a:r>
          </a:p>
          <a:p>
            <a:pPr marL="457200" lvl="1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จากสมการแรงดันริปเปิ้ล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Vr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fw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= </a:t>
            </a:r>
            <a:r>
              <a:rPr lang="en-US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Vp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/2fCR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 </a:t>
            </a:r>
            <a:endParaRPr lang="en-US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C = </a:t>
            </a:r>
            <a:r>
              <a:rPr lang="en-US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Vp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/2fRVr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= 33.141 V / {(2)(100 Hz)(220 </a:t>
            </a:r>
            <a:r>
              <a:rPr lang="el-GR" sz="2400" dirty="0" smtClean="0">
                <a:latin typeface="Times New Roman"/>
                <a:cs typeface="TH SarabunPSK" panose="020B0500040200020003" pitchFamily="34" charset="-34"/>
              </a:rPr>
              <a:t>Ω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)(3.314 V)}</a:t>
            </a:r>
          </a:p>
          <a:p>
            <a:pPr marL="457200" lvl="1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= 227.273 </a:t>
            </a:r>
            <a:r>
              <a:rPr lang="en-US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uF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; 220 </a:t>
            </a:r>
            <a:r>
              <a:rPr lang="en-US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uF</a:t>
            </a:r>
            <a:endParaRPr lang="en-US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276825"/>
              </p:ext>
            </p:extLst>
          </p:nvPr>
        </p:nvGraphicFramePr>
        <p:xfrm>
          <a:off x="1619672" y="1268760"/>
          <a:ext cx="6336704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5" name="Visio" r:id="rId3" imgW="3911699" imgH="1289225" progId="Visio.Drawing.15">
                  <p:embed/>
                </p:oleObj>
              </mc:Choice>
              <mc:Fallback>
                <p:oleObj name="Visio" r:id="rId3" imgW="3911699" imgH="128922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268760"/>
                        <a:ext cx="6336704" cy="20882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58113" y="3284984"/>
            <a:ext cx="3070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1.1x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วงจรแหล่งจ่ายกำลัง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46783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pPr algn="l"/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en-US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XX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จากวงจรเรียงกระแสแบบบริดจ์ดังรูปที่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1xx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Vs = 12 </a:t>
            </a:r>
            <a:r>
              <a:rPr lang="en-US" sz="28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Vrms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ความถี่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50 Hz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แรงดันไบแอสตรงของไดโอด </a:t>
            </a:r>
            <a: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VF = 0.8 </a:t>
            </a:r>
            <a:r>
              <a:rPr lang="en-US" sz="31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</a:t>
            </a:r>
            <a: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1.1 </a:t>
            </a:r>
            <a:r>
              <a:rPr lang="th-TH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จงคำนวณแรงดันยอด </a:t>
            </a:r>
            <a: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1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Vp</a:t>
            </a:r>
            <a: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ของแหล่งจ่าย </a:t>
            </a:r>
            <a: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Vs</a:t>
            </a:r>
            <a:b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1.2 </a:t>
            </a:r>
            <a:r>
              <a:rPr lang="th-TH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จงคำนวณแรงดันเอาต์พุต </a:t>
            </a:r>
            <a: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Vo </a:t>
            </a:r>
            <a:b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1.3 </a:t>
            </a:r>
            <a:r>
              <a:rPr lang="th-TH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จงคำนวณแรงดันเอาต์พุตเฉลี่ย </a:t>
            </a:r>
            <a: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1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Vavg</a:t>
            </a:r>
            <a: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en-US" sz="31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Vo</a:t>
            </a:r>
            <a:endParaRPr lang="en-US" sz="31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43808" y="5354052"/>
            <a:ext cx="3730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1.1x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วงจรเรียงกระแสแบบบริดจ์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62761"/>
              </p:ext>
            </p:extLst>
          </p:nvPr>
        </p:nvGraphicFramePr>
        <p:xfrm>
          <a:off x="1937803" y="2617748"/>
          <a:ext cx="5226485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3" name="Visio" r:id="rId3" imgW="2292412" imgH="1200150" progId="Visio.Drawing.15">
                  <p:embed/>
                </p:oleObj>
              </mc:Choice>
              <mc:Fallback>
                <p:oleObj name="Visio" r:id="rId3" imgW="2292412" imgH="120015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7803" y="2617748"/>
                        <a:ext cx="5226485" cy="2736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58995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วิธีทำ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853136"/>
              </a:xfrm>
            </p:spPr>
            <p:txBody>
              <a:bodyPr>
                <a:noAutofit/>
              </a:bodyPr>
              <a:lstStyle/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th-TH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แรงดันยอด </a:t>
                </a:r>
                <a:endParaRPr lang="en-US" dirty="0" smtClean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400050" lvl="1" indent="0">
                  <a:spcBef>
                    <a:spcPts val="0"/>
                  </a:spcBef>
                  <a:buNone/>
                </a:pP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en-US" sz="3200" dirty="0" err="1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Vp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Vrms</a:t>
                </a:r>
              </a:p>
              <a:p>
                <a:pPr marL="400050" lvl="1" indent="0">
                  <a:spcBef>
                    <a:spcPts val="0"/>
                  </a:spcBef>
                  <a:buNone/>
                </a:pP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(12 </a:t>
                </a:r>
                <a:r>
                  <a:rPr lang="en-US" sz="3200" dirty="0" err="1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Vrms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 = 16.971 V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th-TH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แรงดันเอาต์พุต </a:t>
                </a:r>
                <a:endParaRPr lang="en-US" dirty="0" smtClean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800100" lvl="2" indent="0">
                  <a:spcBef>
                    <a:spcPts val="0"/>
                  </a:spcBef>
                  <a:buNone/>
                </a:pP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Vo = </a:t>
                </a:r>
                <a:r>
                  <a:rPr lang="en-US" sz="3200" dirty="0" err="1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Vp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– VF</a:t>
                </a:r>
              </a:p>
              <a:p>
                <a:pPr marL="400050" lvl="1" indent="0">
                  <a:spcBef>
                    <a:spcPts val="0"/>
                  </a:spcBef>
                  <a:buNone/>
                </a:pP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    = 16.971 V – 2(0.8 V) = 15.371 V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th-TH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แรงดันเอาต์พุตเฉลี่ย </a:t>
                </a:r>
                <a:endParaRPr lang="en-US" dirty="0" smtClean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800100" lvl="2" indent="0">
                  <a:spcBef>
                    <a:spcPts val="0"/>
                  </a:spcBef>
                  <a:buNone/>
                </a:pP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    Vo(</a:t>
                </a:r>
                <a:r>
                  <a:rPr lang="en-US" sz="3200" dirty="0" err="1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avg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 = 0.636 Vo</a:t>
                </a:r>
              </a:p>
              <a:p>
                <a:pPr marL="400050" lvl="1" indent="0">
                  <a:spcBef>
                    <a:spcPts val="0"/>
                  </a:spcBef>
                  <a:buNone/>
                </a:pPr>
                <a:r>
                  <a:rPr lang="en-US" sz="3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</a:t>
                </a:r>
                <a:r>
                  <a:rPr lang="en-US" sz="3200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	     = 0.636 (15.371 V) = 9.776 V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853136"/>
              </a:xfrm>
              <a:blipFill rotWithShape="1">
                <a:blip r:embed="rId2"/>
                <a:stretch>
                  <a:fillRect l="-2148" t="-2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465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642194"/>
          </a:xfrm>
        </p:spPr>
        <p:txBody>
          <a:bodyPr>
            <a:normAutofit/>
          </a:bodyPr>
          <a:lstStyle/>
          <a:p>
            <a:pPr algn="l"/>
            <a:r>
              <a:rPr lang="th-TH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 </a:t>
            </a:r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xx 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จากวงจรแหล่งจ่ายกำลังดังรูป เมื่อ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RL = 180 </a:t>
            </a:r>
            <a:r>
              <a:rPr lang="el-GR" sz="2400" dirty="0" smtClean="0">
                <a:latin typeface="Times New Roman"/>
                <a:cs typeface="TH SarabunPSK" panose="020B0500040200020003" pitchFamily="34" charset="-34"/>
              </a:rPr>
              <a:t>Ω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กำหนดแรงดันริปเปิ้ล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(ripple voltage ; </a:t>
            </a:r>
            <a:r>
              <a:rPr lang="en-US" sz="2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Vr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2.6 </a:t>
            </a:r>
            <a:r>
              <a:rPr lang="en-US" sz="2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Vp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-p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จงคำนวณหาค่าตัวเก็บประจุ </a:t>
            </a:r>
            <a:r>
              <a:rPr lang="en-US" sz="28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</a:t>
            </a:r>
            <a:r>
              <a:rPr lang="en-US" sz="2800" baseline="-25000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filter</a:t>
            </a:r>
            <a:r>
              <a:rPr lang="en-US" sz="2800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วิธีทำ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Vo = 15.371 V, 	</a:t>
            </a:r>
            <a:r>
              <a:rPr lang="en-US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Vr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= 2.6 </a:t>
            </a:r>
            <a:r>
              <a:rPr lang="en-US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Vp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-p </a:t>
            </a:r>
          </a:p>
          <a:p>
            <a:pPr marL="457200" lvl="1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จากสมการแรงดันริปเปิ้ล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Vr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fw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= </a:t>
            </a:r>
            <a:r>
              <a:rPr lang="en-US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Vp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/2fCR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 </a:t>
            </a:r>
            <a:endParaRPr lang="en-US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C = </a:t>
            </a:r>
            <a:r>
              <a:rPr lang="en-US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Vp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/2fRVr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lvl="1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= 15.371 V / {(2)(100 Hz)(180 </a:t>
            </a:r>
            <a:r>
              <a:rPr lang="el-GR" sz="2400" dirty="0" smtClean="0">
                <a:latin typeface="Times New Roman"/>
                <a:cs typeface="TH SarabunPSK" panose="020B0500040200020003" pitchFamily="34" charset="-34"/>
              </a:rPr>
              <a:t>Ω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)(2.6 V)}</a:t>
            </a:r>
          </a:p>
          <a:p>
            <a:pPr marL="457200" lvl="1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= 164.251 </a:t>
            </a:r>
            <a:r>
              <a:rPr lang="en-US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uF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; 220 </a:t>
            </a:r>
            <a:r>
              <a:rPr lang="en-US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uF</a:t>
            </a:r>
            <a:endParaRPr lang="en-US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99792" y="3409836"/>
            <a:ext cx="4110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1.1x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แหล่งจ่ายกำลังที่ใช้บริดจ์ไดโอด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045585"/>
              </p:ext>
            </p:extLst>
          </p:nvPr>
        </p:nvGraphicFramePr>
        <p:xfrm>
          <a:off x="1847215" y="1076722"/>
          <a:ext cx="5389081" cy="2352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Visio" r:id="rId3" imgW="2749710" imgH="1200150" progId="Visio.Drawing.15">
                  <p:embed/>
                </p:oleObj>
              </mc:Choice>
              <mc:Fallback>
                <p:oleObj name="Visio" r:id="rId3" imgW="2749710" imgH="120015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215" y="1076722"/>
                        <a:ext cx="5389081" cy="23522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0192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Assignment :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ออกแบบ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Linear power supply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ที่ใช้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Zener Diode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เป็นแรงดันอ้างอิง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เลือกแรงดันเอาต์พุต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(5, 12, 15, 18, 24) V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กำหนดกระแสเอาต์พุต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(0.5 A, 1 A, 1.5 A)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เลือกเบอร์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Zener diode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คำนวณตัวต้านทานไบแอส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Zener diode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เลือกเบอร์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rectifier diode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bridge diode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power transistor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6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28800"/>
            <a:ext cx="3960440" cy="3102421"/>
          </a:xfrm>
        </p:spPr>
      </p:pic>
      <p:sp>
        <p:nvSpPr>
          <p:cNvPr id="5" name="TextBox 4"/>
          <p:cNvSpPr txBox="1"/>
          <p:nvPr/>
        </p:nvSpPr>
        <p:spPr>
          <a:xfrm>
            <a:off x="1869708" y="4849996"/>
            <a:ext cx="5942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สัญลักษณ์และทิศทางการไหลของกระแสที่ผ่านไดโอด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9355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oonchai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84984"/>
            <a:ext cx="4400529" cy="24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35896" y="6165304"/>
            <a:ext cx="2417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ไดโอดชนิดต่างๆ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2761764"/>
            <a:ext cx="188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ตัวอย่างไดโอด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2270" y="5733256"/>
            <a:ext cx="3869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ตัวอย่างไดโอดเมื่อประกอบบน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PCB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188640"/>
            <a:ext cx="444049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08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5159799" cy="352839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213222"/>
            <a:ext cx="2952328" cy="102409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1.1.2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คุณสมบัติของไดโอด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4653136"/>
            <a:ext cx="2856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 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คุณสมบัติของไดโอด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3528" y="5661248"/>
            <a:ext cx="490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(1)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8591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805883"/>
          </a:xfrm>
        </p:spPr>
        <p:txBody>
          <a:bodyPr>
            <a:normAutofit fontScale="62500" lnSpcReduction="20000"/>
          </a:bodyPr>
          <a:lstStyle/>
          <a:p>
            <a:r>
              <a:rPr lang="en-US" sz="4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𝐼</a:t>
            </a:r>
            <a:r>
              <a:rPr lang="en-US" sz="4500" b="1" i="1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</a:t>
            </a:r>
            <a:r>
              <a:rPr lang="en-US" sz="4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current flowing through the diode.</a:t>
            </a:r>
          </a:p>
          <a:p>
            <a:r>
              <a:rPr lang="en-US" sz="4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𝐼</a:t>
            </a:r>
            <a:r>
              <a:rPr lang="en-US" sz="4500" b="1" baseline="-25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𝑠</a:t>
            </a:r>
            <a:r>
              <a:rPr lang="th-TH" sz="4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The reverse saturation current, which is the leakage current flowing in reverse bias.</a:t>
            </a:r>
          </a:p>
          <a:p>
            <a:r>
              <a:rPr lang="en-US" sz="4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𝑞</a:t>
            </a:r>
            <a:r>
              <a:rPr lang="th-TH" sz="4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The elementary charge of an electron (1.602×10E-19 Coulombs).</a:t>
            </a:r>
          </a:p>
          <a:p>
            <a:r>
              <a:rPr lang="en-US" sz="4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𝑉</a:t>
            </a:r>
            <a:r>
              <a:rPr lang="en-US" sz="4500" b="1" i="1" baseline="-25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D</a:t>
            </a:r>
            <a:r>
              <a:rPr lang="th-TH" sz="4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The voltage across the diode.</a:t>
            </a:r>
          </a:p>
          <a:p>
            <a:r>
              <a:rPr lang="en-US" sz="4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𝑛</a:t>
            </a:r>
            <a:r>
              <a:rPr lang="th-TH" sz="4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The ideality factor, which indicates how closely the diode behaves compared to an ideal diode. It typically ranges from 1 to 2.</a:t>
            </a:r>
          </a:p>
          <a:p>
            <a:r>
              <a:rPr lang="en-US" sz="4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𝑘</a:t>
            </a:r>
            <a:r>
              <a:rPr lang="th-TH" sz="4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The Boltzmann constant (8.617×10E-5 </a:t>
            </a:r>
            <a:r>
              <a:rPr lang="th-TH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eV/K).</a:t>
            </a:r>
          </a:p>
          <a:p>
            <a:r>
              <a:rPr lang="en-US" sz="4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𝑇</a:t>
            </a:r>
            <a:r>
              <a:rPr lang="th-TH" sz="4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The absolute temperature in Kelvin</a:t>
            </a:r>
            <a:r>
              <a:rPr lang="th-TH" dirty="0"/>
              <a:t>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3354"/>
            <a:ext cx="4752528" cy="133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381" y="1340768"/>
            <a:ext cx="3666398" cy="1270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53568" y="2060848"/>
            <a:ext cx="490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(2)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4265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1.1.3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แบบจำลองของ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ไดโอด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(Diode Models)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แบบจำลองไดโอดในอุดมคติ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Ideal diode model)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3572" y="5085184"/>
            <a:ext cx="3576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แบบจำลองไดโอดในอุดมคติ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423054"/>
              </p:ext>
            </p:extLst>
          </p:nvPr>
        </p:nvGraphicFramePr>
        <p:xfrm>
          <a:off x="1867819" y="1546251"/>
          <a:ext cx="5512493" cy="3654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0" name="Visio" r:id="rId3" imgW="3607096" imgH="2387688" progId="Visio.Drawing.15">
                  <p:embed/>
                </p:oleObj>
              </mc:Choice>
              <mc:Fallback>
                <p:oleObj name="Visio" r:id="rId3" imgW="3607096" imgH="2387688" progId="Visio.Drawing.15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7819" y="1546251"/>
                        <a:ext cx="5512493" cy="36540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8979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แบบจำลองแรงดันคงที่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(Constant voltage drop model)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503026"/>
              </p:ext>
            </p:extLst>
          </p:nvPr>
        </p:nvGraphicFramePr>
        <p:xfrm>
          <a:off x="1640032" y="1748905"/>
          <a:ext cx="5884296" cy="3109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" name="Visio" r:id="rId3" imgW="3467421" imgH="1835500" progId="Visio.Drawing.15">
                  <p:embed/>
                </p:oleObj>
              </mc:Choice>
              <mc:Fallback>
                <p:oleObj name="Visio" r:id="rId3" imgW="3467421" imgH="183550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032" y="1748905"/>
                        <a:ext cx="5884296" cy="3109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19027" y="4922004"/>
            <a:ext cx="3009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รูปที่ 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แบบจำลองแรงดันคงที่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1429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1116</Words>
  <Application>Microsoft Office PowerPoint</Application>
  <PresentationFormat>On-screen Show (4:3)</PresentationFormat>
  <Paragraphs>168</Paragraphs>
  <Slides>38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Office Theme</vt:lpstr>
      <vt:lpstr>Visio</vt:lpstr>
      <vt:lpstr>Equation</vt:lpstr>
      <vt:lpstr>Visio.Drawing.15</vt:lpstr>
      <vt:lpstr>อิเล็กทรอนิกส์กำลัง : บทที่ 1 ไดโอด </vt:lpstr>
      <vt:lpstr>บทนำ</vt:lpstr>
      <vt:lpstr>1.1.1 โครงสร้างและลัญลักษณ์ของไดโอด</vt:lpstr>
      <vt:lpstr>PowerPoint Presentation</vt:lpstr>
      <vt:lpstr>PowerPoint Presentation</vt:lpstr>
      <vt:lpstr>1.1.2 คุณสมบัติของไดโอด</vt:lpstr>
      <vt:lpstr>PowerPoint Presentation</vt:lpstr>
      <vt:lpstr>1.1.3 แบบจำลองของไดโอด (Diode Models)</vt:lpstr>
      <vt:lpstr>PowerPoint Presentation</vt:lpstr>
      <vt:lpstr>PowerPoint Presentation</vt:lpstr>
      <vt:lpstr>ตัวอย่างที่ 1.1 จากวงจรไดโอดในรูปที่ 8 กำหนดให้ Vs=12 V ตัวต้านทาน R=2.2 kΩ ไดโอดมีค่า IS=66 fA, n = 1.24 และ VT=25.8 mV ที่ 20 o C จงหาค่า  1.1 กระแสที่ไหลผ่านไดโอด ID  1.2 แรงดันคร่อมไดโอด VD</vt:lpstr>
      <vt:lpstr>PowerPoint Presentation</vt:lpstr>
      <vt:lpstr>ตัวอย่างที่ 1.2 วงจรไดโอดแสดงในรูปที่ 10 กำหนดให้ Vs = 12 V ตัวต้านทาน R มีค่า 2.2 kΩ กำหนดให้ใช้แบบจำลองแรงดันคง จงคำนวณหาค่า  2.1 กระแสที่ไหลผ่านไดโอด ID เมื่อ VD = 0.6 V  2.2 กระแสที่ไหลผ่านไดโอด ID เมื่อ VD = 0.7 V</vt:lpstr>
      <vt:lpstr>PowerPoint Presentation</vt:lpstr>
      <vt:lpstr>1.2 วงจรไดโอด </vt:lpstr>
      <vt:lpstr>ตัวอย่าง 1.3 จากวงจรไดโอดแสดงในรูปที่ 13 กำหนดให้ VF = 0.7 V, rD = 20 Ω จงนวณ Vo และ ID </vt:lpstr>
      <vt:lpstr>วงจรไดโอดลอจิกเกต</vt:lpstr>
      <vt:lpstr>วงจรเรียงกระแสครึ่งคลื่น</vt:lpstr>
      <vt:lpstr>PowerPoint Presentation</vt:lpstr>
      <vt:lpstr>วงจรเรียงกระแสเต็มคลื่น</vt:lpstr>
      <vt:lpstr>PowerPoint Presentation</vt:lpstr>
      <vt:lpstr>ตัวอย่าง 1.3 จากวงจรเรียงกระแสแบบเต็มคลื่นดังรูปที่ 1.11 กำหนดให้แรงดันคร่อมไดโอดกำลังเมื่อไบแอสตรง (VDF) มีค่าประมาณ 1 V และแรงดันเอาต์พุตเฉลี่ย (Vavg) เท่ากับ 15 V จงคำนวณหาค่าต่อไปนี้  1.1 จงคำนวณแรงดันยอด (Vp) ที่จุดเอาต์พุตและที่อินพุตของวงจรเรียงกระแส  1.2 เมื่อแรงดันปฐมภูมิชองหม้อแปลงเป็น 220 Vrms จงคำนวณแรงดันทุติยภูมิ</vt:lpstr>
      <vt:lpstr>วงจรเรียงกระแสแบบบริดจ์</vt:lpstr>
      <vt:lpstr>วงจรเรียงกระแสแบบบริดจ์และการประยุกต์ใช้งาน</vt:lpstr>
      <vt:lpstr>บริดจ์ไดโอด (Bridge Diode) </vt:lpstr>
      <vt:lpstr>PowerPoint Presentation</vt:lpstr>
      <vt:lpstr>ซีเนอร์ไดโอด (Zener Diode)</vt:lpstr>
      <vt:lpstr>PowerPoint Presentation</vt:lpstr>
      <vt:lpstr>ซีเนอร์เร็กกูเลเตอร์ (Zener Regulator)</vt:lpstr>
      <vt:lpstr> งานครั้งที่ 3 : ซีเนอร์เร็กกูเลเตอร์</vt:lpstr>
      <vt:lpstr> งานครั้งที่ 3 : วงจรเรียงกระแสและตัวเก็บประจุกรอง  (The Rectifier with Filter Capacitor)</vt:lpstr>
      <vt:lpstr>ตัวอย่าง XX จากวงจรเรียงกระแสแบบเต็มคลื่นดังรูปที่ x.xx เมื่อ Vac ความถี่ 50 Hz กำหนดให้แรงดันไบแอสตรงของไดโอด VF = 0.8 V  1.1 จงคำนวณแรงดันยอด (Vp) ที่จุด Vs1 และ Vs2  1.2 จงคำนวณแรงดันเอาต์พุต Vo   1.3 จงคำนวณแรงดันเอาต์พุตเฉลี่ย (Vavg) ของ Vo</vt:lpstr>
      <vt:lpstr>วิธีทำ</vt:lpstr>
      <vt:lpstr>ตัวอย่าง xx  จากวงจรแหล่งจ่ายกำลังดังรูป เมื่อ RL = 220 Ω กำหนดแรงดันริปเปิ้ล (ripple voltage ; Vr) เป็น 10% ของแรงดันยอดที่จุดเอาต์พุต จงคำนวณหาค่าตัวเก็บประจุ Cfilter  </vt:lpstr>
      <vt:lpstr>ตัวอย่าง XX จากวงจรเรียงกระแสแบบบริดจ์ดังรูปที่ 1xx กำหนด Vs = 12 Vrms ความถี่ 50 Hz และแรงดันไบแอสตรงของไดโอด VF = 0.8 V  1.1 จงคำนวณแรงดันยอด (Vp) ของแหล่งจ่าย Vs  1.2 จงคำนวณแรงดันเอาต์พุต Vo   1.3 จงคำนวณแรงดันเอาต์พุตเฉลี่ย (Vavg) ของ Vo</vt:lpstr>
      <vt:lpstr>วิธีทำ</vt:lpstr>
      <vt:lpstr>ตัวอย่าง xx  จากวงจรแหล่งจ่ายกำลังดังรูป เมื่อ RL = 180 Ω กำหนดแรงดันริปเปิ้ล (ripple voltage ; Vr) เป็น 2.6 Vp-p จงคำนวณหาค่าตัวเก็บประจุ Cfilter  </vt:lpstr>
      <vt:lpstr>Assignment :  ออกแบบ Linear power supply  ที่ใช้ Zener Diode เป็นแรงดันอ้างอิง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Electronic</dc:title>
  <dc:creator>Boonchai</dc:creator>
  <cp:lastModifiedBy>Boonchai</cp:lastModifiedBy>
  <cp:revision>285</cp:revision>
  <dcterms:created xsi:type="dcterms:W3CDTF">2025-12-02T02:51:16Z</dcterms:created>
  <dcterms:modified xsi:type="dcterms:W3CDTF">2026-02-01T09:53:14Z</dcterms:modified>
</cp:coreProperties>
</file>