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85" r:id="rId8"/>
    <p:sldId id="262" r:id="rId9"/>
    <p:sldId id="263" r:id="rId10"/>
    <p:sldId id="264" r:id="rId11"/>
    <p:sldId id="265" r:id="rId12"/>
    <p:sldId id="266" r:id="rId13"/>
    <p:sldId id="283" r:id="rId14"/>
    <p:sldId id="267" r:id="rId15"/>
    <p:sldId id="268" r:id="rId16"/>
    <p:sldId id="271" r:id="rId17"/>
    <p:sldId id="269" r:id="rId18"/>
    <p:sldId id="293" r:id="rId19"/>
    <p:sldId id="277" r:id="rId20"/>
    <p:sldId id="294" r:id="rId21"/>
    <p:sldId id="273" r:id="rId22"/>
    <p:sldId id="274" r:id="rId23"/>
    <p:sldId id="295" r:id="rId24"/>
    <p:sldId id="275" r:id="rId25"/>
    <p:sldId id="276" r:id="rId26"/>
    <p:sldId id="284" r:id="rId27"/>
    <p:sldId id="286" r:id="rId28"/>
    <p:sldId id="287" r:id="rId29"/>
    <p:sldId id="288" r:id="rId30"/>
    <p:sldId id="289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9583CC7-D263-4A30-975E-E38C076AEAA1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979F5E4-8A9A-4509-8B56-F64ED52BC1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83CC7-D263-4A30-975E-E38C076AEAA1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9F5E4-8A9A-4509-8B56-F64ED52BC1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83CC7-D263-4A30-975E-E38C076AEAA1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9F5E4-8A9A-4509-8B56-F64ED52BC1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83CC7-D263-4A30-975E-E38C076AEAA1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9F5E4-8A9A-4509-8B56-F64ED52BC15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83CC7-D263-4A30-975E-E38C076AEAA1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9F5E4-8A9A-4509-8B56-F64ED52BC15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83CC7-D263-4A30-975E-E38C076AEAA1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9F5E4-8A9A-4509-8B56-F64ED52BC15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83CC7-D263-4A30-975E-E38C076AEAA1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9F5E4-8A9A-4509-8B56-F64ED52BC151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83CC7-D263-4A30-975E-E38C076AEAA1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9F5E4-8A9A-4509-8B56-F64ED52BC15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83CC7-D263-4A30-975E-E38C076AEAA1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9F5E4-8A9A-4509-8B56-F64ED52BC1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B9583CC7-D263-4A30-975E-E38C076AEAA1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9F5E4-8A9A-4509-8B56-F64ED52BC151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9583CC7-D263-4A30-975E-E38C076AEAA1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979F5E4-8A9A-4509-8B56-F64ED52BC15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9583CC7-D263-4A30-975E-E38C076AEAA1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A979F5E4-8A9A-4509-8B56-F64ED52BC15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762000"/>
            <a:ext cx="8686800" cy="1981200"/>
          </a:xfrm>
        </p:spPr>
        <p:txBody>
          <a:bodyPr>
            <a:normAutofit fontScale="90000"/>
          </a:bodyPr>
          <a:lstStyle/>
          <a:p>
            <a:r>
              <a:rPr lang="th-TH" dirty="0"/>
              <a:t>กฎกระทรวง กำหนดมาตรฐานในการบริหาร จัดการ และดำเนินการด้านความปลอดภัย อาชีวอนามัย และสภาพแวดล้อมในการทำงานเกี่ยวกับงานก่อสร้าง พ.ศ.2564</a:t>
            </a:r>
            <a:endParaRPr lang="en-US" dirty="0"/>
          </a:p>
        </p:txBody>
      </p:sp>
      <p:pic>
        <p:nvPicPr>
          <p:cNvPr id="5122" name="Picture 2" descr="ที่ปรึกษางานก่อสร้าง เพื่อมาตรฐานงานก่อสร้าง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81000" y="3352800"/>
            <a:ext cx="4914900" cy="32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4" name="Picture 4" descr="รับก่อสร้าง บริการรับเหมาก่อสร้าง | บริษัทรับเหมาก่อสร้าง WITTAWI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590800"/>
            <a:ext cx="4216446" cy="31630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3000" y="579438"/>
            <a:ext cx="8229600" cy="1630362"/>
          </a:xfrm>
        </p:spPr>
        <p:txBody>
          <a:bodyPr>
            <a:normAutofit fontScale="90000"/>
          </a:bodyPr>
          <a:lstStyle/>
          <a:p>
            <a:r>
              <a:rPr lang="th-TH" b="0" dirty="0"/>
              <a:t>ติดป้ายเตือนอันตราย สัญญาณแสงสีส้ม ณ ทางเข้าออกของยานพาหนะทุกแห่ง และจัดให้มีผู้ให้สัญญาณในขณะที่มียานพาหนะเข้าออกเขตก่อสร้าง</a:t>
            </a:r>
            <a:endParaRPr lang="en-US" dirty="0"/>
          </a:p>
        </p:txBody>
      </p:sp>
      <p:pic>
        <p:nvPicPr>
          <p:cNvPr id="16386" name="Picture 2" descr="จส. 1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09800"/>
            <a:ext cx="5981700" cy="3990976"/>
          </a:xfrm>
          <a:prstGeom prst="rect">
            <a:avLst/>
          </a:prstGeom>
          <a:noFill/>
        </p:spPr>
      </p:pic>
      <p:pic>
        <p:nvPicPr>
          <p:cNvPr id="16388" name="Picture 4" descr="ไฟลูกศร LED สำหรับงานก่อสร้าง เห็นเด่นชัด เคลื่อนย้ายได้สะดวก"/>
          <p:cNvPicPr>
            <a:picLocks noChangeAspect="1" noChangeArrowheads="1"/>
          </p:cNvPicPr>
          <p:nvPr/>
        </p:nvPicPr>
        <p:blipFill>
          <a:blip r:embed="rId3" cstate="print"/>
          <a:srcRect l="59381" t="22857" r="5190" b="22286"/>
          <a:stretch>
            <a:fillRect/>
          </a:stretch>
        </p:blipFill>
        <p:spPr bwMode="auto">
          <a:xfrm>
            <a:off x="6553200" y="2209800"/>
            <a:ext cx="2509838" cy="3886200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A933FA-8414-C2E4-0959-24660069CF59}"/>
              </a:ext>
            </a:extLst>
          </p:cNvPr>
          <p:cNvSpPr txBox="1"/>
          <p:nvPr/>
        </p:nvSpPr>
        <p:spPr>
          <a:xfrm>
            <a:off x="76200" y="103257"/>
            <a:ext cx="10150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ข้อ </a:t>
            </a:r>
            <a:r>
              <a:rPr lang="en-US" sz="4000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11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64234" y="7429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h-TH" b="0" dirty="0"/>
              <a:t>ติดป้ายแสดงหมายเลขโทรศัพท์ของหน่วยงานที่เกี่ยวข้อง เพื่อขอความช่วยเหลือในยามฉุกเฉิน</a:t>
            </a:r>
            <a:endParaRPr lang="en-US" dirty="0"/>
          </a:p>
        </p:txBody>
      </p:sp>
      <p:sp>
        <p:nvSpPr>
          <p:cNvPr id="15362" name="AutoShape 2" descr="คนยโสธร - เบอร์โทรฉุกเฉิน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4" name="AutoShape 4" descr="คนยโสธร - เบอร์โทรฉุกเฉิน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6" name="AutoShape 6" descr="คนยโสธร - เบอร์โทรฉุกเฉิน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368" name="Picture 8" descr="ป้ายโทรศัพท์ฉุกเฉิน รหัส GA-02 | ป้ายความปลอดภัย เตือน ห้าม เซฟตี้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7300" y="1447800"/>
            <a:ext cx="3390900" cy="1695450"/>
          </a:xfrm>
          <a:prstGeom prst="rect">
            <a:avLst/>
          </a:prstGeom>
          <a:noFill/>
        </p:spPr>
      </p:pic>
      <p:pic>
        <p:nvPicPr>
          <p:cNvPr id="15370" name="Picture 10" descr="เบอร์โทรสายด่วน-แจ้งเหตุฉุกเฉิน"/>
          <p:cNvPicPr>
            <a:picLocks noChangeAspect="1" noChangeArrowheads="1"/>
          </p:cNvPicPr>
          <p:nvPr/>
        </p:nvPicPr>
        <p:blipFill>
          <a:blip r:embed="rId3" cstate="print"/>
          <a:srcRect t="22112"/>
          <a:stretch>
            <a:fillRect/>
          </a:stretch>
        </p:blipFill>
        <p:spPr bwMode="auto">
          <a:xfrm>
            <a:off x="1295400" y="3276600"/>
            <a:ext cx="7167880" cy="3489325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6E0284-72D5-5313-4227-1927C535F832}"/>
              </a:ext>
            </a:extLst>
          </p:cNvPr>
          <p:cNvSpPr txBox="1"/>
          <p:nvPr/>
        </p:nvSpPr>
        <p:spPr>
          <a:xfrm>
            <a:off x="76200" y="103257"/>
            <a:ext cx="10150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ข้อ </a:t>
            </a:r>
            <a:r>
              <a:rPr lang="en-US" sz="4000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12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1143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h-TH" b="0" dirty="0"/>
              <a:t>ตั้งป้ายสัญลักษณ์เตือนอันตรายและเครื่องหมายป้ายบังคับเกี่ยวกับความปลอดภัย อาชีวอนามัย และสภาพแวดล้อมในการทำงาน</a:t>
            </a:r>
            <a:endParaRPr lang="en-US" dirty="0"/>
          </a:p>
        </p:txBody>
      </p:sp>
      <p:pic>
        <p:nvPicPr>
          <p:cNvPr id="14338" name="Picture 2" descr="3 วิธีช่วยเลือกป้ายความปลอดภัยให้เหมาะกับหน้างาน - Pangolin Onl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514600"/>
            <a:ext cx="6629400" cy="3483025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385A03-7A77-D809-1DCC-52091AD702C9}"/>
              </a:ext>
            </a:extLst>
          </p:cNvPr>
          <p:cNvSpPr txBox="1"/>
          <p:nvPr/>
        </p:nvSpPr>
        <p:spPr>
          <a:xfrm>
            <a:off x="76200" y="103257"/>
            <a:ext cx="10150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ข้อ </a:t>
            </a:r>
            <a:r>
              <a:rPr lang="en-US" sz="4000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13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A1B9227-90ED-0AE9-FA74-056D1C4FF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40731"/>
            <a:ext cx="4162359" cy="277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742149-43FB-B64E-8BD4-EB4FB96B2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326" y="3505200"/>
            <a:ext cx="4572000" cy="31924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B9E88A-FECB-1AD5-FED6-5A00F0D6CB17}"/>
              </a:ext>
            </a:extLst>
          </p:cNvPr>
          <p:cNvSpPr txBox="1"/>
          <p:nvPr/>
        </p:nvSpPr>
        <p:spPr>
          <a:xfrm>
            <a:off x="76200" y="103257"/>
            <a:ext cx="10150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ข้อ </a:t>
            </a:r>
            <a:r>
              <a:rPr lang="en-US" sz="4000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14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26A41C-06B0-3212-4644-28593F3A0F5A}"/>
              </a:ext>
            </a:extLst>
          </p:cNvPr>
          <p:cNvSpPr txBox="1"/>
          <p:nvPr/>
        </p:nvSpPr>
        <p:spPr>
          <a:xfrm>
            <a:off x="1600200" y="685800"/>
            <a:ext cx="7086600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700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F-Pro-Text"/>
              </a:rPr>
              <a:t>ในกรณีการรับส่งลูกจ้างระหว่างการทำงาน นายจ้างต้องใช้ยานพาหนะที่เหมาะสมและปลอดภัย</a:t>
            </a:r>
            <a:endParaRPr lang="en-US" sz="3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0577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609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h-TH" b="0" dirty="0"/>
              <a:t>กำหนดบริเวณเขตก่อสร้าง โดยทำรั้วสูงไม่น้อยกว่า 2 เมตร</a:t>
            </a:r>
            <a:endParaRPr lang="en-US" dirty="0"/>
          </a:p>
        </p:txBody>
      </p:sp>
      <p:sp>
        <p:nvSpPr>
          <p:cNvPr id="13314" name="AutoShape 2" descr="อันตราย! เขตก่อสร้าง... - Learn Thai from a White Guy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16" name="AutoShape 4" descr="อันตราย! เขตก่อสร้าง... - Learn Thai from a White Guy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318" name="Picture 6" descr="อันตราย! เขตก่อสร้าง... - Learn Thai from a White Guy | Faceboo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" y="1524000"/>
            <a:ext cx="1819275" cy="2524126"/>
          </a:xfrm>
          <a:prstGeom prst="rect">
            <a:avLst/>
          </a:prstGeom>
          <a:noFill/>
        </p:spPr>
      </p:pic>
      <p:pic>
        <p:nvPicPr>
          <p:cNvPr id="13320" name="Picture 8" descr="http://www.takuni.com/assets/images/service/cool_con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1752600"/>
            <a:ext cx="6858000" cy="4343400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9C02AF-0C33-CD8C-2C23-13D1104B837D}"/>
              </a:ext>
            </a:extLst>
          </p:cNvPr>
          <p:cNvSpPr txBox="1"/>
          <p:nvPr/>
        </p:nvSpPr>
        <p:spPr>
          <a:xfrm>
            <a:off x="76200" y="103257"/>
            <a:ext cx="14670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ข้อ </a:t>
            </a:r>
            <a:r>
              <a:rPr lang="en-US" sz="4000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15-16</a:t>
            </a:r>
          </a:p>
        </p:txBody>
      </p:sp>
      <p:pic>
        <p:nvPicPr>
          <p:cNvPr id="2050" name="Picture 2" descr="ไฟหมุนทรงกลม">
            <a:extLst>
              <a:ext uri="{FF2B5EF4-FFF2-40B4-BE49-F238E27FC236}">
                <a16:creationId xmlns:a16="http://schemas.microsoft.com/office/drawing/2014/main" id="{F908A564-1DA6-D18C-212B-8070155DA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1" y="4267200"/>
            <a:ext cx="2063949" cy="2063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3000" y="762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h-TH" b="0" dirty="0"/>
              <a:t>หากมีการอนุญาตให้มีการเข้าพัก หรืออาศัยในอาคารที่อยู่ระหว่างการก่อสร้าง หรือในเขตก่อสร้าง ต้องจัดให้มีมาตรการด้านความปลอดภัยและได้รับความเห็นชอบจากวิศวกร </a:t>
            </a:r>
            <a:endParaRPr lang="en-US" dirty="0"/>
          </a:p>
        </p:txBody>
      </p:sp>
      <p:pic>
        <p:nvPicPr>
          <p:cNvPr id="12290" name="Picture 2" descr="https://www.tace.co.th/new/wp-content/uploads/FB_IMG_16163718015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33600"/>
            <a:ext cx="5181600" cy="3609976"/>
          </a:xfrm>
          <a:prstGeom prst="rect">
            <a:avLst/>
          </a:prstGeom>
          <a:noFill/>
        </p:spPr>
      </p:pic>
      <p:pic>
        <p:nvPicPr>
          <p:cNvPr id="12292" name="Picture 4" descr="https://www.depa.or.th/storage/app/media/images-information%20news/20210706_04/S__344883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962400"/>
            <a:ext cx="4343400" cy="2895600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59BC65-123F-A14F-ED79-6A173B4D3B3E}"/>
              </a:ext>
            </a:extLst>
          </p:cNvPr>
          <p:cNvSpPr txBox="1"/>
          <p:nvPr/>
        </p:nvSpPr>
        <p:spPr>
          <a:xfrm>
            <a:off x="76200" y="103257"/>
            <a:ext cx="14670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ข้อ </a:t>
            </a:r>
            <a:r>
              <a:rPr lang="en-US" sz="4000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17-18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47800" y="951781"/>
            <a:ext cx="8229600" cy="1782762"/>
          </a:xfrm>
        </p:spPr>
        <p:txBody>
          <a:bodyPr>
            <a:normAutofit fontScale="90000"/>
          </a:bodyPr>
          <a:lstStyle/>
          <a:p>
            <a:r>
              <a:rPr lang="th-TH" b="0" dirty="0"/>
              <a:t>ทางร่วม หรือ ทางแยก ต้องติดตั้งป้ายสัญลักษณ์เตือน หรือบังคับ และสัญญาณแสงสีส้ม และต้องติดตั้งกระจกนูนหรืออุปกรณ์อื่นที่มีขนาดเส้นผ่านศูนย์กลางไม่น้อยกว่า 50 เซนติเมตร</a:t>
            </a:r>
            <a:endParaRPr lang="en-US" dirty="0"/>
          </a:p>
        </p:txBody>
      </p:sp>
      <p:pic>
        <p:nvPicPr>
          <p:cNvPr id="9218" name="Picture 2" descr="ผลงาน – กระจกโค้งจราจร กระจกโดม - RR-Safety Store"/>
          <p:cNvPicPr>
            <a:picLocks noChangeAspect="1" noChangeArrowheads="1"/>
          </p:cNvPicPr>
          <p:nvPr/>
        </p:nvPicPr>
        <p:blipFill>
          <a:blip r:embed="rId2" cstate="print"/>
          <a:srcRect t="15534" b="12621"/>
          <a:stretch>
            <a:fillRect/>
          </a:stretch>
        </p:blipFill>
        <p:spPr bwMode="auto">
          <a:xfrm>
            <a:off x="228600" y="2895600"/>
            <a:ext cx="4237338" cy="3048000"/>
          </a:xfrm>
          <a:prstGeom prst="rect">
            <a:avLst/>
          </a:prstGeom>
          <a:noFill/>
        </p:spPr>
      </p:pic>
      <p:pic>
        <p:nvPicPr>
          <p:cNvPr id="9220" name="Picture 4" descr="ผลงาน – กระจกโค้งจราจร กระจกโดม - RR-Safety Store"/>
          <p:cNvPicPr>
            <a:picLocks noChangeAspect="1" noChangeArrowheads="1"/>
          </p:cNvPicPr>
          <p:nvPr/>
        </p:nvPicPr>
        <p:blipFill>
          <a:blip r:embed="rId3" cstate="print"/>
          <a:srcRect t="15534" b="13592"/>
          <a:stretch>
            <a:fillRect/>
          </a:stretch>
        </p:blipFill>
        <p:spPr bwMode="auto">
          <a:xfrm>
            <a:off x="4724400" y="2971800"/>
            <a:ext cx="4187999" cy="2971800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4E59C5-1C85-C83A-B3EF-0BF00263623F}"/>
              </a:ext>
            </a:extLst>
          </p:cNvPr>
          <p:cNvSpPr txBox="1"/>
          <p:nvPr/>
        </p:nvSpPr>
        <p:spPr>
          <a:xfrm>
            <a:off x="76200" y="103257"/>
            <a:ext cx="10150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ข้อ </a:t>
            </a:r>
            <a:r>
              <a:rPr lang="en-US" sz="4000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19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95400" y="53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h-TH" b="0" dirty="0"/>
              <a:t>จัดและดูแลให้ลูกจ้างใช้อุปกรณ์คุ้มครองความปลอดภัยส่วนบุคคลตลอดเวลาที่ทำงานก่อสร้าง</a:t>
            </a:r>
            <a:endParaRPr lang="en-US" dirty="0"/>
          </a:p>
        </p:txBody>
      </p:sp>
      <p:pic>
        <p:nvPicPr>
          <p:cNvPr id="11266" name="Picture 2" descr="อาชีวอนามัยและความปลอดภัยในการทํางาน"/>
          <p:cNvPicPr>
            <a:picLocks noChangeAspect="1" noChangeArrowheads="1"/>
          </p:cNvPicPr>
          <p:nvPr/>
        </p:nvPicPr>
        <p:blipFill>
          <a:blip r:embed="rId2" cstate="print"/>
          <a:srcRect r="14406"/>
          <a:stretch>
            <a:fillRect/>
          </a:stretch>
        </p:blipFill>
        <p:spPr bwMode="auto">
          <a:xfrm>
            <a:off x="609600" y="2133600"/>
            <a:ext cx="3886200" cy="3025597"/>
          </a:xfrm>
          <a:prstGeom prst="rect">
            <a:avLst/>
          </a:prstGeom>
          <a:noFill/>
        </p:spPr>
      </p:pic>
      <p:pic>
        <p:nvPicPr>
          <p:cNvPr id="11268" name="Picture 4" descr="อุปกรณ์ป้องกันส่วนบุคคล ( Personal Protective Equipment , PPE ) 8 ชนิด"/>
          <p:cNvPicPr>
            <a:picLocks noChangeAspect="1" noChangeArrowheads="1"/>
          </p:cNvPicPr>
          <p:nvPr/>
        </p:nvPicPr>
        <p:blipFill>
          <a:blip r:embed="rId3" cstate="print"/>
          <a:srcRect t="12281"/>
          <a:stretch>
            <a:fillRect/>
          </a:stretch>
        </p:blipFill>
        <p:spPr bwMode="auto">
          <a:xfrm>
            <a:off x="4800600" y="1676400"/>
            <a:ext cx="4153647" cy="4191000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F3EDE3-FDAA-2195-E61A-F65023963A28}"/>
              </a:ext>
            </a:extLst>
          </p:cNvPr>
          <p:cNvSpPr txBox="1"/>
          <p:nvPr/>
        </p:nvSpPr>
        <p:spPr>
          <a:xfrm>
            <a:off x="76200" y="103257"/>
            <a:ext cx="10150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ข้อ </a:t>
            </a:r>
            <a:r>
              <a:rPr lang="en-US" sz="4000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20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581400" y="152400"/>
            <a:ext cx="316464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000" dirty="0" smtClean="0">
                <a:latin typeface="TH SarabunITเน"/>
              </a:rPr>
              <a:t>หมวด 2 งานเจาะและงานขุด</a:t>
            </a:r>
            <a:endParaRPr lang="en-US" sz="3000" dirty="0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49F3EDE3-FDAA-2195-E61A-F65023963A28}"/>
              </a:ext>
            </a:extLst>
          </p:cNvPr>
          <p:cNvSpPr txBox="1"/>
          <p:nvPr/>
        </p:nvSpPr>
        <p:spPr>
          <a:xfrm>
            <a:off x="381000" y="533400"/>
            <a:ext cx="10150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ข้อ </a:t>
            </a:r>
            <a:r>
              <a:rPr lang="th-TH" sz="4000" dirty="0" smtClean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22</a:t>
            </a:r>
            <a:endParaRPr lang="en-US" sz="4000" dirty="0">
              <a:solidFill>
                <a:srgbClr val="FF000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1" y="3762200"/>
            <a:ext cx="4724400" cy="2981941"/>
          </a:xfrm>
          <a:prstGeom prst="rect">
            <a:avLst/>
          </a:prstGeom>
        </p:spPr>
      </p:pic>
      <p:sp>
        <p:nvSpPr>
          <p:cNvPr id="4" name="สี่เหลี่ยมผืนผ้า 3"/>
          <p:cNvSpPr/>
          <p:nvPr/>
        </p:nvSpPr>
        <p:spPr>
          <a:xfrm>
            <a:off x="1066800" y="880768"/>
            <a:ext cx="8077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dirty="0">
                <a:latin typeface="SF-Pro-Text"/>
              </a:rPr>
              <a:t>การเจาะหรือขุดรู หลุม บ่อ คู หรือสิ่งอื่นที่มีลักษณะเดียวกัน ในบริเวณที่มีสาธารณูปโภคซึ่งอาจเกิดอันตรายต่อลูกจ้างหรือบุคคลอื่น นายจ้างต้องจัดให้มีการเคลื่อนย้ายสาธารณูปโภคเหล่านั้นออกจากพื้นที่ </a:t>
            </a:r>
            <a:r>
              <a:rPr lang="th-TH" sz="3600" dirty="0" smtClean="0">
                <a:latin typeface="SF-Pro-Text"/>
              </a:rPr>
              <a:t>เพื่อ</a:t>
            </a:r>
            <a:r>
              <a:rPr lang="th-TH" sz="3600" dirty="0">
                <a:latin typeface="SF-Pro-Text"/>
              </a:rPr>
              <a:t>ป้องกันอันตรายที่อาจเกิดขึ้นตลอดระยะเวลาที่ดำเนินการก่อสร้าง</a:t>
            </a:r>
            <a:endParaRPr lang="en-US" sz="3600" dirty="0"/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49F3EDE3-FDAA-2195-E61A-F65023963A28}"/>
              </a:ext>
            </a:extLst>
          </p:cNvPr>
          <p:cNvSpPr txBox="1"/>
          <p:nvPr/>
        </p:nvSpPr>
        <p:spPr>
          <a:xfrm>
            <a:off x="5115757" y="3408257"/>
            <a:ext cx="10150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ข้อ </a:t>
            </a:r>
            <a:r>
              <a:rPr lang="th-TH" sz="4000" dirty="0" smtClean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23</a:t>
            </a:r>
            <a:endParaRPr lang="en-US" sz="4000" dirty="0">
              <a:solidFill>
                <a:srgbClr val="FF000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5163724" y="4116143"/>
            <a:ext cx="39144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dirty="0" smtClean="0"/>
              <a:t>จัดให้มีราวกันตก กลางคืนมีสัญญาณแสงสีส้มหรือป้ายสะท้อนแสงเตือนอันตราย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947516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 l="32917" t="17778" r="17917" b="17037"/>
          <a:stretch>
            <a:fillRect/>
          </a:stretch>
        </p:blipFill>
        <p:spPr bwMode="auto">
          <a:xfrm>
            <a:off x="304799" y="152400"/>
            <a:ext cx="8582891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th-TH" dirty="0"/>
          </a:p>
          <a:p>
            <a:pPr>
              <a:buNone/>
            </a:pPr>
            <a:r>
              <a:rPr lang="th-TH" dirty="0"/>
              <a:t>   (1) งานอาคารที่มีพื้นที่รวมกันทุกชั้น หรือ ชั้นใดชั้นหนึ่งในหลังเดียวกันเกิน 2,000 ตารางเมตร หรือ อาคารที่มีความสูงตั้งแต่ 15 เมตรขึ้นไป และมีพื้นที่รวมกันทุกชั้น หรือชั้นใดชั้นหนึ่งในหลังคาเดียวกันเกิน 1,000 ตารางเมตร</a:t>
            </a:r>
          </a:p>
          <a:p>
            <a:pPr>
              <a:buNone/>
            </a:pPr>
            <a:r>
              <a:rPr lang="th-TH" dirty="0"/>
              <a:t>   (2) งานสะพานที่มีความสูงตั้งแต่ 23 เมตรขึ้นไป</a:t>
            </a:r>
          </a:p>
          <a:p>
            <a:pPr>
              <a:buNone/>
            </a:pPr>
            <a:r>
              <a:rPr lang="th-TH" dirty="0"/>
              <a:t>   (3) งานสะพานที่มีความยาวระหว่างกึ่งกลางตอม่อแรกถึงกึ่งกลางตอม่อสุดท้าย ตั้งแต่ 30 เมตรขึ้นไป งานสะพานข้ามทางแยกหรือทางยกระดับ สะพานกลับรถ หรือทางแยกต่างระดับ</a:t>
            </a:r>
          </a:p>
          <a:p>
            <a:pPr>
              <a:buNone/>
            </a:pPr>
            <a:r>
              <a:rPr lang="th-TH" dirty="0"/>
              <a:t>  (4) งานขุด งานซ่อมแซม หรืองานรื้อถอนระบบสาธารณูปโภคที่ลึกตั้งแต่ 3 เมตรขึ้นไป</a:t>
            </a:r>
          </a:p>
          <a:p>
            <a:pPr>
              <a:buNone/>
            </a:pPr>
            <a:r>
              <a:rPr lang="th-TH" dirty="0"/>
              <a:t>  (5) งานอุโมงค์ หรือทางลอด</a:t>
            </a:r>
          </a:p>
          <a:p>
            <a:pPr>
              <a:buNone/>
            </a:pPr>
            <a:r>
              <a:rPr lang="th-TH" dirty="0"/>
              <a:t>  (6) งานก่อสร้างอื่นที่อธิบดีประกาศกำหนด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828800"/>
          </a:xfrm>
        </p:spPr>
        <p:txBody>
          <a:bodyPr>
            <a:normAutofit/>
          </a:bodyPr>
          <a:lstStyle/>
          <a:p>
            <a:r>
              <a:rPr lang="th-TH" dirty="0"/>
              <a:t>นายจ้างต้องแจ้งข้อมูลงานก่อสร้างต่อออธิบดี</a:t>
            </a:r>
            <a:r>
              <a:rPr lang="en-US" dirty="0"/>
              <a:t> </a:t>
            </a:r>
            <a:r>
              <a:rPr lang="en-US" sz="1600" dirty="0">
                <a:solidFill>
                  <a:srgbClr val="FF0000"/>
                </a:solidFill>
              </a:rPr>
              <a:t>(</a:t>
            </a:r>
            <a:r>
              <a:rPr lang="th-TH" sz="1600" dirty="0">
                <a:solidFill>
                  <a:srgbClr val="FF0000"/>
                </a:solidFill>
              </a:rPr>
              <a:t>หรือผู้ซึ่งอธิบดีมอบหมาย</a:t>
            </a:r>
            <a:r>
              <a:rPr lang="en-US" sz="1600" dirty="0">
                <a:solidFill>
                  <a:srgbClr val="FF0000"/>
                </a:solidFill>
              </a:rPr>
              <a:t>)</a:t>
            </a:r>
            <a:r>
              <a:rPr lang="th-TH" sz="1600" dirty="0">
                <a:solidFill>
                  <a:srgbClr val="FF0000"/>
                </a:solidFill>
              </a:rPr>
              <a:t>  </a:t>
            </a:r>
            <a:r>
              <a:rPr lang="th-TH" dirty="0"/>
              <a:t>ก่อนเริ่มงานก่อสร้างไม่น้อยกว่า 15 วัน 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F3CB4F-738B-E7B1-E948-69CE4623E852}"/>
              </a:ext>
            </a:extLst>
          </p:cNvPr>
          <p:cNvSpPr txBox="1"/>
          <p:nvPr/>
        </p:nvSpPr>
        <p:spPr>
          <a:xfrm>
            <a:off x="76200" y="103257"/>
            <a:ext cx="8451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ข้อ </a:t>
            </a:r>
            <a:r>
              <a:rPr lang="en-US" sz="4000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3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976597" y="87868"/>
            <a:ext cx="165942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000" dirty="0" smtClean="0"/>
              <a:t>หมวด 1 ทั่วไป</a:t>
            </a:r>
            <a:endParaRPr lang="en-US" sz="3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581400" y="152400"/>
            <a:ext cx="316464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000" dirty="0" smtClean="0">
                <a:latin typeface="TH SarabunITเน"/>
              </a:rPr>
              <a:t>หมวด 2 งานเจาะและงานขุด</a:t>
            </a:r>
            <a:endParaRPr lang="en-US" sz="3000" dirty="0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49F3EDE3-FDAA-2195-E61A-F65023963A28}"/>
              </a:ext>
            </a:extLst>
          </p:cNvPr>
          <p:cNvSpPr txBox="1"/>
          <p:nvPr/>
        </p:nvSpPr>
        <p:spPr>
          <a:xfrm>
            <a:off x="381000" y="533400"/>
            <a:ext cx="10150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ข้อ </a:t>
            </a:r>
            <a:r>
              <a:rPr lang="th-TH" sz="4000" dirty="0" smtClean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24</a:t>
            </a:r>
            <a:endParaRPr lang="en-US" sz="4000" dirty="0">
              <a:solidFill>
                <a:srgbClr val="FF000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077157" y="1128237"/>
            <a:ext cx="8077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dirty="0"/>
              <a:t>จัดให้มีแผ่นโลหะหรือวัสดุอื่นที่</a:t>
            </a:r>
            <a:r>
              <a:rPr lang="th-TH" sz="3600" dirty="0" smtClean="0"/>
              <a:t>มีความ</a:t>
            </a:r>
            <a:r>
              <a:rPr lang="th-TH" sz="3600" dirty="0"/>
              <a:t>แข็งแรงเพียงพอปิดคลุมบนบริเวณ</a:t>
            </a:r>
            <a:r>
              <a:rPr lang="th-TH" sz="3600" dirty="0" smtClean="0"/>
              <a:t>ดังกล่าว และทำรั่วล้อม</a:t>
            </a:r>
            <a:r>
              <a:rPr lang="th-TH" sz="3600" dirty="0"/>
              <a:t>กั้นด้วยไม้ โลหะ หรือวัสดุอื่นที่มีคุณสมบัติ</a:t>
            </a:r>
            <a:r>
              <a:rPr lang="th-TH" sz="3600" dirty="0" smtClean="0"/>
              <a:t>เท่าเทียม</a:t>
            </a:r>
            <a:r>
              <a:rPr lang="th-TH" sz="3600" dirty="0"/>
              <a:t>กัน</a:t>
            </a:r>
            <a:endParaRPr lang="en-US" sz="3600" dirty="0"/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49F3EDE3-FDAA-2195-E61A-F65023963A28}"/>
              </a:ext>
            </a:extLst>
          </p:cNvPr>
          <p:cNvSpPr txBox="1"/>
          <p:nvPr/>
        </p:nvSpPr>
        <p:spPr>
          <a:xfrm>
            <a:off x="4343400" y="2791467"/>
            <a:ext cx="10150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ข้อ </a:t>
            </a:r>
            <a:r>
              <a:rPr lang="th-TH" sz="4000" dirty="0" smtClean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25</a:t>
            </a:r>
            <a:endParaRPr lang="en-US" sz="4000" dirty="0">
              <a:solidFill>
                <a:srgbClr val="FF000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4267200" y="3508472"/>
            <a:ext cx="473475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dirty="0"/>
              <a:t>จัด</a:t>
            </a:r>
            <a:r>
              <a:rPr lang="th-TH" sz="3600" dirty="0" smtClean="0"/>
              <a:t>ให้มี</a:t>
            </a:r>
            <a:r>
              <a:rPr lang="th-TH" sz="3600" dirty="0"/>
              <a:t>ปลอกเหล็ก แผ่นเหล็ก ค้ำยัน หรืออุปกรณ์อื่นที่มี</a:t>
            </a:r>
            <a:r>
              <a:rPr lang="th-TH" sz="3600" dirty="0" err="1"/>
              <a:t>ควำม</a:t>
            </a:r>
            <a:r>
              <a:rPr lang="th-TH" sz="3600" dirty="0"/>
              <a:t>มั่นคงแข็งแรงเพื่อ</a:t>
            </a:r>
            <a:r>
              <a:rPr lang="th-TH" sz="3600" dirty="0" smtClean="0"/>
              <a:t>ป้องกันอันตรายที่เกิดจากดินพังทลายมีการ</a:t>
            </a:r>
            <a:r>
              <a:rPr lang="th-TH" sz="3600" dirty="0"/>
              <a:t>ตรวจ</a:t>
            </a:r>
            <a:r>
              <a:rPr lang="th-TH" sz="3600" dirty="0" smtClean="0"/>
              <a:t>สอบความมั่นคงแข็งแรง </a:t>
            </a:r>
            <a:r>
              <a:rPr lang="th-TH" sz="3600" dirty="0"/>
              <a:t>โดย</a:t>
            </a:r>
            <a:r>
              <a:rPr lang="th-TH" sz="3600" dirty="0" smtClean="0"/>
              <a:t>ได้รับความเห็นชอบจาก</a:t>
            </a:r>
            <a:r>
              <a:rPr lang="th-TH" sz="3600" dirty="0"/>
              <a:t>วิศวกร</a:t>
            </a:r>
            <a:endParaRPr lang="en-US" sz="3600" dirty="0"/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248489"/>
            <a:ext cx="3629532" cy="343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8047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2995474"/>
            <a:ext cx="3915321" cy="3743847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49F3EDE3-FDAA-2195-E61A-F65023963A28}"/>
              </a:ext>
            </a:extLst>
          </p:cNvPr>
          <p:cNvSpPr txBox="1"/>
          <p:nvPr/>
        </p:nvSpPr>
        <p:spPr>
          <a:xfrm>
            <a:off x="381000" y="304800"/>
            <a:ext cx="10150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ข้อ </a:t>
            </a:r>
            <a:r>
              <a:rPr lang="th-TH" sz="4000" dirty="0" smtClean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26</a:t>
            </a:r>
            <a:endParaRPr lang="en-US" sz="4000" dirty="0">
              <a:solidFill>
                <a:srgbClr val="FF000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990600" y="1115080"/>
            <a:ext cx="8001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dirty="0">
                <a:latin typeface="SF-Pro-Text"/>
              </a:rPr>
              <a:t>คำนวณ ออกแบบ และกำหนดขั้นตอนการดำเนินงานโดยวิศวกรก่อนลงมือปฏิบัติงาน และต้องปฏิบัติตามแบบและขั้นตอนที่กำหนด รวมถึงต้องติดตั้งสิ่งป้องกันดินพังทลายไว้ด้วย</a:t>
            </a:r>
            <a:endParaRPr lang="en-US" sz="36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1219200" y="838200"/>
            <a:ext cx="7772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dirty="0">
                <a:cs typeface="+mj-cs"/>
              </a:rPr>
              <a:t>กรณีที่มีการใช้ปั้นจั่นหรือเครื่องจักร</a:t>
            </a:r>
            <a:r>
              <a:rPr lang="th-TH" sz="3600" dirty="0" smtClean="0">
                <a:cs typeface="+mj-cs"/>
              </a:rPr>
              <a:t>หนัก</a:t>
            </a:r>
            <a:r>
              <a:rPr lang="en-US" sz="3600" dirty="0" smtClean="0">
                <a:cs typeface="+mj-cs"/>
              </a:rPr>
              <a:t> </a:t>
            </a:r>
            <a:r>
              <a:rPr lang="th-TH" sz="3600" dirty="0" smtClean="0">
                <a:cs typeface="+mj-cs"/>
              </a:rPr>
              <a:t>หรือ</a:t>
            </a:r>
            <a:r>
              <a:rPr lang="th-TH" sz="3600" dirty="0">
                <a:cs typeface="+mj-cs"/>
              </a:rPr>
              <a:t>มีกองวัสดุหรืออุปกรณ์หนักอยู่บริเวณใกล้ปากรู หลุม บ่อ คู </a:t>
            </a:r>
            <a:r>
              <a:rPr lang="th-TH" sz="3600" dirty="0" smtClean="0">
                <a:cs typeface="+mj-cs"/>
              </a:rPr>
              <a:t>ต้อง</a:t>
            </a:r>
            <a:r>
              <a:rPr lang="th-TH" sz="3600" dirty="0">
                <a:cs typeface="+mj-cs"/>
              </a:rPr>
              <a:t>จัดให้มีการป้องกันดินพังทลาย โดยการติดตั้งเสาเข็มพืด (</a:t>
            </a:r>
            <a:r>
              <a:rPr lang="en-US" sz="3600" dirty="0">
                <a:cs typeface="+mj-cs"/>
              </a:rPr>
              <a:t>Sheet </a:t>
            </a:r>
            <a:r>
              <a:rPr lang="en-US" sz="3600" dirty="0" smtClean="0">
                <a:cs typeface="+mj-cs"/>
              </a:rPr>
              <a:t>Pile)</a:t>
            </a:r>
            <a:r>
              <a:rPr lang="th-TH" sz="3600" dirty="0" smtClean="0">
                <a:cs typeface="+mj-cs"/>
              </a:rPr>
              <a:t>ทั้งนี้ </a:t>
            </a:r>
            <a:r>
              <a:rPr lang="th-TH" sz="3600" dirty="0">
                <a:cs typeface="+mj-cs"/>
              </a:rPr>
              <a:t>ต้องได้รับความเห็นชอบเป็นหนังสือจากวิศวกร</a:t>
            </a:r>
            <a:endParaRPr lang="en-US" sz="3600" dirty="0">
              <a:cs typeface="+mj-cs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49F3EDE3-FDAA-2195-E61A-F65023963A28}"/>
              </a:ext>
            </a:extLst>
          </p:cNvPr>
          <p:cNvSpPr txBox="1"/>
          <p:nvPr/>
        </p:nvSpPr>
        <p:spPr>
          <a:xfrm>
            <a:off x="381000" y="304800"/>
            <a:ext cx="10150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ข้อ </a:t>
            </a:r>
            <a:r>
              <a:rPr lang="th-TH" sz="4000" dirty="0" smtClean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2</a:t>
            </a:r>
            <a:r>
              <a:rPr lang="en-US" sz="4000" dirty="0" smtClean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7</a:t>
            </a:r>
            <a:endParaRPr lang="en-US" sz="4000" dirty="0">
              <a:solidFill>
                <a:srgbClr val="FF000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3758212"/>
            <a:ext cx="4228673" cy="2852626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546225"/>
            <a:ext cx="4379103" cy="32766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ตัวแทนเนื้อหา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3886200"/>
            <a:ext cx="4503033" cy="2971800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256" y="1789993"/>
            <a:ext cx="4201111" cy="5068007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49F3EDE3-FDAA-2195-E61A-F65023963A28}"/>
              </a:ext>
            </a:extLst>
          </p:cNvPr>
          <p:cNvSpPr txBox="1"/>
          <p:nvPr/>
        </p:nvSpPr>
        <p:spPr>
          <a:xfrm>
            <a:off x="381000" y="304800"/>
            <a:ext cx="14670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ข้อ </a:t>
            </a:r>
            <a:r>
              <a:rPr lang="th-TH" sz="4000" dirty="0" smtClean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28</a:t>
            </a:r>
            <a:r>
              <a:rPr lang="en-US" sz="4000" dirty="0" smtClean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-29</a:t>
            </a:r>
            <a:endParaRPr lang="en-US" sz="4000" dirty="0">
              <a:solidFill>
                <a:srgbClr val="FF000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1143000" y="1037100"/>
            <a:ext cx="4953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dirty="0"/>
              <a:t>ในกรณีที่ลูกจ้างต้องลงไปทำงานในรู หลุม บ่อ คู หรือสิ่งอื่นที่มีลักษณะเดียวกัน นายจ้างต้องจัดให้มีมาตรการและอุปกรณ์ป้องกันอันตรายที่อาจเกิดขึ้นได้</a:t>
            </a:r>
            <a:endParaRPr lang="en-US" sz="3600" dirty="0"/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0544" y="25153"/>
            <a:ext cx="2289269" cy="166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2861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 l="32917" t="22963" r="17917" b="11852"/>
          <a:stretch>
            <a:fillRect/>
          </a:stretch>
        </p:blipFill>
        <p:spPr bwMode="auto">
          <a:xfrm>
            <a:off x="152400" y="37454"/>
            <a:ext cx="8839200" cy="6591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 l="32500" t="23704" r="17917" b="11111"/>
          <a:stretch>
            <a:fillRect/>
          </a:stretch>
        </p:blipFill>
        <p:spPr bwMode="auto">
          <a:xfrm>
            <a:off x="228600" y="0"/>
            <a:ext cx="8915400" cy="6592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818AE9-542C-0E32-F496-4BC55E5EB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5F95A7-C3F4-CF5D-93F9-684E2C6A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685" y="1058863"/>
            <a:ext cx="8229600" cy="2438400"/>
          </a:xfrm>
        </p:spPr>
        <p:txBody>
          <a:bodyPr>
            <a:normAutofit fontScale="90000"/>
          </a:bodyPr>
          <a:lstStyle/>
          <a:p>
            <a:r>
              <a:rPr lang="th-TH" b="0" dirty="0">
                <a:solidFill>
                  <a:schemeClr val="tx1"/>
                </a:solidFill>
                <a:effectLst/>
              </a:rPr>
              <a:t>การสร้าง ประกอบ ติดตั้ง ทดสอบ ตรวจสอบ ใช้ ซ่อมบำรุง และรื้อถอน ลิฟต์ขนส่งวัสดุชั่วคราว ลิฟต์โดยสารชั่วคราว </a:t>
            </a:r>
            <a:r>
              <a:rPr lang="th-TH" b="0" dirty="0" smtClean="0">
                <a:solidFill>
                  <a:schemeClr val="tx1"/>
                </a:solidFill>
                <a:effectLst/>
              </a:rPr>
              <a:t>ให้</a:t>
            </a:r>
            <a:r>
              <a:rPr lang="th-TH" b="0" dirty="0">
                <a:solidFill>
                  <a:schemeClr val="tx1"/>
                </a:solidFill>
                <a:effectLst/>
              </a:rPr>
              <a:t>วิศวกรเป็นผู้จัดทำรายละเอียดคุณลักษณะและคู่มือการใช้งานเป็น</a:t>
            </a:r>
            <a:r>
              <a:rPr lang="th-TH" b="0" dirty="0" smtClean="0">
                <a:solidFill>
                  <a:schemeClr val="tx1"/>
                </a:solidFill>
                <a:effectLst/>
              </a:rPr>
              <a:t>หนังสือ ตรวจสอบ</a:t>
            </a:r>
            <a:r>
              <a:rPr lang="th-TH" b="0" dirty="0">
                <a:solidFill>
                  <a:schemeClr val="tx1"/>
                </a:solidFill>
                <a:effectLst/>
              </a:rPr>
              <a:t>ก่อนกำรใช้งำน โดยวิศวกร</a:t>
            </a:r>
            <a:r>
              <a:rPr lang="th-TH" b="0" dirty="0" smtClean="0">
                <a:solidFill>
                  <a:schemeClr val="tx1"/>
                </a:solidFill>
                <a:effectLst/>
              </a:rPr>
              <a:t>และตรวจสอบอย่างน้อยเดือนละ 1 ครั้ง</a:t>
            </a:r>
            <a:endParaRPr lang="en-US" dirty="0">
              <a:solidFill>
                <a:schemeClr val="tx1"/>
              </a:solidFill>
              <a:effectLst/>
            </a:endParaRPr>
          </a:p>
        </p:txBody>
      </p:sp>
      <p:sp>
        <p:nvSpPr>
          <p:cNvPr id="13314" name="AutoShape 2" descr="อันตราย! เขตก่อสร้าง... - Learn Thai from a White Guy | Facebook">
            <a:extLst>
              <a:ext uri="{FF2B5EF4-FFF2-40B4-BE49-F238E27FC236}">
                <a16:creationId xmlns:a16="http://schemas.microsoft.com/office/drawing/2014/main" id="{0A1D53A5-1647-041D-EA79-18E3A0C7E2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16" name="AutoShape 4" descr="อันตราย! เขตก่อสร้าง... - Learn Thai from a White Guy | Facebook">
            <a:extLst>
              <a:ext uri="{FF2B5EF4-FFF2-40B4-BE49-F238E27FC236}">
                <a16:creationId xmlns:a16="http://schemas.microsoft.com/office/drawing/2014/main" id="{E1F6B61F-7697-4585-5502-5F39190A31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743151-F8E5-700A-6503-4AEC28D847F8}"/>
              </a:ext>
            </a:extLst>
          </p:cNvPr>
          <p:cNvSpPr txBox="1"/>
          <p:nvPr/>
        </p:nvSpPr>
        <p:spPr>
          <a:xfrm>
            <a:off x="76200" y="103257"/>
            <a:ext cx="14670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ข้อ </a:t>
            </a:r>
            <a:r>
              <a:rPr lang="th-TH" sz="4000" dirty="0" smtClean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47-49</a:t>
            </a:r>
            <a:endParaRPr lang="en-US" sz="4000" dirty="0">
              <a:solidFill>
                <a:srgbClr val="FF000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667000" y="103257"/>
            <a:ext cx="52485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dirty="0">
                <a:latin typeface="SF-Pro-Text"/>
              </a:rPr>
              <a:t>หมวด </a:t>
            </a:r>
            <a:r>
              <a:rPr lang="th-TH" sz="3600" dirty="0" smtClean="0">
                <a:latin typeface="SF-Pro-Text"/>
              </a:rPr>
              <a:t>4: </a:t>
            </a:r>
            <a:r>
              <a:rPr lang="th-TH" sz="3600" dirty="0">
                <a:latin typeface="SF-Pro-Text"/>
              </a:rPr>
              <a:t>ลิฟต์ชั่วคราวที่ใช้ในการก่อสร้าง</a:t>
            </a:r>
            <a:endParaRPr lang="en-US" sz="3600" dirty="0"/>
          </a:p>
        </p:txBody>
      </p:sp>
      <p:pic>
        <p:nvPicPr>
          <p:cNvPr id="1026" name="Picture 2" descr="เพิ่มประสิทธิภาพด้วยโซลูชั่น ลิฟท์ก่อสร้างแนวตั้ง ที่เชื่อถือได้สำหรับ งานก่อสร้าง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6"/>
          <a:stretch/>
        </p:blipFill>
        <p:spPr bwMode="auto">
          <a:xfrm>
            <a:off x="4953000" y="3276599"/>
            <a:ext cx="3733800" cy="3541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806538"/>
            <a:ext cx="3725469" cy="295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1348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818AE9-542C-0E32-F496-4BC55E5EB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5F95A7-C3F4-CF5D-93F9-684E2C6A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8229600" cy="2438400"/>
          </a:xfrm>
        </p:spPr>
        <p:txBody>
          <a:bodyPr>
            <a:normAutofit fontScale="90000"/>
          </a:bodyPr>
          <a:lstStyle/>
          <a:p>
            <a:r>
              <a:rPr lang="th-TH" b="0" dirty="0" smtClean="0"/>
              <a:t>-ติดป้ายบอกน้ำหนัก</a:t>
            </a:r>
            <a:r>
              <a:rPr lang="th-TH" b="0" dirty="0"/>
              <a:t>บรรทุกสูงสุดสำหรับ</a:t>
            </a:r>
            <a:r>
              <a:rPr lang="th-TH" b="0" dirty="0" smtClean="0"/>
              <a:t>ลิฟต์</a:t>
            </a:r>
            <a:br>
              <a:rPr lang="th-TH" b="0" dirty="0" smtClean="0"/>
            </a:br>
            <a:r>
              <a:rPr lang="th-TH" b="0" dirty="0" smtClean="0"/>
              <a:t>-ดูแล</a:t>
            </a:r>
            <a:r>
              <a:rPr lang="th-TH" b="0" dirty="0"/>
              <a:t>มิให้บุคคลใด</a:t>
            </a:r>
            <a:r>
              <a:rPr lang="th-TH" b="0" dirty="0" smtClean="0"/>
              <a:t>โดยสารลิฟต์</a:t>
            </a:r>
            <a:r>
              <a:rPr lang="th-TH" b="0" dirty="0"/>
              <a:t>ขนส่งวัสดุ</a:t>
            </a:r>
            <a:r>
              <a:rPr lang="th-TH" b="0" dirty="0" smtClean="0"/>
              <a:t>ชั่วคราว</a:t>
            </a:r>
            <a:br>
              <a:rPr lang="th-TH" b="0" dirty="0" smtClean="0"/>
            </a:br>
            <a:r>
              <a:rPr lang="th-TH" b="0" dirty="0" smtClean="0"/>
              <a:t>-ควบคุมดูแล</a:t>
            </a:r>
            <a:r>
              <a:rPr lang="th-TH" b="0" dirty="0"/>
              <a:t>มิให้บุคคลใด</a:t>
            </a:r>
            <a:r>
              <a:rPr lang="th-TH" b="0" dirty="0" smtClean="0"/>
              <a:t>โดยสารบนหลังคาลิฟต์โดยสารชั่วคราว </a:t>
            </a:r>
            <a:endParaRPr lang="en-US" dirty="0">
              <a:solidFill>
                <a:schemeClr val="tx1"/>
              </a:solidFill>
              <a:effectLst/>
            </a:endParaRPr>
          </a:p>
        </p:txBody>
      </p:sp>
      <p:sp>
        <p:nvSpPr>
          <p:cNvPr id="13314" name="AutoShape 2" descr="อันตราย! เขตก่อสร้าง... - Learn Thai from a White Guy | Facebook">
            <a:extLst>
              <a:ext uri="{FF2B5EF4-FFF2-40B4-BE49-F238E27FC236}">
                <a16:creationId xmlns:a16="http://schemas.microsoft.com/office/drawing/2014/main" id="{0A1D53A5-1647-041D-EA79-18E3A0C7E2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16" name="AutoShape 4" descr="อันตราย! เขตก่อสร้าง... - Learn Thai from a White Guy | Facebook">
            <a:extLst>
              <a:ext uri="{FF2B5EF4-FFF2-40B4-BE49-F238E27FC236}">
                <a16:creationId xmlns:a16="http://schemas.microsoft.com/office/drawing/2014/main" id="{E1F6B61F-7697-4585-5502-5F39190A31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743151-F8E5-700A-6503-4AEC28D847F8}"/>
              </a:ext>
            </a:extLst>
          </p:cNvPr>
          <p:cNvSpPr txBox="1"/>
          <p:nvPr/>
        </p:nvSpPr>
        <p:spPr>
          <a:xfrm>
            <a:off x="76200" y="103257"/>
            <a:ext cx="14670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ข้อ </a:t>
            </a:r>
            <a:r>
              <a:rPr lang="th-TH" sz="4000" dirty="0" smtClean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50-52</a:t>
            </a:r>
            <a:endParaRPr lang="en-US" sz="4000" dirty="0">
              <a:solidFill>
                <a:srgbClr val="FF000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2971800"/>
            <a:ext cx="3162741" cy="365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6013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818AE9-542C-0E32-F496-4BC55E5EB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5F95A7-C3F4-CF5D-93F9-684E2C6A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221" y="457200"/>
            <a:ext cx="8229600" cy="5943600"/>
          </a:xfrm>
        </p:spPr>
        <p:txBody>
          <a:bodyPr>
            <a:noAutofit/>
          </a:bodyPr>
          <a:lstStyle/>
          <a:p>
            <a:r>
              <a:rPr lang="th-TH" sz="3500" b="0" dirty="0" smtClean="0">
                <a:solidFill>
                  <a:schemeClr val="tx1"/>
                </a:solidFill>
                <a:effectLst/>
              </a:rPr>
              <a:t>การใช้</a:t>
            </a:r>
            <a:r>
              <a:rPr lang="th-TH" sz="3500" b="0" dirty="0">
                <a:solidFill>
                  <a:schemeClr val="tx1"/>
                </a:solidFill>
                <a:effectLst/>
              </a:rPr>
              <a:t>ลิฟต์ขนส่งวัสดุ</a:t>
            </a:r>
            <a:r>
              <a:rPr lang="th-TH" sz="3500" b="0" dirty="0" smtClean="0">
                <a:solidFill>
                  <a:schemeClr val="tx1"/>
                </a:solidFill>
                <a:effectLst/>
              </a:rPr>
              <a:t>ชั่วคราว /ลิฟต์โดยสารชั่วคราว</a:t>
            </a:r>
            <a:br>
              <a:rPr lang="th-TH" sz="3500" b="0" dirty="0" smtClean="0">
                <a:solidFill>
                  <a:schemeClr val="tx1"/>
                </a:solidFill>
                <a:effectLst/>
              </a:rPr>
            </a:br>
            <a:r>
              <a:rPr lang="th-TH" sz="3500" b="0" dirty="0" smtClean="0">
                <a:solidFill>
                  <a:schemeClr val="tx1"/>
                </a:solidFill>
                <a:effectLst/>
              </a:rPr>
              <a:t>- จัด</a:t>
            </a:r>
            <a:r>
              <a:rPr lang="th-TH" sz="3500" b="0" dirty="0">
                <a:solidFill>
                  <a:schemeClr val="tx1"/>
                </a:solidFill>
                <a:effectLst/>
              </a:rPr>
              <a:t>ให้มีข้อกำหนดการปฏิบัติงานเพื่อความปลอดภัยในการทำงานติดไว้บริเวณที่มีการใช้</a:t>
            </a:r>
            <a:r>
              <a:rPr lang="th-TH" sz="3500" b="0" dirty="0" smtClean="0">
                <a:solidFill>
                  <a:schemeClr val="tx1"/>
                </a:solidFill>
                <a:effectLst/>
              </a:rPr>
              <a:t>ลิฟต์</a:t>
            </a:r>
            <a:br>
              <a:rPr lang="th-TH" sz="3500" b="0" dirty="0" smtClean="0">
                <a:solidFill>
                  <a:schemeClr val="tx1"/>
                </a:solidFill>
                <a:effectLst/>
              </a:rPr>
            </a:br>
            <a:r>
              <a:rPr lang="th-TH" sz="3500" b="0" dirty="0" smtClean="0">
                <a:solidFill>
                  <a:schemeClr val="tx1"/>
                </a:solidFill>
                <a:effectLst/>
              </a:rPr>
              <a:t>-</a:t>
            </a:r>
            <a:r>
              <a:rPr lang="th-TH" sz="3500" b="0" dirty="0">
                <a:solidFill>
                  <a:schemeClr val="tx1"/>
                </a:solidFill>
                <a:effectLst/>
              </a:rPr>
              <a:t>ให้มี</a:t>
            </a:r>
            <a:r>
              <a:rPr lang="th-TH" sz="3500" b="0" dirty="0" smtClean="0">
                <a:solidFill>
                  <a:schemeClr val="tx1"/>
                </a:solidFill>
                <a:effectLst/>
              </a:rPr>
              <a:t>ลูกจ้างอายุ</a:t>
            </a:r>
            <a:r>
              <a:rPr lang="th-TH" sz="3500" b="0" dirty="0">
                <a:solidFill>
                  <a:schemeClr val="tx1"/>
                </a:solidFill>
                <a:effectLst/>
              </a:rPr>
              <a:t>ไม่ต่ำ</a:t>
            </a:r>
            <a:r>
              <a:rPr lang="th-TH" sz="3500" b="0" dirty="0" smtClean="0">
                <a:solidFill>
                  <a:schemeClr val="tx1"/>
                </a:solidFill>
                <a:effectLst/>
              </a:rPr>
              <a:t>กว่า18ปี ผ่านการ</a:t>
            </a:r>
            <a:r>
              <a:rPr lang="th-TH" sz="3500" b="0" dirty="0">
                <a:solidFill>
                  <a:schemeClr val="tx1"/>
                </a:solidFill>
                <a:effectLst/>
              </a:rPr>
              <a:t>ฝึกอบรมการบังคับลิฟต์อย่าง</a:t>
            </a:r>
            <a:r>
              <a:rPr lang="th-TH" sz="3500" b="0" dirty="0" smtClean="0">
                <a:solidFill>
                  <a:schemeClr val="tx1"/>
                </a:solidFill>
                <a:effectLst/>
              </a:rPr>
              <a:t>ปลอดภัยเป็น</a:t>
            </a:r>
            <a:r>
              <a:rPr lang="th-TH" sz="3500" b="0" dirty="0">
                <a:solidFill>
                  <a:schemeClr val="tx1"/>
                </a:solidFill>
                <a:effectLst/>
              </a:rPr>
              <a:t>ผู้บังคับลิฟต์ประจำตลอดเวลาที่ใช้</a:t>
            </a:r>
            <a:r>
              <a:rPr lang="th-TH" sz="3500" b="0" dirty="0" smtClean="0">
                <a:solidFill>
                  <a:schemeClr val="tx1"/>
                </a:solidFill>
                <a:effectLst/>
              </a:rPr>
              <a:t>ลิฟต์</a:t>
            </a:r>
            <a:br>
              <a:rPr lang="th-TH" sz="3500" b="0" dirty="0" smtClean="0">
                <a:solidFill>
                  <a:schemeClr val="tx1"/>
                </a:solidFill>
                <a:effectLst/>
              </a:rPr>
            </a:br>
            <a:r>
              <a:rPr lang="th-TH" sz="3500" b="0" dirty="0" smtClean="0">
                <a:solidFill>
                  <a:schemeClr val="tx1"/>
                </a:solidFill>
                <a:effectLst/>
              </a:rPr>
              <a:t>-</a:t>
            </a:r>
            <a:r>
              <a:rPr lang="th-TH" sz="3500" b="0" dirty="0">
                <a:solidFill>
                  <a:schemeClr val="tx1"/>
                </a:solidFill>
                <a:effectLst/>
              </a:rPr>
              <a:t>บริเวณที่ผู้บังคับลิฟต์</a:t>
            </a:r>
            <a:r>
              <a:rPr lang="th-TH" sz="3500" b="0" dirty="0" smtClean="0">
                <a:solidFill>
                  <a:schemeClr val="tx1"/>
                </a:solidFill>
                <a:effectLst/>
              </a:rPr>
              <a:t>ทำงานต้อง</a:t>
            </a:r>
            <a:r>
              <a:rPr lang="th-TH" sz="3500" b="0" dirty="0">
                <a:solidFill>
                  <a:schemeClr val="tx1"/>
                </a:solidFill>
                <a:effectLst/>
              </a:rPr>
              <a:t>จัดให้มี</a:t>
            </a:r>
            <a:r>
              <a:rPr lang="th-TH" sz="3500" b="0" dirty="0" smtClean="0">
                <a:solidFill>
                  <a:schemeClr val="tx1"/>
                </a:solidFill>
                <a:effectLst/>
              </a:rPr>
              <a:t>หลังคา</a:t>
            </a:r>
            <a:br>
              <a:rPr lang="th-TH" sz="3500" b="0" dirty="0" smtClean="0">
                <a:solidFill>
                  <a:schemeClr val="tx1"/>
                </a:solidFill>
                <a:effectLst/>
              </a:rPr>
            </a:br>
            <a:r>
              <a:rPr lang="th-TH" sz="3500" b="0" dirty="0" smtClean="0">
                <a:solidFill>
                  <a:schemeClr val="tx1"/>
                </a:solidFill>
                <a:effectLst/>
              </a:rPr>
              <a:t>-</a:t>
            </a:r>
            <a:r>
              <a:rPr lang="th-TH" sz="3500" b="0" dirty="0">
                <a:solidFill>
                  <a:schemeClr val="tx1"/>
                </a:solidFill>
                <a:effectLst/>
              </a:rPr>
              <a:t>ก่อนกำ</a:t>
            </a:r>
            <a:r>
              <a:rPr lang="th-TH" sz="3500" b="0" dirty="0" smtClean="0">
                <a:solidFill>
                  <a:schemeClr val="tx1"/>
                </a:solidFill>
                <a:effectLst/>
              </a:rPr>
              <a:t>รใช้งานทุก</a:t>
            </a:r>
            <a:r>
              <a:rPr lang="th-TH" sz="3500" b="0" dirty="0">
                <a:solidFill>
                  <a:schemeClr val="tx1"/>
                </a:solidFill>
                <a:effectLst/>
              </a:rPr>
              <a:t>วัน ให้</a:t>
            </a:r>
            <a:r>
              <a:rPr lang="th-TH" sz="3500" b="0" dirty="0" smtClean="0">
                <a:solidFill>
                  <a:schemeClr val="tx1"/>
                </a:solidFill>
                <a:effectLst/>
              </a:rPr>
              <a:t>มีการตรวจสอบลิฟต์ หากไม่พร้อมใช้งาน ติดป้ายล็อกกุญแจ</a:t>
            </a:r>
            <a:br>
              <a:rPr lang="th-TH" sz="3500" b="0" dirty="0" smtClean="0">
                <a:solidFill>
                  <a:schemeClr val="tx1"/>
                </a:solidFill>
                <a:effectLst/>
              </a:rPr>
            </a:br>
            <a:r>
              <a:rPr lang="th-TH" sz="3500" b="0" dirty="0" smtClean="0">
                <a:solidFill>
                  <a:schemeClr val="tx1"/>
                </a:solidFill>
                <a:effectLst/>
              </a:rPr>
              <a:t>-การ</a:t>
            </a:r>
            <a:r>
              <a:rPr lang="th-TH" sz="3500" b="0" dirty="0">
                <a:solidFill>
                  <a:schemeClr val="tx1"/>
                </a:solidFill>
                <a:effectLst/>
              </a:rPr>
              <a:t>ใช้ลิฟต์ขน</a:t>
            </a:r>
            <a:r>
              <a:rPr lang="th-TH" sz="3500" b="0" dirty="0" smtClean="0">
                <a:solidFill>
                  <a:schemeClr val="tx1"/>
                </a:solidFill>
                <a:effectLst/>
              </a:rPr>
              <a:t>รถ/เครื่องมือ</a:t>
            </a:r>
            <a:r>
              <a:rPr lang="th-TH" sz="3500" b="0" dirty="0">
                <a:solidFill>
                  <a:schemeClr val="tx1"/>
                </a:solidFill>
                <a:effectLst/>
              </a:rPr>
              <a:t>ที่มีล้อ ต้องป้องกันมิให้รถหรือเครื่องมือนั้นเคลื่อนที่ได้</a:t>
            </a:r>
            <a:r>
              <a:rPr lang="th-TH" sz="3500" dirty="0">
                <a:solidFill>
                  <a:schemeClr val="tx1"/>
                </a:solidFill>
                <a:effectLst/>
              </a:rPr>
              <a:t/>
            </a:r>
            <a:br>
              <a:rPr lang="th-TH" sz="3500" dirty="0">
                <a:solidFill>
                  <a:schemeClr val="tx1"/>
                </a:solidFill>
                <a:effectLst/>
              </a:rPr>
            </a:br>
            <a:r>
              <a:rPr lang="th-TH" sz="3500" b="0" dirty="0">
                <a:solidFill>
                  <a:schemeClr val="tx1"/>
                </a:solidFill>
                <a:effectLst/>
              </a:rPr>
              <a:t>-</a:t>
            </a:r>
            <a:r>
              <a:rPr lang="th-TH" sz="3500" b="0" dirty="0" smtClean="0">
                <a:solidFill>
                  <a:schemeClr val="tx1"/>
                </a:solidFill>
                <a:effectLst/>
              </a:rPr>
              <a:t>จัด</a:t>
            </a:r>
            <a:r>
              <a:rPr lang="th-TH" sz="3500" b="0" dirty="0">
                <a:solidFill>
                  <a:schemeClr val="tx1"/>
                </a:solidFill>
                <a:effectLst/>
              </a:rPr>
              <a:t>ให้มีสัญญาณเตือนเป็นเสียงหรือแสงเมื่อมีการใช้ลิฟต์</a:t>
            </a:r>
            <a:endParaRPr lang="en-US" sz="3500" dirty="0">
              <a:solidFill>
                <a:schemeClr val="tx1"/>
              </a:solidFill>
              <a:effectLst/>
            </a:endParaRPr>
          </a:p>
        </p:txBody>
      </p:sp>
      <p:sp>
        <p:nvSpPr>
          <p:cNvPr id="13314" name="AutoShape 2" descr="อันตราย! เขตก่อสร้าง... - Learn Thai from a White Guy | Facebook">
            <a:extLst>
              <a:ext uri="{FF2B5EF4-FFF2-40B4-BE49-F238E27FC236}">
                <a16:creationId xmlns:a16="http://schemas.microsoft.com/office/drawing/2014/main" id="{0A1D53A5-1647-041D-EA79-18E3A0C7E2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16" name="AutoShape 4" descr="อันตราย! เขตก่อสร้าง... - Learn Thai from a White Guy | Facebook">
            <a:extLst>
              <a:ext uri="{FF2B5EF4-FFF2-40B4-BE49-F238E27FC236}">
                <a16:creationId xmlns:a16="http://schemas.microsoft.com/office/drawing/2014/main" id="{E1F6B61F-7697-4585-5502-5F39190A31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743151-F8E5-700A-6503-4AEC28D847F8}"/>
              </a:ext>
            </a:extLst>
          </p:cNvPr>
          <p:cNvSpPr txBox="1"/>
          <p:nvPr/>
        </p:nvSpPr>
        <p:spPr>
          <a:xfrm>
            <a:off x="76200" y="103257"/>
            <a:ext cx="10150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ข้อ </a:t>
            </a:r>
            <a:r>
              <a:rPr lang="th-TH" sz="4000" dirty="0" smtClean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53</a:t>
            </a:r>
            <a:endParaRPr lang="en-US" sz="4000" dirty="0">
              <a:solidFill>
                <a:srgbClr val="FF000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973009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818AE9-542C-0E32-F496-4BC55E5EB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5F95A7-C3F4-CF5D-93F9-684E2C6A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221" y="457200"/>
            <a:ext cx="7900379" cy="3962400"/>
          </a:xfrm>
        </p:spPr>
        <p:txBody>
          <a:bodyPr>
            <a:noAutofit/>
          </a:bodyPr>
          <a:lstStyle/>
          <a:p>
            <a:r>
              <a:rPr lang="th-TH" b="0" dirty="0" smtClean="0">
                <a:effectLst/>
              </a:rPr>
              <a:t>-การ</a:t>
            </a:r>
            <a:r>
              <a:rPr lang="th-TH" b="0" dirty="0">
                <a:effectLst/>
              </a:rPr>
              <a:t>นำเชือกหรือลวดสลิงมาใช้กับรอก </a:t>
            </a:r>
            <a:r>
              <a:rPr lang="th-TH" b="0" dirty="0" smtClean="0">
                <a:effectLst/>
              </a:rPr>
              <a:t>ให้</a:t>
            </a:r>
            <a:r>
              <a:rPr lang="th-TH" b="0" dirty="0">
                <a:effectLst/>
              </a:rPr>
              <a:t>มีการใช้เชือกหรือลวดสลิงที่มีขนาดเหมาะสมกับร่องรอก </a:t>
            </a:r>
            <a:r>
              <a:rPr lang="th-TH" b="0" dirty="0" smtClean="0">
                <a:effectLst/>
              </a:rPr>
              <a:t>ไม่</a:t>
            </a:r>
            <a:r>
              <a:rPr lang="th-TH" b="0" dirty="0">
                <a:effectLst/>
              </a:rPr>
              <a:t>ชำรุดเสียหาย จนทำให้ขาดความแข็งแรงทนทาน</a:t>
            </a:r>
            <a:r>
              <a:rPr lang="th-TH" sz="3600" dirty="0"/>
              <a:t/>
            </a:r>
            <a:br>
              <a:rPr lang="th-TH" sz="3600" dirty="0"/>
            </a:br>
            <a:r>
              <a:rPr lang="th-TH" b="0" dirty="0" smtClean="0">
                <a:effectLst/>
              </a:rPr>
              <a:t>-กรณี</a:t>
            </a:r>
            <a:r>
              <a:rPr lang="th-TH" b="0" dirty="0">
                <a:effectLst/>
              </a:rPr>
              <a:t>มีจุดที่เชือกหรือลวดสลิงจะครูดได้ </a:t>
            </a:r>
            <a:r>
              <a:rPr lang="th-TH" b="0" dirty="0" smtClean="0">
                <a:effectLst/>
              </a:rPr>
              <a:t>ต้อง</a:t>
            </a:r>
            <a:r>
              <a:rPr lang="th-TH" b="0" dirty="0">
                <a:effectLst/>
              </a:rPr>
              <a:t>จัดหาลูกกลิ้งหรือวัสดุอย่างอื่นที่คล้ายคลึงกันรองที่จุดนั้นเพื่อป้องกันการครูด</a:t>
            </a:r>
            <a:endParaRPr lang="en-US" sz="3500" dirty="0">
              <a:solidFill>
                <a:schemeClr val="tx1"/>
              </a:solidFill>
              <a:effectLst/>
            </a:endParaRPr>
          </a:p>
        </p:txBody>
      </p:sp>
      <p:sp>
        <p:nvSpPr>
          <p:cNvPr id="13314" name="AutoShape 2" descr="อันตราย! เขตก่อสร้าง... - Learn Thai from a White Guy | Facebook">
            <a:extLst>
              <a:ext uri="{FF2B5EF4-FFF2-40B4-BE49-F238E27FC236}">
                <a16:creationId xmlns:a16="http://schemas.microsoft.com/office/drawing/2014/main" id="{0A1D53A5-1647-041D-EA79-18E3A0C7E2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16" name="AutoShape 4" descr="อันตราย! เขตก่อสร้าง... - Learn Thai from a White Guy | Facebook">
            <a:extLst>
              <a:ext uri="{FF2B5EF4-FFF2-40B4-BE49-F238E27FC236}">
                <a16:creationId xmlns:a16="http://schemas.microsoft.com/office/drawing/2014/main" id="{E1F6B61F-7697-4585-5502-5F39190A31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743151-F8E5-700A-6503-4AEC28D847F8}"/>
              </a:ext>
            </a:extLst>
          </p:cNvPr>
          <p:cNvSpPr txBox="1"/>
          <p:nvPr/>
        </p:nvSpPr>
        <p:spPr>
          <a:xfrm>
            <a:off x="76200" y="103257"/>
            <a:ext cx="14670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ข้อ </a:t>
            </a:r>
            <a:r>
              <a:rPr lang="th-TH" sz="4000" dirty="0" smtClean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54-55</a:t>
            </a:r>
            <a:endParaRPr lang="en-US" sz="4000" dirty="0">
              <a:solidFill>
                <a:srgbClr val="FF000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590800" y="21525"/>
            <a:ext cx="4191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000" dirty="0"/>
              <a:t>หมวด </a:t>
            </a:r>
            <a:r>
              <a:rPr lang="th-TH" sz="3000" dirty="0" smtClean="0"/>
              <a:t>5 เชือก </a:t>
            </a:r>
            <a:r>
              <a:rPr lang="th-TH" sz="3000" dirty="0"/>
              <a:t>ลวดสลิง และรอก</a:t>
            </a:r>
            <a:endParaRPr lang="en-US" sz="3000" dirty="0"/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4005475"/>
            <a:ext cx="3735761" cy="2805493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268" y="4419600"/>
            <a:ext cx="2600635" cy="233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995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6250" t="8148" r="11667" b="9630"/>
          <a:stretch>
            <a:fillRect/>
          </a:stretch>
        </p:blipFill>
        <p:spPr bwMode="auto">
          <a:xfrm>
            <a:off x="0" y="0"/>
            <a:ext cx="92057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818AE9-542C-0E32-F496-4BC55E5EB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5F95A7-C3F4-CF5D-93F9-684E2C6A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974" y="710372"/>
            <a:ext cx="8455025" cy="3886200"/>
          </a:xfrm>
        </p:spPr>
        <p:txBody>
          <a:bodyPr>
            <a:noAutofit/>
          </a:bodyPr>
          <a:lstStyle/>
          <a:p>
            <a:r>
              <a:rPr lang="th-TH" b="0" dirty="0" smtClean="0">
                <a:effectLst/>
              </a:rPr>
              <a:t>งาน</a:t>
            </a:r>
            <a:r>
              <a:rPr lang="th-TH" b="0" dirty="0">
                <a:effectLst/>
              </a:rPr>
              <a:t>ก่อสร้างที่มีทางเดินชั่วคราวกระดับสูงตั้งแต่ </a:t>
            </a:r>
            <a:r>
              <a:rPr lang="th-TH" b="0" dirty="0" smtClean="0">
                <a:effectLst/>
              </a:rPr>
              <a:t>1.50 </a:t>
            </a:r>
            <a:r>
              <a:rPr lang="th-TH" b="0" dirty="0">
                <a:effectLst/>
              </a:rPr>
              <a:t>เมตรขึ้นไป </a:t>
            </a:r>
            <a:r>
              <a:rPr lang="th-TH" b="0" dirty="0" smtClean="0">
                <a:effectLst/>
              </a:rPr>
              <a:t>จัด</a:t>
            </a:r>
            <a:r>
              <a:rPr lang="th-TH" b="0" dirty="0">
                <a:effectLst/>
              </a:rPr>
              <a:t>ให้มีกาสร้าง</a:t>
            </a:r>
            <a:r>
              <a:rPr lang="th-TH" b="0" dirty="0" smtClean="0">
                <a:effectLst/>
              </a:rPr>
              <a:t>ทางเดินที่</a:t>
            </a:r>
            <a:r>
              <a:rPr lang="th-TH" b="0" dirty="0">
                <a:effectLst/>
              </a:rPr>
              <a:t>มีความแข็งแรง สามารถรองรับน้ำหนักบรรทุกได้ตามสภาพการใช้งานจริง แต่ต้องไม่น้อยกว่า </a:t>
            </a:r>
            <a:r>
              <a:rPr lang="th-TH" b="0" dirty="0" smtClean="0">
                <a:effectLst/>
              </a:rPr>
              <a:t>250 </a:t>
            </a:r>
            <a:r>
              <a:rPr lang="th-TH" b="0" dirty="0">
                <a:effectLst/>
              </a:rPr>
              <a:t>กิโลกรัมต่อตารางเมตร </a:t>
            </a:r>
            <a:r>
              <a:rPr lang="th-TH" b="0" dirty="0" smtClean="0">
                <a:effectLst/>
              </a:rPr>
              <a:t>กว้าง</a:t>
            </a:r>
            <a:r>
              <a:rPr lang="th-TH" b="0" dirty="0">
                <a:effectLst/>
              </a:rPr>
              <a:t>ไม่น้อยกว่า </a:t>
            </a:r>
            <a:r>
              <a:rPr lang="th-TH" b="0" dirty="0" smtClean="0">
                <a:effectLst/>
              </a:rPr>
              <a:t>45 </a:t>
            </a:r>
            <a:r>
              <a:rPr lang="th-TH" b="0" dirty="0">
                <a:effectLst/>
              </a:rPr>
              <a:t>เซนติเมตร และต้องมีราวกันตกตาม</a:t>
            </a:r>
            <a:r>
              <a:rPr lang="th-TH" b="0" dirty="0" smtClean="0">
                <a:effectLst/>
              </a:rPr>
              <a:t>มาตรฐาน </a:t>
            </a:r>
            <a:r>
              <a:rPr lang="th-TH" b="0" dirty="0" err="1" smtClean="0">
                <a:effectLst/>
              </a:rPr>
              <a:t>วศท</a:t>
            </a:r>
            <a:r>
              <a:rPr lang="th-TH" b="0" dirty="0" smtClean="0">
                <a:effectLst/>
              </a:rPr>
              <a:t>.ตลอด</a:t>
            </a:r>
            <a:r>
              <a:rPr lang="th-TH" b="0" dirty="0">
                <a:effectLst/>
              </a:rPr>
              <a:t>ทางเดินนั้น</a:t>
            </a:r>
            <a:endParaRPr lang="en-US" sz="3500" dirty="0">
              <a:solidFill>
                <a:schemeClr val="tx1"/>
              </a:solidFill>
              <a:effectLst/>
            </a:endParaRPr>
          </a:p>
        </p:txBody>
      </p:sp>
      <p:sp>
        <p:nvSpPr>
          <p:cNvPr id="13314" name="AutoShape 2" descr="อันตราย! เขตก่อสร้าง... - Learn Thai from a White Guy | Facebook">
            <a:extLst>
              <a:ext uri="{FF2B5EF4-FFF2-40B4-BE49-F238E27FC236}">
                <a16:creationId xmlns:a16="http://schemas.microsoft.com/office/drawing/2014/main" id="{0A1D53A5-1647-041D-EA79-18E3A0C7E2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16" name="AutoShape 4" descr="อันตราย! เขตก่อสร้าง... - Learn Thai from a White Guy | Facebook">
            <a:extLst>
              <a:ext uri="{FF2B5EF4-FFF2-40B4-BE49-F238E27FC236}">
                <a16:creationId xmlns:a16="http://schemas.microsoft.com/office/drawing/2014/main" id="{E1F6B61F-7697-4585-5502-5F39190A31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743151-F8E5-700A-6503-4AEC28D847F8}"/>
              </a:ext>
            </a:extLst>
          </p:cNvPr>
          <p:cNvSpPr txBox="1"/>
          <p:nvPr/>
        </p:nvSpPr>
        <p:spPr>
          <a:xfrm>
            <a:off x="76200" y="103257"/>
            <a:ext cx="10150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ข้อ </a:t>
            </a:r>
            <a:r>
              <a:rPr lang="th-TH" sz="4000" dirty="0" smtClean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56</a:t>
            </a:r>
            <a:endParaRPr lang="en-US" sz="4000" dirty="0">
              <a:solidFill>
                <a:srgbClr val="FF000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3200400" y="163297"/>
            <a:ext cx="40386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000" dirty="0"/>
              <a:t>หมวด 6</a:t>
            </a:r>
            <a:r>
              <a:rPr lang="th-TH" sz="3000" dirty="0" smtClean="0"/>
              <a:t> ทางเดิน</a:t>
            </a:r>
            <a:r>
              <a:rPr lang="th-TH" sz="3000" dirty="0"/>
              <a:t>ชั่วคราวกระดับสูง</a:t>
            </a:r>
            <a:endParaRPr lang="en-US" sz="3000" dirty="0"/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04" y="4376008"/>
            <a:ext cx="4042296" cy="2502665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3886200"/>
            <a:ext cx="3803552" cy="291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809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h-TH" dirty="0"/>
              <a:t>นายจ้างต้องดำเนินการให้พื้นที่ทำงานก่อสร้างมีความมั่นคงแข็งแรง สามารถรองรับน้ำหนักเครื่องจักร อุปกรณ์ และวัสดุในงานก่อสร้างได้อย่างปลอดภัย</a:t>
            </a:r>
            <a:endParaRPr lang="en-US" dirty="0"/>
          </a:p>
        </p:txBody>
      </p:sp>
      <p:pic>
        <p:nvPicPr>
          <p:cNvPr id="3074" name="Picture 2" descr="ข่าวนั่งร้านไซต์งานก่อสร้างโรงแรมหรู พังถล่ม ทับคนงานเสียชีวิต เขตปทุมวัน  กทม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2667000"/>
            <a:ext cx="6248400" cy="3514726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621B3F-62DD-BE86-CD83-334F0203317A}"/>
              </a:ext>
            </a:extLst>
          </p:cNvPr>
          <p:cNvSpPr txBox="1"/>
          <p:nvPr/>
        </p:nvSpPr>
        <p:spPr>
          <a:xfrm>
            <a:off x="76200" y="103257"/>
            <a:ext cx="8451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ข้อ </a:t>
            </a:r>
            <a:r>
              <a:rPr lang="en-US" sz="4000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4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90600" y="6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h-TH" b="0" dirty="0"/>
              <a:t>จัดให้มีผู้ควบคุมทำหน้าที่ตรวจความปลอดภัยในการทำงานทั้งก่อนการทำงานและขณะทำงานทุกขั้นตอนเพื่อให้เกิดความปลอดภัย</a:t>
            </a:r>
            <a:endParaRPr lang="en-US" dirty="0"/>
          </a:p>
        </p:txBody>
      </p:sp>
      <p:pic>
        <p:nvPicPr>
          <p:cNvPr id="19458" name="Picture 2" descr="จส. 1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981200"/>
            <a:ext cx="3524627" cy="1981200"/>
          </a:xfrm>
          <a:prstGeom prst="rect">
            <a:avLst/>
          </a:prstGeom>
          <a:noFill/>
        </p:spPr>
      </p:pic>
      <p:pic>
        <p:nvPicPr>
          <p:cNvPr id="19462" name="Picture 6" descr="https://obs.line-scdn.net/0hJ0jnEDf5FR9XFwN_50FqSG5BFnBkewYcMyFEHAt5Syh7JlQaPnBaLHYXSHwpdFJBOSVScXtSSnp_JQZLPHE/w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3171824"/>
            <a:ext cx="6553200" cy="3686176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3A132B-9EB1-8AC1-576C-890AFE3A38F7}"/>
              </a:ext>
            </a:extLst>
          </p:cNvPr>
          <p:cNvSpPr txBox="1"/>
          <p:nvPr/>
        </p:nvSpPr>
        <p:spPr>
          <a:xfrm>
            <a:off x="76200" y="103257"/>
            <a:ext cx="8451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ข้อ </a:t>
            </a:r>
            <a:r>
              <a:rPr lang="en-US" sz="4000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5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647700"/>
            <a:ext cx="8229600" cy="1143000"/>
          </a:xfrm>
        </p:spPr>
        <p:txBody>
          <a:bodyPr>
            <a:normAutofit/>
          </a:bodyPr>
          <a:lstStyle/>
          <a:p>
            <a:r>
              <a:rPr lang="th-TH" b="0" dirty="0"/>
              <a:t>จัดให้มีการรักษาความสะอาดในบริเวณเขตก่อสร้าง</a:t>
            </a:r>
            <a:endParaRPr lang="en-US" dirty="0"/>
          </a:p>
        </p:txBody>
      </p:sp>
      <p:pic>
        <p:nvPicPr>
          <p:cNvPr id="18434" name="Picture 2" descr="YEL_ฉีดล้างทำความสะอาดผิวจราจร ถนนศรีนครินท(1) - BuilderNews ข่าวก่อสร้าง  อสังหาริมทรัพย์ และนวัตกรรมก่อสร้าง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905000"/>
            <a:ext cx="6045032" cy="4114800"/>
          </a:xfrm>
          <a:prstGeom prst="rect">
            <a:avLst/>
          </a:prstGeom>
          <a:noFill/>
        </p:spPr>
      </p:pic>
      <p:pic>
        <p:nvPicPr>
          <p:cNvPr id="18436" name="Picture 4" descr="น้ำยาทำความสะอาด.com งานล้าง ถนน มอเตอร์เวย์ ใช้น้ำยาทำความสะอาด ECO CLEAN  ในการล้าง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676400"/>
            <a:ext cx="2853822" cy="3810000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64B126-0CCA-8C31-D1E6-C8D65089A8E6}"/>
              </a:ext>
            </a:extLst>
          </p:cNvPr>
          <p:cNvSpPr txBox="1"/>
          <p:nvPr/>
        </p:nvSpPr>
        <p:spPr>
          <a:xfrm>
            <a:off x="76200" y="103257"/>
            <a:ext cx="8451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ข้อ </a:t>
            </a:r>
            <a:r>
              <a:rPr lang="en-US" sz="4000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6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9C0C9-09E1-D694-445D-FC15CE740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6412A3-9E06-BE6E-CBB5-235DB21E8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77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h-TH" b="0" dirty="0">
                <a:effectLst/>
              </a:rPr>
              <a:t>ขนย้ายดินที่ขุดออกจากเขตก่อสร้าง โดยนายจ้างต้องจัดให้มีสถานที่เก็บกองดินที่จะขนย้ายอย่างเหมาะสม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D3D6D9-EF89-02AC-7438-9F8DA503D1A1}"/>
              </a:ext>
            </a:extLst>
          </p:cNvPr>
          <p:cNvSpPr txBox="1"/>
          <p:nvPr/>
        </p:nvSpPr>
        <p:spPr>
          <a:xfrm>
            <a:off x="76200" y="103257"/>
            <a:ext cx="8451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ข้อ </a:t>
            </a:r>
            <a:r>
              <a:rPr lang="en-US" sz="4000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7</a:t>
            </a:r>
          </a:p>
        </p:txBody>
      </p:sp>
      <p:pic>
        <p:nvPicPr>
          <p:cNvPr id="3076" name="Picture 4" descr="ไม่มีคำอธิบายรูปภาพ">
            <a:extLst>
              <a:ext uri="{FF2B5EF4-FFF2-40B4-BE49-F238E27FC236}">
                <a16:creationId xmlns:a16="http://schemas.microsoft.com/office/drawing/2014/main" id="{A6EE3CED-9A0C-D84E-A611-A979877FF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21058"/>
            <a:ext cx="4114800" cy="4089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358112159_1315423189366794_7655952680610428459_n">
            <a:extLst>
              <a:ext uri="{FF2B5EF4-FFF2-40B4-BE49-F238E27FC236}">
                <a16:creationId xmlns:a16="http://schemas.microsoft.com/office/drawing/2014/main" id="{367FB4EB-33BD-0A52-F9ED-641984F27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621" y="3124200"/>
            <a:ext cx="4697379" cy="352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413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905000"/>
          </a:xfrm>
        </p:spPr>
        <p:txBody>
          <a:bodyPr>
            <a:normAutofit fontScale="90000"/>
          </a:bodyPr>
          <a:lstStyle/>
          <a:p>
            <a:r>
              <a:rPr lang="th-TH" b="0" dirty="0"/>
              <a:t>งานก่อสร้างบนพื้นต่างระดับที่มีความสูงตั้งแต่ 1.50 เมตรขึ้นไป นายจ้างต้องจัดให้มีบันไดหรือทางลาดพร้อมติดตั้งราวกันตกตามมาตรฐานที่กำหนด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20000" t="21481" r="5417" b="31111"/>
          <a:stretch>
            <a:fillRect/>
          </a:stretch>
        </p:blipFill>
        <p:spPr bwMode="auto">
          <a:xfrm>
            <a:off x="228600" y="2362200"/>
            <a:ext cx="8737996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B8C39E-AA4F-10E3-2B8B-60C76E474BBB}"/>
              </a:ext>
            </a:extLst>
          </p:cNvPr>
          <p:cNvSpPr txBox="1"/>
          <p:nvPr/>
        </p:nvSpPr>
        <p:spPr>
          <a:xfrm>
            <a:off x="76200" y="103257"/>
            <a:ext cx="8451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ข้อ </a:t>
            </a:r>
            <a:r>
              <a:rPr lang="en-US" sz="4000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8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64123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h-TH" b="0" dirty="0"/>
              <a:t>จัดให้มีแสงสว่างฉุกเฉินในเขตก่อสร้างให้เพียงพอเพื่อใช้ในเวลาที่ไฟฟ้าดับ</a:t>
            </a:r>
            <a:endParaRPr lang="en-US" dirty="0"/>
          </a:p>
        </p:txBody>
      </p:sp>
      <p:sp>
        <p:nvSpPr>
          <p:cNvPr id="17410" name="AutoShape 2" descr="ไฟฉุกเฉิน' | KTW เครื่องมือช่างออนไลน์ เครื่องมือก่อสร้าง อุตสาหกรรม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412" name="Picture 4" descr="ไฟฉุกเฉิน LED โคมไฟฉุกเฉิน MAX BRIGHT รุ่น CP07-9 AD - Emergency Light -  ถังดับเพลิงราคาถูก ไฟฉุกเฉินราคาถูกกว่าที่อื่น ป้ายทางหนีไฟทุกแบบ :  Inspired by LnwShop.c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618891"/>
            <a:ext cx="2703227" cy="2607065"/>
          </a:xfrm>
          <a:prstGeom prst="rect">
            <a:avLst/>
          </a:prstGeom>
          <a:noFill/>
        </p:spPr>
      </p:pic>
      <p:pic>
        <p:nvPicPr>
          <p:cNvPr id="17414" name="Picture 6" descr="รฟม. ลงพื้นที่ติดตามตรวจสอบความปลอดภัยในการปฏิบัติงานก่อสร้าง  ช่วงเวลากลางคืน โครงการรถไฟฟ้าสายสีเหลือง ช่วงลาดพร้าว – สำโรง –  โครงการรถไฟฟ้าสายสีเหลือง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1752600"/>
            <a:ext cx="4853721" cy="4419600"/>
          </a:xfrm>
          <a:prstGeom prst="rect">
            <a:avLst/>
          </a:prstGeom>
          <a:noFill/>
        </p:spPr>
      </p:pic>
      <p:pic>
        <p:nvPicPr>
          <p:cNvPr id="17416" name="Picture 8" descr="ข้อกำหนดในการติดตั้งไฟแสงสว่างฉุก... - JorporClub.S - จป.คลับs | Faceboo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4060064"/>
            <a:ext cx="2514600" cy="2797936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301B52-3173-DEE5-78E7-6B39437AB187}"/>
              </a:ext>
            </a:extLst>
          </p:cNvPr>
          <p:cNvSpPr txBox="1"/>
          <p:nvPr/>
        </p:nvSpPr>
        <p:spPr>
          <a:xfrm>
            <a:off x="76200" y="103257"/>
            <a:ext cx="10150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ข้อ </a:t>
            </a:r>
            <a:r>
              <a:rPr lang="en-US" sz="4000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10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332</TotalTime>
  <Words>1033</Words>
  <Application>Microsoft Office PowerPoint</Application>
  <PresentationFormat>นำเสนอทางหน้าจอ (4:3)</PresentationFormat>
  <Paragraphs>68</Paragraphs>
  <Slides>30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9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30</vt:i4>
      </vt:variant>
    </vt:vector>
  </HeadingPairs>
  <TitlesOfParts>
    <vt:vector size="40" baseType="lpstr">
      <vt:lpstr>AngsanaUPC</vt:lpstr>
      <vt:lpstr>Arial</vt:lpstr>
      <vt:lpstr>Cordia New</vt:lpstr>
      <vt:lpstr>Lucida Sans Unicode</vt:lpstr>
      <vt:lpstr>SF-Pro-Text</vt:lpstr>
      <vt:lpstr>TH SarabunITเน</vt:lpstr>
      <vt:lpstr>Verdana</vt:lpstr>
      <vt:lpstr>Wingdings 2</vt:lpstr>
      <vt:lpstr>Wingdings 3</vt:lpstr>
      <vt:lpstr>Concourse</vt:lpstr>
      <vt:lpstr>กฎกระทรวง กำหนดมาตรฐานในการบริหาร จัดการ และดำเนินการด้านความปลอดภัย อาชีวอนามัย และสภาพแวดล้อมในการทำงานเกี่ยวกับงานก่อสร้าง พ.ศ.2564</vt:lpstr>
      <vt:lpstr>นายจ้างต้องแจ้งข้อมูลงานก่อสร้างต่อออธิบดี (หรือผู้ซึ่งอธิบดีมอบหมาย)  ก่อนเริ่มงานก่อสร้างไม่น้อยกว่า 15 วัน </vt:lpstr>
      <vt:lpstr>งานนำเสนอ PowerPoint</vt:lpstr>
      <vt:lpstr>นายจ้างต้องดำเนินการให้พื้นที่ทำงานก่อสร้างมีความมั่นคงแข็งแรง สามารถรองรับน้ำหนักเครื่องจักร อุปกรณ์ และวัสดุในงานก่อสร้างได้อย่างปลอดภัย</vt:lpstr>
      <vt:lpstr>จัดให้มีผู้ควบคุมทำหน้าที่ตรวจความปลอดภัยในการทำงานทั้งก่อนการทำงานและขณะทำงานทุกขั้นตอนเพื่อให้เกิดความปลอดภัย</vt:lpstr>
      <vt:lpstr>จัดให้มีการรักษาความสะอาดในบริเวณเขตก่อสร้าง</vt:lpstr>
      <vt:lpstr>ขนย้ายดินที่ขุดออกจากเขตก่อสร้าง โดยนายจ้างต้องจัดให้มีสถานที่เก็บกองดินที่จะขนย้ายอย่างเหมาะสม</vt:lpstr>
      <vt:lpstr>งานก่อสร้างบนพื้นต่างระดับที่มีความสูงตั้งแต่ 1.50 เมตรขึ้นไป นายจ้างต้องจัดให้มีบันไดหรือทางลาดพร้อมติดตั้งราวกันตกตามมาตรฐานที่กำหนด</vt:lpstr>
      <vt:lpstr>จัดให้มีแสงสว่างฉุกเฉินในเขตก่อสร้างให้เพียงพอเพื่อใช้ในเวลาที่ไฟฟ้าดับ</vt:lpstr>
      <vt:lpstr>ติดป้ายเตือนอันตราย สัญญาณแสงสีส้ม ณ ทางเข้าออกของยานพาหนะทุกแห่ง และจัดให้มีผู้ให้สัญญาณในขณะที่มียานพาหนะเข้าออกเขตก่อสร้าง</vt:lpstr>
      <vt:lpstr>ติดป้ายแสดงหมายเลขโทรศัพท์ของหน่วยงานที่เกี่ยวข้อง เพื่อขอความช่วยเหลือในยามฉุกเฉิน</vt:lpstr>
      <vt:lpstr>ตั้งป้ายสัญลักษณ์เตือนอันตรายและเครื่องหมายป้ายบังคับเกี่ยวกับความปลอดภัย อาชีวอนามัย และสภาพแวดล้อมในการทำงาน</vt:lpstr>
      <vt:lpstr>งานนำเสนอ PowerPoint</vt:lpstr>
      <vt:lpstr>กำหนดบริเวณเขตก่อสร้าง โดยทำรั้วสูงไม่น้อยกว่า 2 เมตร</vt:lpstr>
      <vt:lpstr>หากมีการอนุญาตให้มีการเข้าพัก หรืออาศัยในอาคารที่อยู่ระหว่างการก่อสร้าง หรือในเขตก่อสร้าง ต้องจัดให้มีมาตรการด้านความปลอดภัยและได้รับความเห็นชอบจากวิศวกร </vt:lpstr>
      <vt:lpstr>ทางร่วม หรือ ทางแยก ต้องติดตั้งป้ายสัญลักษณ์เตือน หรือบังคับ และสัญญาณแสงสีส้ม และต้องติดตั้งกระจกนูนหรืออุปกรณ์อื่นที่มีขนาดเส้นผ่านศูนย์กลางไม่น้อยกว่า 50 เซนติเมตร</vt:lpstr>
      <vt:lpstr>จัดและดูแลให้ลูกจ้างใช้อุปกรณ์คุ้มครองความปลอดภัยส่วนบุคคลตลอดเวลาที่ทำงานก่อสร้าง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การสร้าง ประกอบ ติดตั้ง ทดสอบ ตรวจสอบ ใช้ ซ่อมบำรุง และรื้อถอน ลิฟต์ขนส่งวัสดุชั่วคราว ลิฟต์โดยสารชั่วคราว ให้วิศวกรเป็นผู้จัดทำรายละเอียดคุณลักษณะและคู่มือการใช้งานเป็นหนังสือ ตรวจสอบก่อนกำรใช้งำน โดยวิศวกรและตรวจสอบอย่างน้อยเดือนละ 1 ครั้ง</vt:lpstr>
      <vt:lpstr>-ติดป้ายบอกน้ำหนักบรรทุกสูงสุดสำหรับลิฟต์ -ดูแลมิให้บุคคลใดโดยสารลิฟต์ขนส่งวัสดุชั่วคราว -ควบคุมดูแลมิให้บุคคลใดโดยสารบนหลังคาลิฟต์โดยสารชั่วคราว </vt:lpstr>
      <vt:lpstr>การใช้ลิฟต์ขนส่งวัสดุชั่วคราว /ลิฟต์โดยสารชั่วคราว - จัดให้มีข้อกำหนดการปฏิบัติงานเพื่อความปลอดภัยในการทำงานติดไว้บริเวณที่มีการใช้ลิฟต์ -ให้มีลูกจ้างอายุไม่ต่ำกว่า18ปี ผ่านการฝึกอบรมการบังคับลิฟต์อย่างปลอดภัยเป็นผู้บังคับลิฟต์ประจำตลอดเวลาที่ใช้ลิฟต์ -บริเวณที่ผู้บังคับลิฟต์ทำงานต้องจัดให้มีหลังคา -ก่อนกำรใช้งานทุกวัน ให้มีการตรวจสอบลิฟต์ หากไม่พร้อมใช้งาน ติดป้ายล็อกกุญแจ -การใช้ลิฟต์ขนรถ/เครื่องมือที่มีล้อ ต้องป้องกันมิให้รถหรือเครื่องมือนั้นเคลื่อนที่ได้ -จัดให้มีสัญญาณเตือนเป็นเสียงหรือแสงเมื่อมีการใช้ลิฟต์</vt:lpstr>
      <vt:lpstr>-การนำเชือกหรือลวดสลิงมาใช้กับรอก ให้มีการใช้เชือกหรือลวดสลิงที่มีขนาดเหมาะสมกับร่องรอก ไม่ชำรุดเสียหาย จนทำให้ขาดความแข็งแรงทนทาน -กรณีมีจุดที่เชือกหรือลวดสลิงจะครูดได้ ต้องจัดหาลูกกลิ้งหรือวัสดุอย่างอื่นที่คล้ายคลึงกันรองที่จุดนั้นเพื่อป้องกันการครูด</vt:lpstr>
      <vt:lpstr>งานก่อสร้างที่มีทางเดินชั่วคราวกระดับสูงตั้งแต่ 1.50 เมตรขึ้นไป จัดให้มีกาสร้างทางเดินที่มีความแข็งแรง สามารถรองรับน้ำหนักบรรทุกได้ตามสภาพการใช้งานจริง แต่ต้องไม่น้อยกว่า 250 กิโลกรัมต่อตารางเมตร กว้างไม่น้อยกว่า 45 เซนติเมตร และต้องมีราวกันตกตามมาตรฐาน วศท.ตลอดทางเดินนั้น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กฎกระทรวง กำหนดมาตรฐานในการบริหาร จัดการ และดำเนินการด้านความปลอดภัย อาชีวอนามัย และสภาพแวดล้อมในการทำงานเกี่ยวกับงานก่อสร้าง พ.ศ.2564</dc:title>
  <dc:creator>5555</dc:creator>
  <cp:lastModifiedBy>aran tum</cp:lastModifiedBy>
  <cp:revision>25</cp:revision>
  <dcterms:created xsi:type="dcterms:W3CDTF">2022-10-11T14:18:51Z</dcterms:created>
  <dcterms:modified xsi:type="dcterms:W3CDTF">2025-09-30T02:54:54Z</dcterms:modified>
</cp:coreProperties>
</file>