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0" r:id="rId4"/>
    <p:sldId id="262" r:id="rId5"/>
    <p:sldId id="269" r:id="rId6"/>
    <p:sldId id="270" r:id="rId7"/>
    <p:sldId id="279" r:id="rId8"/>
    <p:sldId id="273" r:id="rId9"/>
    <p:sldId id="259" r:id="rId10"/>
    <p:sldId id="263" r:id="rId11"/>
    <p:sldId id="278" r:id="rId12"/>
    <p:sldId id="280" r:id="rId13"/>
    <p:sldId id="264" r:id="rId14"/>
    <p:sldId id="275" r:id="rId15"/>
    <p:sldId id="265" r:id="rId16"/>
    <p:sldId id="266" r:id="rId17"/>
    <p:sldId id="267" r:id="rId18"/>
    <p:sldId id="268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41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B2F89-574E-4B6C-ADBF-E13E60576B6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0A960-1222-4F3F-96B7-4CA5688AC2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0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A3757-BF7C-4942-92BC-E4A444812EA8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1596C-DCF7-4E3A-9058-22F6F8AB9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8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1596C-DCF7-4E3A-9058-22F6F8AB94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42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FC6FCAF-D199-4BFF-9686-A3A951B3A1A4}" type="datetime1">
              <a:rPr lang="en-US" smtClean="0"/>
              <a:t>7/23/2025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0A69-F141-4FC6-AF63-6324514138E7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441D-25D6-4F67-A528-F57D945056D4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99BF7-9C23-4912-8AA9-9300B3CAC251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962A05-DA03-44B6-9CDB-1594E559457E}" type="datetime1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274A-54B6-47DF-A0BA-0429971374FC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7454E-71B4-46F1-B270-80FC1F404C1A}" type="datetime1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3577-39D5-42E9-A3AD-2719A6C2AE1F}" type="datetime1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F621A-7741-44F5-90DE-1F64E71C9348}" type="datetime1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83BA-00BB-4230-B43D-CF604C44C50F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2BA9-EF17-4DE6-8C64-F42FF630E23F}" type="datetime1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D23421-EFAB-4BAA-BCB7-2A3B2B3A1009}" type="datetime1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3735D1-A72F-4427-8157-FB49AEC7CA73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6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บทที่ 1 </a:t>
            </a:r>
            <a:endParaRPr lang="en-US" sz="6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5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ความรู้ทั่วไปเกี่ยวกับการตลาด</a:t>
            </a:r>
            <a:endParaRPr lang="en-US" sz="5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29200" y="0"/>
            <a:ext cx="4114800" cy="329184"/>
          </a:xfrm>
        </p:spPr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05323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49592" y="183778"/>
            <a:ext cx="8226864" cy="868958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เข้าใจตลาดและลูกค้า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179512" y="1052736"/>
            <a:ext cx="8712968" cy="5499992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เข้าใจตลาดและลูกค้า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Understanding the marketplace and customer needs)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ความจำเป็น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(Needs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) : สิ่งจำเป็นพื้นฐาน เช่น อาหาร เครื่องนุ่งห่ม ที่อยู่อาศัย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ความต้องการ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(Wants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) : แปรผันตามวัฒนธรรมและรสนิยม เช่น เสื้อผ้าแฟชั่น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อุปสงค์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Demands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): ความต้องการที่มีอำนาจซื้อประกอบ เช่น อยากได้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iPhone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และสามารถซื้อได้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ข้อเสนอทางการตลาด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Marketing Offerings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)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สิ่งที่เสนอให้ตลาดเช่น สินค้า บริการ บุคคล สถานที่ ข้อมูล แนวคิด หรือประสบการณ์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คุณค่าและความพึงพอใจของลูกค้า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Customer Value &amp; Satisfaction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ลูกค้ามีความคาดหวังในคุณค่า ถ้าได้รับตรงหรือเกินคาด จะเกิดความพึงพอใจ → ซื้อซ้ำ/บอกต่อ และความสัมพันธ์ระยะยาว</a:t>
            </a:r>
          </a:p>
          <a:p>
            <a:endParaRPr lang="th-TH" sz="2700" dirty="0">
              <a:latin typeface="TH SarabunPSK" pitchFamily="34" charset="-34"/>
              <a:cs typeface="TH SarabunPSK" pitchFamily="34" charset="-34"/>
            </a:endParaRPr>
          </a:p>
          <a:p>
            <a:endParaRPr lang="th-TH" sz="2700" dirty="0">
              <a:latin typeface="TH SarabunPSK" pitchFamily="34" charset="-34"/>
              <a:cs typeface="TH SarabunPSK" pitchFamily="34" charset="-34"/>
            </a:endParaRPr>
          </a:p>
          <a:p>
            <a:pPr marL="0" indent="0" algn="ctr">
              <a:buNone/>
            </a:pPr>
            <a:endParaRPr lang="th-TH" sz="2700" dirty="0">
              <a:latin typeface="TH SarabunPSK" pitchFamily="34" charset="-34"/>
              <a:cs typeface="TH SarabunPSK" pitchFamily="34" charset="-34"/>
            </a:endParaRPr>
          </a:p>
          <a:p>
            <a:pPr marL="0" indent="0" algn="ctr">
              <a:buNone/>
            </a:pPr>
            <a:endParaRPr lang="th-TH" sz="27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38800" y="6492240"/>
            <a:ext cx="3505200" cy="365760"/>
          </a:xfrm>
        </p:spPr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0919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8640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ออกแบบกลยุทธ์การตลาดที่เน้นลูกค้า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136904" cy="5186828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การเลือกกลุ่มลูกค้า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Selecting customers to serve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การแบ่งกลุ่มลูกค้าเป้าหมาย (ประชากรศาสตร์ ภูมิศาสตร์ พฤติกรรม )และเลือกกลุ่มที่มีศักยภาพ (ตลาดมวลรวม ตลาดเฉพาะกลุ่ม ตลาดเฉพาะจุด  ตลาดรายบุคคล)</a:t>
            </a:r>
          </a:p>
          <a:p>
            <a:pPr algn="thaiDist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การเลือกคุณค่าให้ลูกค้า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Choosing a value proposition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ประโยชน์ต่างๆที่ลูกค้าจะได้ เช่น ความแตกต่าง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ที่มีการสร้างจุดเด่นของสินค้า/บริการที่แตกต่างจากคู่แข่ง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การวางตำแหน่งในใจลูกค้าซึ่งเป็นการกำหนด “ภาพลักษณ์ของแบรนด์” ที่บริษัทต้องการให้ลูกค้ารับรู้ </a:t>
            </a: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	</a:t>
            </a: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   	          				</a:t>
            </a:r>
          </a:p>
          <a:p>
            <a:pPr marL="0" indent="0" algn="ctr">
              <a:buNone/>
            </a:pP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39380" y="6444044"/>
            <a:ext cx="3505200" cy="365760"/>
          </a:xfrm>
        </p:spPr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9526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8640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ออกแบบกลยุทธ์การตลาดที่เน้นลูกค้า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136904" cy="5186828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การเลือกกลุ่มลูกค้า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Selecting customers to serve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การแบ่งกลุ่มลูกค้าเป้าหมายและเลือกกลุ่มที่มีศักยภาพ</a:t>
            </a:r>
          </a:p>
          <a:p>
            <a:pPr algn="thaiDist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การเลือกคุณค่าให้ลูกค้า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Choosing a value proposition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ประโยชน์ต่างๆที่ลูกค้าจะได้</a:t>
            </a:r>
          </a:p>
          <a:p>
            <a:pPr algn="thaiDist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แนวทางการบริหารจัดการทางการตลาด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Marketing management orientations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b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  	</a:t>
            </a: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					   	          				</a:t>
            </a:r>
          </a:p>
          <a:p>
            <a:pPr marL="0" indent="0" algn="ctr">
              <a:buNone/>
            </a:pP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639380" y="6444044"/>
            <a:ext cx="3505200" cy="365760"/>
          </a:xfrm>
        </p:spPr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82931" y="2924944"/>
            <a:ext cx="8511263" cy="3816424"/>
            <a:chOff x="309209" y="1572261"/>
            <a:chExt cx="8511263" cy="4041139"/>
          </a:xfrm>
        </p:grpSpPr>
        <p:sp>
          <p:nvSpPr>
            <p:cNvPr id="19" name="AutoShape 6"/>
            <p:cNvSpPr>
              <a:spLocks noChangeArrowheads="1"/>
            </p:cNvSpPr>
            <p:nvPr/>
          </p:nvSpPr>
          <p:spPr bwMode="auto">
            <a:xfrm>
              <a:off x="309209" y="4797425"/>
              <a:ext cx="1975826" cy="815975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th-TH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แนวความคิดมุ่งการผลิต</a:t>
              </a:r>
            </a:p>
            <a:p>
              <a:pPr algn="ctr"/>
              <a:r>
                <a:rPr lang="en-US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(The Production Concept)</a:t>
              </a:r>
              <a:endParaRPr lang="th-TH" sz="1700" dirty="0">
                <a:solidFill>
                  <a:schemeClr val="tx1"/>
                </a:solidFill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0" name="AutoShape 7"/>
            <p:cNvSpPr>
              <a:spLocks noChangeArrowheads="1"/>
            </p:cNvSpPr>
            <p:nvPr/>
          </p:nvSpPr>
          <p:spPr bwMode="auto">
            <a:xfrm>
              <a:off x="1749369" y="3956367"/>
              <a:ext cx="2148214" cy="815975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th-TH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แนวความคิดมุ่งผลิตภัณฑ์</a:t>
              </a:r>
            </a:p>
            <a:p>
              <a:pPr algn="ctr"/>
              <a:r>
                <a:rPr lang="en-US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(The Product Concept)</a:t>
              </a:r>
              <a:endParaRPr lang="th-TH" sz="1700" dirty="0">
                <a:solidFill>
                  <a:schemeClr val="tx1"/>
                </a:solidFill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1" name="AutoShape 9"/>
            <p:cNvSpPr>
              <a:spLocks noChangeArrowheads="1"/>
            </p:cNvSpPr>
            <p:nvPr/>
          </p:nvSpPr>
          <p:spPr bwMode="auto">
            <a:xfrm>
              <a:off x="4701697" y="2373313"/>
              <a:ext cx="2121693" cy="815975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tIns="91440" bIns="91440"/>
            <a:lstStyle/>
            <a:p>
              <a:pPr algn="ctr"/>
              <a:r>
                <a:rPr lang="th-TH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แนวความคิดมุ่งการตลาด</a:t>
              </a:r>
            </a:p>
            <a:p>
              <a:pPr algn="ctr"/>
              <a:r>
                <a:rPr lang="en-US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(The Marketing Concept)</a:t>
              </a:r>
              <a:endParaRPr lang="th-TH" sz="1700" dirty="0">
                <a:solidFill>
                  <a:schemeClr val="tx1"/>
                </a:solidFill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2" name="AutoShape 9"/>
            <p:cNvSpPr>
              <a:spLocks noChangeArrowheads="1"/>
            </p:cNvSpPr>
            <p:nvPr/>
          </p:nvSpPr>
          <p:spPr bwMode="auto">
            <a:xfrm>
              <a:off x="6069849" y="1572261"/>
              <a:ext cx="2750623" cy="815975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tIns="91440" bIns="91440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แนวความคิดมุ่งการตลาดเพื่อสังคม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(The Societal Marketing Concept)</a:t>
              </a:r>
              <a:endParaRPr lang="th-TH" sz="1700" dirty="0">
                <a:solidFill>
                  <a:schemeClr val="tx1"/>
                </a:solidFill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3" name="AutoShape 8"/>
            <p:cNvSpPr>
              <a:spLocks noChangeArrowheads="1"/>
            </p:cNvSpPr>
            <p:nvPr/>
          </p:nvSpPr>
          <p:spPr bwMode="auto">
            <a:xfrm>
              <a:off x="3189529" y="3189288"/>
              <a:ext cx="2034552" cy="817562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tIns="91440" bIns="91440"/>
            <a:lstStyle/>
            <a:p>
              <a:pPr algn="ctr"/>
              <a:r>
                <a:rPr lang="th-TH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แนวความคิดมุ่งการขาย</a:t>
              </a:r>
            </a:p>
            <a:p>
              <a:pPr algn="ctr"/>
              <a:r>
                <a:rPr lang="en-US" sz="1700" dirty="0">
                  <a:solidFill>
                    <a:schemeClr val="tx1"/>
                  </a:solidFill>
                  <a:latin typeface="TH Sarabun New" pitchFamily="34" charset="-34"/>
                  <a:cs typeface="TH Sarabun New" pitchFamily="34" charset="-34"/>
                </a:rPr>
                <a:t>(The Selling Concept)</a:t>
              </a:r>
              <a:endParaRPr lang="th-TH" sz="1700" dirty="0">
                <a:solidFill>
                  <a:schemeClr val="tx1"/>
                </a:solidFill>
                <a:latin typeface="TH Sarabun New" pitchFamily="34" charset="-34"/>
                <a:cs typeface="TH Sarabun New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573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86409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ออกแบบกลยุทธ์การตลาดที่เน้นลูกค้า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136904" cy="5186828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/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แนวความคิดมุ่งการผลิต</a:t>
            </a:r>
            <a:r>
              <a:rPr lang="en-US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The Production Concept)</a:t>
            </a:r>
            <a:r>
              <a:rPr lang="en-US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เน้นปริมาณการผลิต คือ ปรับปรุงกระบวนการให้สามารถผลิตสินค้าได้ในจำนวนมากๆเพื่อให้ต้นทุนการผลิตต่ำและสามารถตั้งราคาให้ถูก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แนวความคิดมุ่งผลิตภัณฑ์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(The Product Concept) </a:t>
            </a:r>
            <a:r>
              <a:rPr lang="th-TH" sz="28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เน้นคุณภาพ คือ ปรับปรุงคุณภาพผลิตภัณฑ์ให้เหนือคู่แข่ง เช่น การเสริม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นวัตกรรมต่างๆ เข้าไปในตัวสินค้า </a:t>
            </a:r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แนวความคิดมุ่งการขาย</a:t>
            </a:r>
            <a:r>
              <a:rPr lang="en-US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The Selling Concept)</a:t>
            </a:r>
            <a:r>
              <a:rPr lang="th-TH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เน้นการกระตุ้นให้เกิดการซื้อ คือ การพยายามใช้เครื่องมือการขายกระตุ้นความต้องการของผู้บริโภค โดยเฉพาะอย่างยิ่งในสินค้าที่ไม่จำเป็นหรือสินค้าที่ผู้บริโภคไม่เคยซื้อมาก่อน เช่น การใช้พนักงานขาย การลด แลก แจก แถม การโฆษณา</a:t>
            </a:r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แนวความคิดมุ่งการตลาด</a:t>
            </a:r>
            <a:r>
              <a:rPr lang="en-US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(The Marketing Concept)</a:t>
            </a:r>
            <a:r>
              <a:rPr lang="th-TH" sz="28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มุ่งเน้นลูกค้า คือ การให้ความสำคัญกับความจำเป็นและความต้องการของตลาดเป้าหมายและการตอบสนองความพึงพอใจเหนือคู่แข่ง  </a:t>
            </a:r>
            <a:endParaRPr lang="en-US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algn="thaiDist"/>
            <a:endParaRPr lang="en-US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	  	</a:t>
            </a:r>
          </a:p>
          <a:p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r>
              <a:rPr lang="th-TH" sz="28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						   	          				</a:t>
            </a:r>
          </a:p>
          <a:p>
            <a:pPr marL="0" indent="0" algn="ctr">
              <a:buNone/>
            </a:pPr>
            <a:endParaRPr lang="th-TH" sz="28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33090" y="6476196"/>
            <a:ext cx="3505200" cy="365760"/>
          </a:xfrm>
        </p:spPr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8160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MKT</a:t>
            </a:r>
            <a:r>
              <a:rPr lang="th-TH"/>
              <a:t>๑๑๐๕  รายวิชาหลักการตลาด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55776" y="5800546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H SarabunPSK" pitchFamily="34" charset="-34"/>
                <a:cs typeface="TH SarabunPSK" pitchFamily="34" charset="-34"/>
              </a:rPr>
              <a:t>ที่มา </a:t>
            </a:r>
            <a:r>
              <a:rPr lang="en-US" b="1" dirty="0">
                <a:latin typeface="TH SarabunPSK" pitchFamily="34" charset="-34"/>
                <a:cs typeface="TH SarabunPSK" pitchFamily="34" charset="-34"/>
              </a:rPr>
              <a:t>: Armstrong and Kotler,2011,P.40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367644" y="1359722"/>
            <a:ext cx="6300700" cy="3530644"/>
            <a:chOff x="575556" y="2852936"/>
            <a:chExt cx="6300700" cy="3530644"/>
          </a:xfrm>
        </p:grpSpPr>
        <p:grpSp>
          <p:nvGrpSpPr>
            <p:cNvPr id="13" name="Group 12"/>
            <p:cNvGrpSpPr/>
            <p:nvPr/>
          </p:nvGrpSpPr>
          <p:grpSpPr>
            <a:xfrm>
              <a:off x="575556" y="2852936"/>
              <a:ext cx="6300700" cy="3530644"/>
              <a:chOff x="575556" y="2852936"/>
              <a:chExt cx="6300700" cy="3530644"/>
            </a:xfrm>
          </p:grpSpPr>
          <p:sp>
            <p:nvSpPr>
              <p:cNvPr id="15" name="สามเหลี่ยมหน้าจั่ว 3"/>
              <p:cNvSpPr/>
              <p:nvPr/>
            </p:nvSpPr>
            <p:spPr>
              <a:xfrm>
                <a:off x="2483768" y="3356992"/>
                <a:ext cx="3240360" cy="2448272"/>
              </a:xfrm>
              <a:prstGeom prst="triangle">
                <a:avLst>
                  <a:gd name="adj" fmla="val 50000"/>
                </a:avLst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th-TH" sz="3200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843808" y="2852936"/>
                <a:ext cx="2520279" cy="5040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h-TH" sz="2800" dirty="0">
                    <a:latin typeface="TH SarabunPSK" pitchFamily="34" charset="-34"/>
                    <a:cs typeface="TH SarabunPSK" pitchFamily="34" charset="-34"/>
                  </a:rPr>
                  <a:t> สังคม (ความเป็นอยู่ที่ดี)</a:t>
                </a:r>
                <a:endParaRPr lang="en-US" sz="2800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75556" y="5879524"/>
                <a:ext cx="3816424" cy="5040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h-TH" sz="2800" dirty="0">
                    <a:latin typeface="TH SarabunPSK" pitchFamily="34" charset="-34"/>
                    <a:cs typeface="TH SarabunPSK" pitchFamily="34" charset="-34"/>
                  </a:rPr>
                  <a:t>ผู้บริโภค (พึงพอใจในสิ่งที่ต้องการ)</a:t>
                </a:r>
                <a:endParaRPr lang="en-US" sz="2800" dirty="0">
                  <a:latin typeface="TH SarabunPSK" pitchFamily="34" charset="-34"/>
                  <a:cs typeface="TH SarabunPSK" pitchFamily="34" charset="-34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4644008" y="5877272"/>
                <a:ext cx="2232248" cy="50405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th-TH" sz="2800" dirty="0">
                    <a:latin typeface="TH SarabunPSK" pitchFamily="34" charset="-34"/>
                    <a:cs typeface="TH SarabunPSK" pitchFamily="34" charset="-34"/>
                  </a:rPr>
                  <a:t>บริษัท  (กำไร)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987824" y="4437112"/>
              <a:ext cx="223224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h-TH" sz="2800" dirty="0">
                  <a:latin typeface="TH SarabunPSK" pitchFamily="34" charset="-34"/>
                  <a:cs typeface="TH SarabunPSK" pitchFamily="34" charset="-34"/>
                </a:rPr>
                <a:t>แนวความคิด</a:t>
              </a:r>
            </a:p>
            <a:p>
              <a:pPr algn="ctr"/>
              <a:r>
                <a:rPr lang="th-TH" sz="2800" dirty="0">
                  <a:latin typeface="TH SarabunPSK" pitchFamily="34" charset="-34"/>
                  <a:cs typeface="TH SarabunPSK" pitchFamily="34" charset="-34"/>
                </a:rPr>
                <a:t>การตลาดเพื่อสังคม</a:t>
              </a:r>
            </a:p>
            <a:p>
              <a:pPr algn="ctr"/>
              <a:endParaRPr lang="en-US" sz="2800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301008" y="5340042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latin typeface="TH SarabunPSK" pitchFamily="34" charset="-34"/>
                <a:cs typeface="TH SarabunPSK" pitchFamily="34" charset="-34"/>
              </a:rPr>
              <a:t>แนวความคิดการตลาดเพื่อสังคม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3528" y="657643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th-TH" sz="2800" b="1" dirty="0">
                <a:latin typeface="TH SarabunPSK" pitchFamily="34" charset="-34"/>
                <a:cs typeface="TH SarabunPSK" pitchFamily="34" charset="-34"/>
              </a:rPr>
              <a:t>แนวความคิดมุ่งการตลาดเพื่อสังคม</a:t>
            </a:r>
            <a:r>
              <a:rPr lang="en-US" sz="2800" b="1" dirty="0">
                <a:latin typeface="TH SarabunPSK" pitchFamily="34" charset="-34"/>
                <a:cs typeface="TH SarabunPSK" pitchFamily="34" charset="-34"/>
              </a:rPr>
              <a:t> (The Societal Marketing Concept)</a:t>
            </a:r>
            <a:endParaRPr lang="th-TH" sz="2800" b="1" dirty="0">
              <a:latin typeface="TH SarabunPSK" pitchFamily="34" charset="-34"/>
              <a:cs typeface="TH SarabunPSK" pitchFamily="34" charset="-34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60425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93610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พัฒนาโปรแกรมการตลาดเพื่อส่งมอบคุณค่า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8208912" cy="5328592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พัฒนาโปรแกรมการตลาดเพื่อส่งมอบคุณค่า (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Constructing an integrated marketing program)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 เมื่อบริษัทเลือกเป้าหมายแล้วจึงพัฒนาโปรแกรมการตลาดแบบบูรณาการเพื่อส่งมอบคุณค่าให้ลูกค้าเกิดความพึงพอใจ โดยใช้ส่วนประสมการตลาดที่สร้างขึ้นอย่างเหมาะสมกับกลุ่มเป้าหมายที่กำหนดไว้</a:t>
            </a:r>
          </a:p>
          <a:p>
            <a:pPr marL="0" indent="0" algn="thaiDist">
              <a:buNone/>
            </a:pPr>
            <a:r>
              <a:rPr lang="th-TH" dirty="0">
                <a:latin typeface="TH SarabunPSK" pitchFamily="34" charset="-34"/>
                <a:cs typeface="TH SarabunPSK" pitchFamily="34" charset="-34"/>
              </a:rPr>
              <a:t>	ส่วนประสมการตลาด (</a:t>
            </a:r>
            <a:r>
              <a:rPr lang="en-US" dirty="0">
                <a:latin typeface="TH SarabunPSK" pitchFamily="34" charset="-34"/>
                <a:cs typeface="TH SarabunPSK" pitchFamily="34" charset="-34"/>
              </a:rPr>
              <a:t>Marketing mix</a:t>
            </a:r>
            <a:r>
              <a:rPr lang="th-TH" dirty="0">
                <a:latin typeface="TH SarabunPSK" pitchFamily="34" charset="-34"/>
                <a:cs typeface="TH SarabunPSK" pitchFamily="34" charset="-34"/>
              </a:rPr>
              <a:t>) เป็นชุดเครื่องมือปฏิบัติการทางการตลาดที่ควบคุมได้เพื่อตอบสนองความต้องการของตลาดเป้าหมาย</a:t>
            </a: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 algn="ctr">
              <a:buNone/>
            </a:pPr>
            <a:endParaRPr lang="th-TH" b="1" dirty="0">
              <a:latin typeface="TH SarabunPSK" pitchFamily="34" charset="-34"/>
              <a:cs typeface="TH SarabunPSK" pitchFamily="34" charset="-34"/>
            </a:endParaRPr>
          </a:p>
          <a:p>
            <a:pPr marL="0" indent="0" algn="ctr">
              <a:buNone/>
            </a:pPr>
            <a:r>
              <a:rPr lang="th-TH" sz="2000" dirty="0">
                <a:latin typeface="TH SarabunPSK" pitchFamily="34" charset="-34"/>
                <a:cs typeface="TH SarabunPSK" pitchFamily="34" charset="-34"/>
              </a:rPr>
              <a:t>ที่มา </a:t>
            </a:r>
            <a:r>
              <a:rPr lang="en-US" sz="2000" dirty="0">
                <a:latin typeface="TH SarabunPSK" pitchFamily="34" charset="-34"/>
                <a:cs typeface="TH SarabunPSK" pitchFamily="34" charset="-34"/>
              </a:rPr>
              <a:t>: Armstrong and Kotler,2011,P.82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  <a:p>
            <a:pPr marL="0" indent="0">
              <a:buNone/>
            </a:pP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83611"/>
              </p:ext>
            </p:extLst>
          </p:nvPr>
        </p:nvGraphicFramePr>
        <p:xfrm>
          <a:off x="755576" y="3937600"/>
          <a:ext cx="7776864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1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0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47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4Ps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4Cs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4045">
                <a:tc>
                  <a:txBody>
                    <a:bodyPr/>
                    <a:lstStyle/>
                    <a:p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ผลิตภัณฑ์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Product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ราคา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Price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การจัดจำหน่าย(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Place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การส่งเสริมการตลาด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Promotion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การแก้ปัญหาให้ลูกค้า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Customer</a:t>
                      </a:r>
                      <a:r>
                        <a:rPr lang="en-US" sz="2400" baseline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solution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ต้นทุนของลูกค้า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Customer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cost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ความสะดวก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Convenience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การสื่อสาร (</a:t>
                      </a:r>
                      <a:r>
                        <a:rPr lang="en-US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Communication</a:t>
                      </a:r>
                      <a:r>
                        <a:rPr lang="th-TH" sz="24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843808" y="6492240"/>
            <a:ext cx="3505200" cy="365760"/>
          </a:xfrm>
        </p:spPr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44025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52928" cy="94297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3600" b="1" dirty="0">
                <a:latin typeface="TH Sarabun New" pitchFamily="34" charset="-34"/>
                <a:cs typeface="TH Sarabun New" pitchFamily="34" charset="-34"/>
              </a:rPr>
              <a:t>สร้างความสัมพันธ์อันดีกับลูกค้า 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91264" cy="4608512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>
              <a:buFont typeface="Wingdings" pitchFamily="2" charset="2"/>
              <a:buChar char="Ø"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การแลกเปลี่ยนและรักษาความสัมพันธ์ระยะยาว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การตลาดไม่ใช่แค่การ “ขาย” แต่คือการสร้าง “ความสัมพันธ์” ที่ต่อเนื่อง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เมื่อลูกค้ารู้สึกว่าแบรนด์เข้าใจ เข้าถึง และให้คุณค่ากับลูกค้าก็จะเกิดความจงรักภักดี ซึ่งก็คือการทำให้ลูกค้า กลับมาซื้อซ้ำ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Repeat Purchase)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และแนะนำต่อ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Word of Mouth)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algn="thaiDist">
              <a:buFont typeface="Wingdings" pitchFamily="2" charset="2"/>
              <a:buChar char="Ø"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ใช้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CRM (Customer Relationship Management)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ซึ่งก็คือ กระบวนการบริหารจัดการข้อมูลลูกค้าเพื่อสร้างความสัมพันธ์ระยะยาว โดยมีเป้าหมายเพื่อเข้าใจพฤติกรรมและความต้องการของลูกค้า ปรับแต่งข้อเสนอ/บริการให้ตรงใจ รักษาลูกค้าเก่าและเพิ่มมูลค่าตลอดช่วงชีวิตของลูกค้า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Customer Lifetime Value)</a:t>
            </a:r>
            <a:endParaRPr lang="th-TH" sz="2800" dirty="0">
              <a:latin typeface="TH SarabunPSK" pitchFamily="34" charset="-34"/>
              <a:cs typeface="TH SarabunPSK" pitchFamily="34" charset="-34"/>
            </a:endParaRPr>
          </a:p>
          <a:p>
            <a:pPr algn="thaiDist">
              <a:buFont typeface="Wingdings" pitchFamily="2" charset="2"/>
              <a:buChar char="Ø"/>
            </a:pP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สร้างแบรนด์และความภักดี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Brand Loyalty)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เมื่อลูกค้ารู้สึกเชื่อมั่นในแบรนด์ก็จะเกิดความภักดี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Loyalty)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โดยแบรนด์ที่แข็งแรงไม่เพียงแต่ขายสินค้าได้ แต่ยัง “สร้างอารมณ์ร่วม” กับลูกค้า เช่น ความภูมิใจ ความเป็นตัวของตัวเอง</a:t>
            </a:r>
          </a:p>
          <a:p>
            <a:pPr marL="0" indent="0" algn="thaiDist">
              <a:buNone/>
            </a:pPr>
            <a:endParaRPr lang="th-TH" sz="2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38800" y="6492240"/>
            <a:ext cx="3505200" cy="365760"/>
          </a:xfrm>
        </p:spPr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01825957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652934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3600" b="1" dirty="0">
                <a:latin typeface="TH Sarabun New" pitchFamily="34" charset="-34"/>
                <a:cs typeface="TH Sarabun New" pitchFamily="34" charset="-34"/>
              </a:rPr>
              <a:t>ได้รับคุณค่าจากลูกค้า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424936" cy="504056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ลูกค้ากลับมาซื้อซ้ำ →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สร้างรายได้และกำไรระยะยาว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: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เมื่อบริษัทมอบคุณค่าที่ตรงกับความต้องการของลูกค้าได้อย่างสม่ำเสมอ ลูกค้าจะเกิดความภักดี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Loyalty)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และกลับมาซื้อซ้ำโดยไม่ต้องใช้ค่าใช้จ่ายในการหาลูกค้าใหม่สูงๆ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ลูกค้าพึงพอใจ → บอกต่อ เกิดการตลาดแบบปากต่อปาก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Word of Mouth) :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ลูกค้าที่พึงพอใจมักจะแนะนำแบรนด์ให้เพื่อน ครอบครัว หรือในโซเชียลมีเดีย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การบอกต่อมีพลังสูงกว่าการโฆษณา เพราะมาจาก “ความจริงใจ” ไม่ใช่การขาย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ซึ่งส่งผลให้แบรนด์มีชื่อเสียงดี เพิ่มความน่าเชื่อถือ และได้ลูกค้าใหม่โดยไม่ต้องเสียค่าโฆษณา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เกิดแนวคิดสำคัญ 2 ประเด็นคือ </a:t>
            </a:r>
          </a:p>
          <a:p>
            <a:pPr lvl="1" algn="thaiDist"/>
            <a:r>
              <a:rPr lang="th-TH" sz="2500" dirty="0">
                <a:latin typeface="TH SarabunPSK" pitchFamily="34" charset="-34"/>
                <a:cs typeface="TH SarabunPSK" pitchFamily="34" charset="-34"/>
              </a:rPr>
              <a:t>มูลค่าตลอดชีวิตของลูกค้า (</a:t>
            </a:r>
            <a:r>
              <a:rPr lang="en-US" sz="2500" dirty="0">
                <a:latin typeface="TH SarabunPSK" pitchFamily="34" charset="-34"/>
                <a:cs typeface="TH SarabunPSK" pitchFamily="34" charset="-34"/>
              </a:rPr>
              <a:t>Customer Lifetime Value, CLV) </a:t>
            </a:r>
            <a:r>
              <a:rPr lang="th-TH" sz="2500" dirty="0">
                <a:latin typeface="TH SarabunPSK" pitchFamily="34" charset="-34"/>
                <a:cs typeface="TH SarabunPSK" pitchFamily="34" charset="-34"/>
              </a:rPr>
              <a:t>ยิ่งลูกค้าอยู่กับแบรนด์นาน</a:t>
            </a:r>
            <a:r>
              <a:rPr lang="en-US" sz="2500" dirty="0">
                <a:latin typeface="TH SarabunPSK" pitchFamily="34" charset="-34"/>
                <a:cs typeface="TH SarabunPSK" pitchFamily="34" charset="-34"/>
              </a:rPr>
              <a:t> CLV </a:t>
            </a:r>
            <a:r>
              <a:rPr lang="th-TH" sz="2500" dirty="0">
                <a:latin typeface="TH SarabunPSK" pitchFamily="34" charset="-34"/>
                <a:cs typeface="TH SarabunPSK" pitchFamily="34" charset="-34"/>
              </a:rPr>
              <a:t>ก็จะสูง </a:t>
            </a:r>
          </a:p>
          <a:p>
            <a:pPr lvl="1" algn="thaiDist"/>
            <a:r>
              <a:rPr lang="th-TH" sz="2500" dirty="0">
                <a:latin typeface="TH SarabunPSK" pitchFamily="34" charset="-34"/>
                <a:cs typeface="TH SarabunPSK" pitchFamily="34" charset="-34"/>
              </a:rPr>
              <a:t>มูลค่ารวมของลูกค้าทั้งหมด (</a:t>
            </a:r>
            <a:r>
              <a:rPr lang="en-US" sz="2500" dirty="0">
                <a:latin typeface="TH SarabunPSK" pitchFamily="34" charset="-34"/>
                <a:cs typeface="TH SarabunPSK" pitchFamily="34" charset="-34"/>
              </a:rPr>
              <a:t>Customer Equity</a:t>
            </a:r>
            <a:r>
              <a:rPr lang="th-TH" sz="2500" dirty="0">
                <a:latin typeface="TH SarabunPSK" pitchFamily="34" charset="-34"/>
                <a:cs typeface="TH SarabunPSK" pitchFamily="34" charset="-34"/>
              </a:rPr>
              <a:t>) ถ้าแบรนด์มีลูกค้าที่ภักดีจำนวนมาก </a:t>
            </a:r>
            <a:r>
              <a:rPr lang="en-US" sz="2500" dirty="0">
                <a:latin typeface="TH SarabunPSK" pitchFamily="34" charset="-34"/>
                <a:cs typeface="TH SarabunPSK" pitchFamily="34" charset="-34"/>
              </a:rPr>
              <a:t>Customer Equity </a:t>
            </a:r>
            <a:r>
              <a:rPr lang="th-TH" sz="2500" dirty="0">
                <a:latin typeface="TH SarabunPSK" pitchFamily="34" charset="-34"/>
                <a:cs typeface="TH SarabunPSK" pitchFamily="34" charset="-34"/>
              </a:rPr>
              <a:t>สูง 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636518" y="6489908"/>
            <a:ext cx="3505200" cy="365760"/>
          </a:xfrm>
        </p:spPr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904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5436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สถานการณ์การตลาดยุคใหม่</a:t>
            </a:r>
            <a:endParaRPr lang="en-US" sz="4400" b="1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การเปลี่ยนแปลงของเทคโนโลยีดิจิทัล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Digital Transformation)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บริโภคเข้าถึงข้อมูลได้ง่ายผ่านอินเทอร์เน็ต สมาร์ตโฟน และโซเชียลมีเดียธุรกิจต้องปรับตัวสู่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Digital Marketing, E-Commerce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และใช้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AI / Data Analytics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เพื่อเข้าใจลูกค้า</a:t>
            </a:r>
            <a:endParaRPr lang="en-US" sz="2800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ผู้บริโภคเป็นศูนย์กลาง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Customer-Centric Era)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ลูกค้ามีบทบาทมากขึ้นในการกำหนดทิศทางตลาด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ผู้บริโภคต้องการประสบการณ์ที่ “เฉพาะตัว”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Personalization)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และมีส่วนร่วมกับแบรนด์ โดยความพึงพอใจของลูกค้าค้า คือปัจจัยชี้วัดความสำเร็จ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การเติบโตของโซเชียลมีเดียและอินฟลูเอนเซอร์ แพลตฟอร์มอย่าง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Facebook, </a:t>
            </a:r>
            <a:r>
              <a:rPr lang="en-US" sz="2800" dirty="0" err="1">
                <a:latin typeface="TH SarabunPSK" pitchFamily="34" charset="-34"/>
                <a:cs typeface="TH SarabunPSK" pitchFamily="34" charset="-34"/>
              </a:rPr>
              <a:t>Instagram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, </a:t>
            </a:r>
            <a:r>
              <a:rPr lang="en-US" sz="2800" dirty="0" err="1">
                <a:latin typeface="TH SarabunPSK" pitchFamily="34" charset="-34"/>
                <a:cs typeface="TH SarabunPSK" pitchFamily="34" charset="-34"/>
              </a:rPr>
              <a:t>TikTok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กลายเป็นช่องทางหลักในการสื่อสารการตลาด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การใช้ “อินฟลูเอนเซอร์” ช่วยสร้างความน่าเชื่อถือและความใกล้ชิดกับกลุ่มเป้าหมาย</a:t>
            </a:r>
            <a:endParaRPr lang="en-US" sz="28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6275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5436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สถานการณ์การตลาดยุคใหม่</a:t>
            </a:r>
            <a:endParaRPr lang="en-US" sz="4400" b="1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การตลาดที่ยั่งยืน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Sustainable &amp; Ethical Marketing)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ผู้บริโภคใส่ใจสิ่งแวดล้อมและจริยธรรมมากขึ้น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แบรนด์ต้องสื่อสารความรับผิดชอบ เช่น การใช้บรรจุภัณฑ์รีไซเคิล การไม่ทดลองในสัตว์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โครงการที่รับผิดชอบต่อสังคม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CSR)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ที่เป็นการสร้างความสัมพันธ์กับชุมชนและโลก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การใช้ข้อมูลและ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AI (Data-Driven Marketing &amp; AI Integration)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ธุรกิจใช้ข้อมูลลูกค้าเพื่อวิเคราะห์พฤติกรรมและคาดการณ์แนวโน้ม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AI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ช่วยในการแนะนำสินค้าแบบ 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Personalized, </a:t>
            </a:r>
            <a:r>
              <a:rPr lang="en-US" sz="2800" dirty="0" err="1">
                <a:latin typeface="TH SarabunPSK" pitchFamily="34" charset="-34"/>
                <a:cs typeface="TH SarabunPSK" pitchFamily="34" charset="-34"/>
              </a:rPr>
              <a:t>Chatbot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ตอบคำถาม, หรือระบบแนะนำอัตโนมัติ</a:t>
            </a:r>
          </a:p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การตลาดแบบเน้นคุณค่าร่วม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Purpose-Driven Marketing)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 ลูกค้าให้ความสำคัญกับแบรนด์ที่มี "จุดยืน" ชัดเจน เช่น สนับสนุนความหลากหลาย ความเท่าเทียม หรือปกป้องสิ่งแวดล้อม แบรนด์ต้องมี “เรื่องเล่า”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Brand Story) 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ที่น่าเชื่อถือ</a:t>
            </a:r>
            <a:endParaRPr lang="en-US" sz="28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4256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ความหมายของการตลาด</a:t>
            </a:r>
            <a:endParaRPr lang="en-US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/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กระบวนการวางแผนและบริหารในด้านแนวความคิด การกำหนดราคา การส่งเสริมการตลาด การจัดจำหน่ายสินค้าหรือบริการ เพื่อให้เกิดการแลกเปลี่ยนสินค้าหรือบริการ ซึ่งทำให้ผู้บริโภคได้รับความสุขความพอใจและบรรลุวัตถุประสงค์ขององค์กร</a:t>
            </a:r>
            <a:r>
              <a:rPr lang="en-US" sz="3000" dirty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สมาคมการตลาดแห่งสหรัฐอเมริกา 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,The American Marketing Association: AMA)</a:t>
            </a:r>
            <a:r>
              <a:rPr lang="en-US" sz="3000" dirty="0"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algn="thaiDist"/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กิจกรรมต่างๆ ที่มนุษย์กระทำขึ้นเพื่อตอบสนองต่อความจำเป็นและความต้องการให้เป็นที่พอใจโดยผ่านกระบวนการการแลกเปลี่ยน</a:t>
            </a:r>
            <a:r>
              <a:rPr lang="en-US" sz="3000" dirty="0">
                <a:latin typeface="TH SarabunPSK" pitchFamily="34" charset="-34"/>
                <a:cs typeface="TH SarabunPSK" pitchFamily="34" charset="-34"/>
              </a:rPr>
              <a:t> (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Philip </a:t>
            </a:r>
            <a:r>
              <a:rPr lang="en-US" sz="3000" b="1" dirty="0" err="1">
                <a:latin typeface="TH SarabunPSK" pitchFamily="34" charset="-34"/>
                <a:cs typeface="TH SarabunPSK" pitchFamily="34" charset="-34"/>
              </a:rPr>
              <a:t>Kotler</a:t>
            </a:r>
            <a:r>
              <a:rPr lang="en-US" sz="3000" dirty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3000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กระบวนการที่บริษัทสร้างสรรค์คุณค่าสําหรับลูกค้าและสร้างความสัมพันธ์อย่างแน่นแฟ้นกับลูกค้า เพื่อที่ได้รับคุณค่าจากลูกค้ากลับมาและซื้อซ้ำ (</a:t>
            </a:r>
            <a:r>
              <a:rPr lang="en-US" sz="3000" b="1" dirty="0">
                <a:latin typeface="TH SarabunPSK" pitchFamily="34" charset="-34"/>
                <a:cs typeface="TH SarabunPSK" pitchFamily="34" charset="-34"/>
              </a:rPr>
              <a:t>Armstrong and </a:t>
            </a:r>
            <a:r>
              <a:rPr lang="en-US" sz="3000" b="1" dirty="0" err="1">
                <a:latin typeface="TH SarabunPSK" pitchFamily="34" charset="-34"/>
                <a:cs typeface="TH SarabunPSK" pitchFamily="34" charset="-34"/>
              </a:rPr>
              <a:t>Kotler</a:t>
            </a:r>
            <a:r>
              <a:rPr lang="th-TH" sz="3000" b="1" dirty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30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72283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โดยสรุป</a:t>
            </a:r>
            <a:endParaRPr lang="en-US" sz="4400" b="1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thaiDist">
              <a:buNone/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	การตลาดเป็นกระบวนการวางแผน สร้างสรรค์คุณค่าข้อเสนอของบริษัทเพื่อแลกเปลี่ยน ส่งมอบด้วยการสร้างความสัมพันธ์อันดีกับลูกค้า ให้เกิดความพึงพอใจและบริษัทบรรลุวัตถุประสงค์</a:t>
            </a:r>
            <a:endParaRPr lang="en-US" sz="3200" dirty="0">
              <a:latin typeface="TH SarabunPSK" pitchFamily="34" charset="-34"/>
              <a:cs typeface="TH SarabunPSK" pitchFamily="34" charset="-34"/>
            </a:endParaRPr>
          </a:p>
          <a:p>
            <a:pPr algn="thaiDist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1. บริษัทหรือองค์กรมีข้อเสนอต่างๆ แก่ลูกค้า</a:t>
            </a:r>
          </a:p>
          <a:p>
            <a:pPr algn="thaiDist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2. การตลาดเริ่มต้นจากความจําเป็นและความต้องการของลูกค้า</a:t>
            </a:r>
          </a:p>
          <a:p>
            <a:pPr algn="thaiDist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3. การตลาดเป็นการแลกเปลี่ยนระหว่างผู้ซื้อและผู้ขาย</a:t>
            </a:r>
          </a:p>
          <a:p>
            <a:pPr algn="thaiDist"/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4. การสร้างความสัมพันธ์เพื่อให้เกิดความพึงพอใจของลูกค้า และซื้อซ้ำ</a:t>
            </a:r>
            <a:endParaRPr lang="en-US" sz="32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85393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ความสำคัญของการตลาด</a:t>
            </a:r>
            <a:endParaRPr lang="en-US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thaiDist">
              <a:buFont typeface="Arial" pitchFamily="34" charset="0"/>
              <a:buChar char="•"/>
              <a:defRPr/>
            </a:pPr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ส่งผลต่อชีวิตประจำวันของผู้บริโภค→ การตลาดช่วยกำหนดทิศทางของการผลิตสินค้าและบริการที่ตอบสนองต่อความต้องการของคนในสังคม</a:t>
            </a:r>
            <a:endParaRPr lang="en-US" sz="3000" dirty="0">
              <a:latin typeface="TH SarabunPSK" pitchFamily="34" charset="-34"/>
              <a:cs typeface="TH SarabunPSK" pitchFamily="34" charset="-34"/>
            </a:endParaRPr>
          </a:p>
          <a:p>
            <a:pPr algn="thaiDist">
              <a:buFont typeface="Arial" pitchFamily="34" charset="0"/>
              <a:buChar char="•"/>
              <a:defRPr/>
            </a:pPr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กระตุ้นนวัตกรรม ยกระดับคุณภาพชีวิต→ การแข่งขันทางการตลาดผลักดันให้เกิดการพัฒนาสินค้าและบริการใหม่ ๆ ที่ดีกว่าเดิม</a:t>
            </a:r>
            <a:endParaRPr lang="en-US" sz="3000" dirty="0">
              <a:latin typeface="TH SarabunPSK" pitchFamily="34" charset="-34"/>
              <a:cs typeface="TH SarabunPSK" pitchFamily="34" charset="-34"/>
            </a:endParaRPr>
          </a:p>
          <a:p>
            <a:pPr algn="thaiDist">
              <a:buFont typeface="Arial" pitchFamily="34" charset="0"/>
              <a:buChar char="•"/>
              <a:defRPr/>
            </a:pPr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สร้างภาพลักษณ์และคุณค่าให้ธุรกิจ→ การตลาดช่วยให้บริษัทแสดงศักยภาพผ่านการสร้างแบรนด์ การสื่อสารคุณค่า และสร้างความพึงพอใจให้ลูกค้า</a:t>
            </a:r>
          </a:p>
          <a:p>
            <a:pPr algn="thaiDist">
              <a:buFont typeface="Arial" pitchFamily="34" charset="0"/>
              <a:buChar char="•"/>
              <a:defRPr/>
            </a:pPr>
            <a:r>
              <a:rPr lang="th-TH" sz="3000" dirty="0">
                <a:latin typeface="TH SarabunPSK" pitchFamily="34" charset="-34"/>
                <a:cs typeface="TH SarabunPSK" pitchFamily="34" charset="-34"/>
              </a:rPr>
              <a:t>ส่งเสริมความร่วมมือเพื่อประโยชน์ส่วนรวม→ การตลาดสามารถใช้เพื่อขับเคลื่อนความเปลี่ยนแปลงทางสังคม เช่น การรณรงค์เพื่อสิ่งแวดล้อมหรือสุขภาพ</a:t>
            </a:r>
            <a:endParaRPr lang="en-US" sz="30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69609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ความสำคัญของการตลาด 4 ด้านหลัก</a:t>
            </a:r>
            <a:endParaRPr lang="en-US" sz="4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62128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457200" lvl="1" indent="-457200" algn="thaiDist">
              <a:spcBef>
                <a:spcPts val="0"/>
              </a:spcBef>
              <a:defRPr/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ต่อองค์กรธุรกิจ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Marketing in Organization):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การตลาดช่วยให้องค์กรสร้าง รายได้ และ ชื่อเสียง ผ่านการสื่อสารคุณค่า สร้างแบรนด์ และเข้าถึงกลุ่มเป้าหมายได้อย่างมีประสิทธิภาพ</a:t>
            </a:r>
          </a:p>
          <a:p>
            <a:pPr marL="457200" lvl="1" indent="-457200" algn="thaiDist">
              <a:spcBef>
                <a:spcPts val="0"/>
              </a:spcBef>
              <a:defRPr/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ต่อสังคม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Marketing in Society):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การตลาดเปิดโอกาสทาง อาชีพ ให้กับประชาชน เช่น นักการตลาด พนักงานขาย นักออกแบบผลิตภัณฑ์ รวมถึงส่งเสริมการจ้างงานในอุตสาหกรรมต่าง ๆ</a:t>
            </a:r>
          </a:p>
          <a:p>
            <a:pPr marL="457200" lvl="1" indent="-457200" algn="thaiDist">
              <a:spcBef>
                <a:spcPts val="0"/>
              </a:spcBef>
              <a:defRPr/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ต่อระบบเศรษฐกิจ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Marketing in Economy):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การตลาดกระตุ้นการบริโภค และการลงทุน ส่งผลให้เกิดการหมุนเวียนของรายได้ และเพิ่ม รายได้ประชาชาติ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GDP)</a:t>
            </a:r>
            <a:endParaRPr lang="th-TH" sz="3200" dirty="0">
              <a:latin typeface="TH SarabunPSK" pitchFamily="34" charset="-34"/>
              <a:cs typeface="TH SarabunPSK" pitchFamily="34" charset="-34"/>
            </a:endParaRPr>
          </a:p>
          <a:p>
            <a:pPr marL="457200" lvl="1" indent="-457200" algn="thaiDist">
              <a:spcBef>
                <a:spcPts val="0"/>
              </a:spcBef>
              <a:defRPr/>
            </a:pP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ต่อผู้บริโภค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Marketing in Consumer):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ผู้บริโภคได้รับสินค้า/บริการที่ตรงกับความต้องการ ซึ่งช่วยให้มีความเป็นอยู่ที่ดีขึ้น ทั้งในด้านความสะดวกสบาย คุณภาพชีวิต และทางเลือกที่หลากหลาย</a:t>
            </a:r>
          </a:p>
          <a:p>
            <a:endParaRPr lang="en-US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1393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th-TH" sz="4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หน้าที่การตลาด </a:t>
            </a:r>
            <a:r>
              <a:rPr lang="en-US" sz="4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(Marketing Function)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2" indent="-457200" algn="thaiDist">
              <a:spcBef>
                <a:spcPts val="0"/>
              </a:spcBef>
              <a:defRPr/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หน้าที่เกี่ยวกับการจัดหาสินค้า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Merchandising Function)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หมายถึงการวางแผนและการจัดการเกี่ยวกับตัวสินค้า เช่น การวางแผนผลิตภัณฑ์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Product Planning)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การพัฒนาผลิตภัณฑ์ใหม่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New Product Development)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การเลือกประเภท ขนาด สี รูปแบบของสินค้าการจัดซื้อ จัดหา และคัดเลือกสินค้า</a:t>
            </a:r>
          </a:p>
          <a:p>
            <a:pPr marL="457200" lvl="2" indent="-457200" algn="thaiDist">
              <a:spcBef>
                <a:spcPts val="0"/>
              </a:spcBef>
              <a:defRPr/>
            </a:pPr>
            <a:r>
              <a:rPr lang="th-TH" sz="3200" b="1" dirty="0">
                <a:latin typeface="TH SarabunPSK" pitchFamily="34" charset="-34"/>
                <a:cs typeface="TH SarabunPSK" pitchFamily="34" charset="-34"/>
              </a:rPr>
              <a:t>หน้าที่เกี่ยวกับการจัดจำหน่าย 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Distributing Function)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เกี่ยวข้องกับการนำสินค้าไปถึงมือลูกค้าอย่างมีประสิทธิภาพ เช่นการขนส่ง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Transportation)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การเก็บรักษา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Warehousing)</a:t>
            </a:r>
            <a:r>
              <a:rPr lang="th-TH" sz="3200" dirty="0">
                <a:latin typeface="TH SarabunPSK" pitchFamily="34" charset="-34"/>
                <a:cs typeface="TH SarabunPSK" pitchFamily="34" charset="-34"/>
              </a:rPr>
              <a:t> การจัดช่องทางการจัดจำหน่าย (</a:t>
            </a:r>
            <a:r>
              <a:rPr lang="en-US" sz="3200" dirty="0">
                <a:latin typeface="TH SarabunPSK" pitchFamily="34" charset="-34"/>
                <a:cs typeface="TH SarabunPSK" pitchFamily="34" charset="-34"/>
              </a:rPr>
              <a:t>Channel of Distribution)</a:t>
            </a:r>
          </a:p>
        </p:txBody>
      </p:sp>
    </p:spTree>
    <p:extLst>
      <p:ext uri="{BB962C8B-B14F-4D97-AF65-F5344CB8AC3E}">
        <p14:creationId xmlns:p14="http://schemas.microsoft.com/office/powerpoint/2010/main" val="1349983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th-TH" sz="4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หน้าที่การตลาด </a:t>
            </a:r>
            <a:r>
              <a:rPr lang="en-US" sz="4400" b="1" dirty="0">
                <a:solidFill>
                  <a:schemeClr val="bg1"/>
                </a:solidFill>
                <a:latin typeface="TH Sarabun New" pitchFamily="34" charset="-34"/>
                <a:cs typeface="TH Sarabun New" pitchFamily="34" charset="-34"/>
              </a:rPr>
              <a:t>(Marketing Function)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lvl="2" indent="-457200" algn="thaiDist">
              <a:spcBef>
                <a:spcPts val="0"/>
              </a:spcBef>
              <a:defRPr/>
            </a:pPr>
            <a:r>
              <a:rPr lang="th-TH" sz="2600" b="1" dirty="0">
                <a:latin typeface="TH SarabunPSK" pitchFamily="34" charset="-34"/>
                <a:cs typeface="TH SarabunPSK" pitchFamily="34" charset="-34"/>
              </a:rPr>
              <a:t>หน้าที่อำนวยความสะดวกและสนับสนุน 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Facilitating Function)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 เป็นหน้าที่ที่ช่วยให้การตลาดดำเนินไปได้อย่างราบรื่น เช่น การเงินและสินเชื่อ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Financing)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 การประกันภัย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Risk Bearing)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 การรวบรวมข้อมูลตลาด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Market Information)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 การส่งเสริมการขายและโฆษณา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Promotion)</a:t>
            </a:r>
            <a:endParaRPr lang="th-TH" sz="2600" dirty="0">
              <a:latin typeface="TH SarabunPSK" pitchFamily="34" charset="-34"/>
              <a:cs typeface="TH SarabunPSK" pitchFamily="34" charset="-34"/>
            </a:endParaRPr>
          </a:p>
          <a:p>
            <a:pPr marL="457200" lvl="2" indent="-457200" algn="thaiDist">
              <a:spcBef>
                <a:spcPts val="0"/>
              </a:spcBef>
              <a:defRPr/>
            </a:pPr>
            <a:r>
              <a:rPr lang="th-TH" sz="2600" b="1" dirty="0">
                <a:latin typeface="TH SarabunPSK" pitchFamily="34" charset="-34"/>
                <a:cs typeface="TH SarabunPSK" pitchFamily="34" charset="-34"/>
              </a:rPr>
              <a:t>หน้าที่การเพิ่มอรรถประโยชน์จากหน้าที่ทางการตลาด 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Utility from Marketing Function)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 หมายถึงคุณค่าที่เพิ่มขึ้นให้กับสินค้า/บริการจากการทำหน้าที่การตลาด ได้แก่</a:t>
            </a:r>
          </a:p>
          <a:p>
            <a:pPr marL="731520" lvl="3" indent="-457200" algn="thaiDist">
              <a:spcBef>
                <a:spcPts val="0"/>
              </a:spcBef>
              <a:defRPr/>
            </a:pP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อรรถประโยชน์ด้านสถานที่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Place Utility): 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ทำให้สินค้าอยู่ในสถานที่ที่ผู้บริโภคเข้าถึงได้</a:t>
            </a:r>
          </a:p>
          <a:p>
            <a:pPr marL="731520" lvl="3" indent="-457200" algn="thaiDist">
              <a:spcBef>
                <a:spcPts val="0"/>
              </a:spcBef>
              <a:defRPr/>
            </a:pP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อรรถประโยชน์ด้านเวลา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Time Utility): 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ทำให้สินค้าอยู่ในเวลาที่ผู้บริโภคต้องการ</a:t>
            </a:r>
          </a:p>
          <a:p>
            <a:pPr marL="731520" lvl="3" indent="-457200" algn="thaiDist">
              <a:spcBef>
                <a:spcPts val="0"/>
              </a:spcBef>
              <a:defRPr/>
            </a:pP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อรรถประโยชน์ด้านกรรมสิทธิ์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Possession Utility): 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ทำให้เกิดการเป็นเจ้าของสินค้าได้ง่าย</a:t>
            </a:r>
          </a:p>
          <a:p>
            <a:pPr marL="731520" lvl="3" indent="-457200" algn="thaiDist">
              <a:spcBef>
                <a:spcPts val="0"/>
              </a:spcBef>
              <a:defRPr/>
            </a:pP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อรรถประโยชน์ด้านข้อมูล (</a:t>
            </a:r>
            <a:r>
              <a:rPr lang="en-US" sz="2600" dirty="0">
                <a:latin typeface="TH SarabunPSK" pitchFamily="34" charset="-34"/>
                <a:cs typeface="TH SarabunPSK" pitchFamily="34" charset="-34"/>
              </a:rPr>
              <a:t>Information Utility): </a:t>
            </a:r>
            <a:r>
              <a:rPr lang="th-TH" sz="2600" dirty="0">
                <a:latin typeface="TH SarabunPSK" pitchFamily="34" charset="-34"/>
                <a:cs typeface="TH SarabunPSK" pitchFamily="34" charset="-34"/>
              </a:rPr>
              <a:t>ให้ข้อมูลที่เป็นประโยชน์ต่อการตัดสินใจซื้อ</a:t>
            </a:r>
            <a:endParaRPr lang="en-US" sz="2600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1892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4"/>
            <a:ext cx="8229600" cy="126037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h-TH" sz="4000" b="1" dirty="0">
                <a:latin typeface="TH Sarabun New" pitchFamily="34" charset="-34"/>
                <a:cs typeface="TH Sarabun New" pitchFamily="34" charset="-34"/>
              </a:rPr>
              <a:t>แนวความคิดหลักทางการตลาด</a:t>
            </a:r>
            <a:r>
              <a:rPr lang="en-US" sz="4000" b="1" dirty="0">
                <a:latin typeface="TH Sarabun New" pitchFamily="34" charset="-34"/>
                <a:cs typeface="TH Sarabun New" pitchFamily="34" charset="-34"/>
              </a:rPr>
              <a:t> </a:t>
            </a:r>
            <a:br>
              <a:rPr lang="th-TH" sz="4000" b="1" dirty="0">
                <a:latin typeface="TH Sarabun New" pitchFamily="34" charset="-34"/>
                <a:cs typeface="TH Sarabun New" pitchFamily="34" charset="-34"/>
              </a:rPr>
            </a:br>
            <a:r>
              <a:rPr lang="en-US" sz="4000" b="1" dirty="0">
                <a:latin typeface="TH Sarabun New" pitchFamily="34" charset="-34"/>
                <a:cs typeface="TH Sarabun New" pitchFamily="34" charset="-34"/>
              </a:rPr>
              <a:t>(The Core Concept of Marketing)</a:t>
            </a:r>
            <a:endParaRPr lang="en-US" sz="4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556221"/>
            <a:ext cx="8820150" cy="47530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h-TH" sz="2400" b="1" dirty="0">
                <a:solidFill>
                  <a:schemeClr val="tx1"/>
                </a:solidFill>
                <a:latin typeface="TH Sarabun New" pitchFamily="34" charset="-34"/>
                <a:cs typeface="TH Sarabun New" pitchFamily="34" charset="-34"/>
              </a:rPr>
              <a:t>การแลกเปลี่ยนในระบบเศรษฐกิจยุคใหม่</a:t>
            </a:r>
            <a:endParaRPr lang="en-US" sz="2400" b="1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h-TH" dirty="0">
              <a:solidFill>
                <a:schemeClr val="tx1"/>
              </a:solidFill>
              <a:latin typeface="TH Sarabun New" pitchFamily="34" charset="-34"/>
              <a:cs typeface="TH Sarabun New" pitchFamily="34" charset="-34"/>
            </a:endParaRPr>
          </a:p>
        </p:txBody>
      </p: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1539875" y="2637308"/>
            <a:ext cx="6200775" cy="3240088"/>
            <a:chOff x="387350" y="463550"/>
            <a:chExt cx="4481513" cy="3236913"/>
          </a:xfrm>
        </p:grpSpPr>
        <p:sp>
          <p:nvSpPr>
            <p:cNvPr id="7" name="Rectangle 42"/>
            <p:cNvSpPr>
              <a:spLocks noChangeArrowheads="1"/>
            </p:cNvSpPr>
            <p:nvPr/>
          </p:nvSpPr>
          <p:spPr bwMode="auto">
            <a:xfrm>
              <a:off x="4137025" y="1812925"/>
              <a:ext cx="731838" cy="5492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ตลาด</a:t>
              </a:r>
              <a:endParaRPr lang="en-US" sz="80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eaLnBrk="0" hangingPunct="0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ผู้บริโภค</a:t>
              </a:r>
              <a:endParaRPr lang="th-TH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" name="Rectangle 41"/>
            <p:cNvSpPr>
              <a:spLocks noChangeArrowheads="1"/>
            </p:cNvSpPr>
            <p:nvPr/>
          </p:nvSpPr>
          <p:spPr bwMode="auto">
            <a:xfrm>
              <a:off x="2124075" y="1812925"/>
              <a:ext cx="731838" cy="5492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ตลาด</a:t>
              </a:r>
              <a:endParaRPr lang="en-US" sz="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eaLnBrk="0" hangingPunct="0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รัฐบาล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" name="Rectangle 40"/>
            <p:cNvSpPr>
              <a:spLocks noChangeArrowheads="1"/>
            </p:cNvSpPr>
            <p:nvPr/>
          </p:nvSpPr>
          <p:spPr bwMode="auto">
            <a:xfrm>
              <a:off x="2124075" y="647700"/>
              <a:ext cx="731838" cy="5492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ตลาด</a:t>
              </a:r>
              <a:endParaRPr lang="en-US" sz="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eaLnBrk="0" hangingPunct="0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ทรัพยากร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0" name="Rectangle 39"/>
            <p:cNvSpPr>
              <a:spLocks noChangeArrowheads="1"/>
            </p:cNvSpPr>
            <p:nvPr/>
          </p:nvSpPr>
          <p:spPr bwMode="auto">
            <a:xfrm>
              <a:off x="2124075" y="2974975"/>
              <a:ext cx="731838" cy="549275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ตลาด</a:t>
              </a:r>
              <a:endParaRPr lang="en-US" sz="80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 eaLnBrk="0" hangingPunct="0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คนกลาง</a:t>
              </a:r>
              <a:endParaRPr lang="th-TH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1" name="Line 38"/>
            <p:cNvSpPr>
              <a:spLocks noChangeShapeType="1"/>
            </p:cNvSpPr>
            <p:nvPr/>
          </p:nvSpPr>
          <p:spPr bwMode="auto">
            <a:xfrm flipV="1">
              <a:off x="4594225" y="2351086"/>
              <a:ext cx="0" cy="982663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2" name="Line 37"/>
            <p:cNvSpPr>
              <a:spLocks noChangeShapeType="1"/>
            </p:cNvSpPr>
            <p:nvPr/>
          </p:nvSpPr>
          <p:spPr bwMode="auto">
            <a:xfrm>
              <a:off x="2398713" y="2351088"/>
              <a:ext cx="0" cy="63976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3" name="Line 36"/>
            <p:cNvSpPr>
              <a:spLocks noChangeShapeType="1"/>
            </p:cNvSpPr>
            <p:nvPr/>
          </p:nvSpPr>
          <p:spPr bwMode="auto">
            <a:xfrm>
              <a:off x="844550" y="2168525"/>
              <a:ext cx="127952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4" name="Line 35"/>
            <p:cNvSpPr>
              <a:spLocks noChangeShapeType="1"/>
            </p:cNvSpPr>
            <p:nvPr/>
          </p:nvSpPr>
          <p:spPr bwMode="auto">
            <a:xfrm flipH="1">
              <a:off x="844550" y="1990725"/>
              <a:ext cx="127952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5" name="Line 34"/>
            <p:cNvSpPr>
              <a:spLocks noChangeShapeType="1"/>
            </p:cNvSpPr>
            <p:nvPr/>
          </p:nvSpPr>
          <p:spPr bwMode="auto">
            <a:xfrm>
              <a:off x="2855913" y="2168525"/>
              <a:ext cx="12811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6" name="Line 33"/>
            <p:cNvSpPr>
              <a:spLocks noChangeShapeType="1"/>
            </p:cNvSpPr>
            <p:nvPr/>
          </p:nvSpPr>
          <p:spPr bwMode="auto">
            <a:xfrm flipH="1">
              <a:off x="2855913" y="1990725"/>
              <a:ext cx="12811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7" name="Line 32"/>
            <p:cNvSpPr>
              <a:spLocks noChangeShapeType="1"/>
            </p:cNvSpPr>
            <p:nvPr/>
          </p:nvSpPr>
          <p:spPr bwMode="auto">
            <a:xfrm flipV="1">
              <a:off x="2581275" y="1184275"/>
              <a:ext cx="0" cy="64135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>
              <a:off x="2398713" y="1184275"/>
              <a:ext cx="0" cy="64135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auto">
            <a:xfrm flipV="1">
              <a:off x="2581275" y="2351088"/>
              <a:ext cx="0" cy="63976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2855913" y="3333750"/>
              <a:ext cx="173831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1" name="Line 28"/>
            <p:cNvSpPr>
              <a:spLocks noChangeShapeType="1"/>
            </p:cNvSpPr>
            <p:nvPr/>
          </p:nvSpPr>
          <p:spPr bwMode="auto">
            <a:xfrm flipH="1">
              <a:off x="2855913" y="3157538"/>
              <a:ext cx="155416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4410075" y="2351088"/>
              <a:ext cx="0" cy="823912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3" name="Line 26"/>
            <p:cNvSpPr>
              <a:spLocks noChangeShapeType="1"/>
            </p:cNvSpPr>
            <p:nvPr/>
          </p:nvSpPr>
          <p:spPr bwMode="auto">
            <a:xfrm>
              <a:off x="4410075" y="1006475"/>
              <a:ext cx="0" cy="823913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 flipH="1">
              <a:off x="2855913" y="1006475"/>
              <a:ext cx="155416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 flipH="1">
              <a:off x="2855913" y="823913"/>
              <a:ext cx="173831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4594225" y="823913"/>
              <a:ext cx="0" cy="1006475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 flipV="1">
              <a:off x="569913" y="2351088"/>
              <a:ext cx="0" cy="823912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>
              <a:off x="569913" y="3157538"/>
              <a:ext cx="155416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387350" y="3333750"/>
              <a:ext cx="1736725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0" name="Line 19"/>
            <p:cNvSpPr>
              <a:spLocks noChangeShapeType="1"/>
            </p:cNvSpPr>
            <p:nvPr/>
          </p:nvSpPr>
          <p:spPr bwMode="auto">
            <a:xfrm>
              <a:off x="387350" y="2362201"/>
              <a:ext cx="0" cy="971549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1" name="Line 18"/>
            <p:cNvSpPr>
              <a:spLocks noChangeShapeType="1"/>
            </p:cNvSpPr>
            <p:nvPr/>
          </p:nvSpPr>
          <p:spPr bwMode="auto">
            <a:xfrm>
              <a:off x="569913" y="1006475"/>
              <a:ext cx="1554162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>
              <a:off x="569913" y="1006475"/>
              <a:ext cx="0" cy="823913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3" name="Line 16"/>
            <p:cNvSpPr>
              <a:spLocks noChangeShapeType="1"/>
            </p:cNvSpPr>
            <p:nvPr/>
          </p:nvSpPr>
          <p:spPr bwMode="auto">
            <a:xfrm>
              <a:off x="387350" y="823913"/>
              <a:ext cx="0" cy="100647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387350" y="823913"/>
              <a:ext cx="1736725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>
                <a:latin typeface="TH Sarabun New" pitchFamily="34" charset="-34"/>
                <a:cs typeface="TH Sarabun New" pitchFamily="34" charset="-34"/>
              </a:endParaRPr>
            </a:p>
          </p:txBody>
        </p:sp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3357563" y="1027113"/>
              <a:ext cx="365125" cy="27463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</a:t>
              </a:r>
              <a:endParaRPr lang="th-TH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3378200" y="2835275"/>
              <a:ext cx="365125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1150938" y="2844800"/>
              <a:ext cx="365125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</a:t>
              </a:r>
              <a:endParaRPr lang="th-TH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1235075" y="1138139"/>
              <a:ext cx="365125" cy="27463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3313113" y="1630363"/>
              <a:ext cx="457200" cy="27463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ภาษี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0" name="Text Box 9"/>
            <p:cNvSpPr txBox="1">
              <a:spLocks noChangeArrowheads="1"/>
            </p:cNvSpPr>
            <p:nvPr/>
          </p:nvSpPr>
          <p:spPr bwMode="auto">
            <a:xfrm>
              <a:off x="752475" y="3425825"/>
              <a:ext cx="1096963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สินค้าและบริการ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3313113" y="3425825"/>
              <a:ext cx="1096962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สินค้าและบริการ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3122401" y="463550"/>
              <a:ext cx="822325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ทรัพยากร</a:t>
              </a:r>
              <a:endParaRPr lang="th-TH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1119188" y="463550"/>
              <a:ext cx="731837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ทรัพยากร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4" name="Text Box 5"/>
            <p:cNvSpPr txBox="1">
              <a:spLocks noChangeArrowheads="1"/>
            </p:cNvSpPr>
            <p:nvPr/>
          </p:nvSpPr>
          <p:spPr bwMode="auto">
            <a:xfrm>
              <a:off x="3317875" y="2261835"/>
              <a:ext cx="549275" cy="2746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บริการ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5" name="Text Box 4"/>
            <p:cNvSpPr txBox="1">
              <a:spLocks noChangeArrowheads="1"/>
            </p:cNvSpPr>
            <p:nvPr/>
          </p:nvSpPr>
          <p:spPr bwMode="auto">
            <a:xfrm>
              <a:off x="2625725" y="2395538"/>
              <a:ext cx="549275" cy="452438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 New" pitchFamily="34" charset="-34"/>
                  <a:cs typeface="TH Sarabun New" pitchFamily="34" charset="-34"/>
                </a:rPr>
                <a:t>ภาษี</a:t>
              </a:r>
              <a:r>
                <a:rPr lang="en-US" sz="1400" dirty="0">
                  <a:latin typeface="TH Sarabun New" pitchFamily="34" charset="-34"/>
                  <a:cs typeface="TH Sarabun New" pitchFamily="34" charset="-34"/>
                </a:rPr>
                <a:t>, </a:t>
              </a:r>
              <a:endParaRPr lang="en-US" sz="800" dirty="0">
                <a:latin typeface="TH Sarabun New" pitchFamily="34" charset="-34"/>
                <a:cs typeface="TH Sarabun New" pitchFamily="34" charset="-34"/>
              </a:endParaRPr>
            </a:p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สินค้า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6" name="Text Box 3"/>
            <p:cNvSpPr txBox="1">
              <a:spLocks noChangeArrowheads="1"/>
            </p:cNvSpPr>
            <p:nvPr/>
          </p:nvSpPr>
          <p:spPr bwMode="auto">
            <a:xfrm>
              <a:off x="1806575" y="2395538"/>
              <a:ext cx="549275" cy="45878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บริการ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, </a:t>
              </a:r>
              <a:endParaRPr lang="en-US" sz="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  <a:p>
              <a:pPr algn="ctr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</a:t>
              </a:r>
              <a:endParaRPr lang="en-US" sz="8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913406" y="2284449"/>
              <a:ext cx="751819" cy="252025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ภาษี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, </a:t>
              </a:r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สินค้า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48" name="Text Box 1"/>
            <p:cNvSpPr txBox="1">
              <a:spLocks noChangeArrowheads="1"/>
            </p:cNvSpPr>
            <p:nvPr/>
          </p:nvSpPr>
          <p:spPr bwMode="auto">
            <a:xfrm>
              <a:off x="1087542" y="1630363"/>
              <a:ext cx="658812" cy="274637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/>
            <a:lstStyle>
              <a:lvl1pPr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Arial" charset="0"/>
                  <a:cs typeface="Angsana New" pitchFamily="18" charset="-34"/>
                </a:defRPr>
              </a:lvl9pPr>
            </a:lstStyle>
            <a:p>
              <a:pPr algn="ctr" eaLnBrk="1" hangingPunct="1"/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บริการ</a:t>
              </a:r>
              <a:r>
                <a:rPr lang="en-US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, </a:t>
              </a:r>
              <a:r>
                <a:rPr lang="th-TH" sz="14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เงิน</a:t>
              </a:r>
              <a:endParaRPr lang="th-TH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  <p:sp>
        <p:nvSpPr>
          <p:cNvPr id="49" name="Rectangle 42"/>
          <p:cNvSpPr>
            <a:spLocks noChangeArrowheads="1"/>
          </p:cNvSpPr>
          <p:nvPr/>
        </p:nvSpPr>
        <p:spPr bwMode="auto">
          <a:xfrm>
            <a:off x="1222375" y="4004146"/>
            <a:ext cx="965200" cy="5270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th-TH" sz="1400">
                <a:latin typeface="TH SarabunPSK" panose="020B0500040200020003" pitchFamily="34" charset="-34"/>
                <a:cs typeface="TH SarabunPSK" panose="020B0500040200020003" pitchFamily="34" charset="-34"/>
              </a:rPr>
              <a:t>ตลาด</a:t>
            </a:r>
            <a:endParaRPr lang="en-US" sz="80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 eaLnBrk="0" hangingPunct="0"/>
            <a:r>
              <a:rPr lang="th-TH" sz="1400">
                <a:latin typeface="TH SarabunPSK" panose="020B0500040200020003" pitchFamily="34" charset="-34"/>
                <a:cs typeface="TH SarabunPSK" panose="020B0500040200020003" pitchFamily="34" charset="-34"/>
              </a:rPr>
              <a:t>ผู้ผลิต</a:t>
            </a:r>
            <a:endParaRPr lang="th-TH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4636967" y="3453288"/>
            <a:ext cx="759996" cy="452882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ภาษี</a:t>
            </a:r>
            <a:r>
              <a:rPr lang="en-US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สินค้า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3503563" y="3453288"/>
            <a:ext cx="759996" cy="459237"/>
          </a:xfrm>
          <a:prstGeom prst="rect">
            <a:avLst/>
          </a:prstGeom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/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บริการ</a:t>
            </a:r>
            <a:r>
              <a:rPr lang="en-US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, </a:t>
            </a:r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1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เงิน</a:t>
            </a:r>
            <a:endParaRPr lang="en-US" sz="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65136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th-TH" sz="4400" b="1" dirty="0">
                <a:latin typeface="TH Sarabun New" pitchFamily="34" charset="-34"/>
                <a:cs typeface="TH Sarabun New" pitchFamily="34" charset="-34"/>
              </a:rPr>
              <a:t>กระบวนการทางการตลาด</a:t>
            </a:r>
            <a:endParaRPr lang="en-US" sz="4400" b="1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TH Sarabun New" pitchFamily="34" charset="-34"/>
                <a:cs typeface="TH Sarabun New" pitchFamily="34" charset="-34"/>
              </a:rPr>
              <a:t>MKT</a:t>
            </a:r>
            <a:r>
              <a:rPr lang="th-TH" dirty="0">
                <a:latin typeface="TH Sarabun New" pitchFamily="34" charset="-34"/>
                <a:cs typeface="TH Sarabun New" pitchFamily="34" charset="-34"/>
              </a:rPr>
              <a:t>๑๑๐๕  รายวิชาหลักการตลาด</a:t>
            </a:r>
            <a:endParaRPr lang="en-US" dirty="0">
              <a:latin typeface="TH Sarabun New" pitchFamily="34" charset="-34"/>
              <a:cs typeface="TH Sarabun New" pitchFamily="34" charset="-34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633736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thaiDist"/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กระบวนการทางการตลาด (</a:t>
            </a:r>
            <a:r>
              <a:rPr lang="en-US" sz="2800" dirty="0">
                <a:latin typeface="TH SarabunPSK" pitchFamily="34" charset="-34"/>
                <a:cs typeface="TH SarabunPSK" pitchFamily="34" charset="-34"/>
              </a:rPr>
              <a:t>Marketing process</a:t>
            </a:r>
            <a:r>
              <a:rPr lang="th-TH" sz="2800" dirty="0">
                <a:latin typeface="TH SarabunPSK" pitchFamily="34" charset="-34"/>
                <a:cs typeface="TH SarabunPSK" pitchFamily="34" charset="-34"/>
              </a:rPr>
              <a:t>)  เป็นขั้นตอนที่บริษัทมุ่งสร้างความสัมพันธ์กับลูกค้าเพื่อให้เกิดความพึงพอใจ และกลับมาซื้อสินค้าซ้ำ จะทำให้บริษัทมีกำไรในระยะยาว ประกอบด้วย 5 ขั้นตอนดังนี้</a:t>
            </a:r>
          </a:p>
          <a:p>
            <a:pPr algn="thaiDist"/>
            <a:endParaRPr lang="en-US" sz="2800" dirty="0">
              <a:latin typeface="TH SarabunPSK" pitchFamily="34" charset="-34"/>
              <a:cs typeface="TH SarabunPSK" pitchFamily="34" charset="-34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23528" y="3140968"/>
            <a:ext cx="8424961" cy="1939634"/>
            <a:chOff x="323528" y="3140968"/>
            <a:chExt cx="8424961" cy="1939634"/>
          </a:xfrm>
        </p:grpSpPr>
        <p:sp>
          <p:nvSpPr>
            <p:cNvPr id="5" name="Rectangle 4"/>
            <p:cNvSpPr/>
            <p:nvPr/>
          </p:nvSpPr>
          <p:spPr>
            <a:xfrm>
              <a:off x="323528" y="3156646"/>
              <a:ext cx="1512193" cy="192395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เข้าใจตลาดและลูกค้า </a:t>
              </a:r>
              <a:endParaRPr lang="en-US" sz="2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052513" y="3156646"/>
              <a:ext cx="1512193" cy="192395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ออกแบบกลยุทธ์การตลาดที่เน้นลูกค้า</a:t>
              </a:r>
              <a:endParaRPr lang="en-US" sz="2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780284" y="3156646"/>
              <a:ext cx="1512192" cy="192395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พัฒนาโปรแกรมการตลาดเพื่อส่งมอบคุณค่า </a:t>
              </a:r>
              <a:endParaRPr lang="en-US" sz="2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508104" y="3140968"/>
              <a:ext cx="1512193" cy="192395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สร้างความสัมพันธ์อันดีกับลูกค้า </a:t>
              </a:r>
              <a:endParaRPr lang="en-US" sz="2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36296" y="3140968"/>
              <a:ext cx="1512193" cy="192395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th-TH" sz="2200" dirty="0">
                  <a:latin typeface="TH SarabunPSK" panose="020B0500040200020003" pitchFamily="34" charset="-34"/>
                  <a:cs typeface="TH SarabunPSK" panose="020B0500040200020003" pitchFamily="34" charset="-34"/>
                </a:rPr>
                <a:t> ได้รับคุณค่าจากลูกค้า</a:t>
              </a:r>
              <a:endParaRPr lang="en-US" sz="2200" dirty="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1835721" y="4118624"/>
              <a:ext cx="216792" cy="32668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3564706" y="4102946"/>
              <a:ext cx="216792" cy="32668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5" name="Right Arrow 14"/>
            <p:cNvSpPr/>
            <p:nvPr/>
          </p:nvSpPr>
          <p:spPr>
            <a:xfrm>
              <a:off x="5297303" y="4107681"/>
              <a:ext cx="216792" cy="32668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7020297" y="4067695"/>
              <a:ext cx="216792" cy="32668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>
                <a:latin typeface="TH SarabunPSK" panose="020B0500040200020003" pitchFamily="34" charset="-34"/>
                <a:cs typeface="TH SarabunPSK" panose="020B0500040200020003" pitchFamily="34" charset="-3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487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935</TotalTime>
  <Words>2269</Words>
  <Application>Microsoft Office PowerPoint</Application>
  <PresentationFormat>นำเสนอทางหน้าจอ (4:3)</PresentationFormat>
  <Paragraphs>200</Paragraphs>
  <Slides>19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8" baseType="lpstr">
      <vt:lpstr>Arial</vt:lpstr>
      <vt:lpstr>Bookman Old Style</vt:lpstr>
      <vt:lpstr>Calibri</vt:lpstr>
      <vt:lpstr>Gill Sans MT</vt:lpstr>
      <vt:lpstr>TH Sarabun New</vt:lpstr>
      <vt:lpstr>TH SarabunPSK</vt:lpstr>
      <vt:lpstr>Wingdings</vt:lpstr>
      <vt:lpstr>Wingdings 3</vt:lpstr>
      <vt:lpstr>Origin</vt:lpstr>
      <vt:lpstr> บทที่ 1 </vt:lpstr>
      <vt:lpstr>ความหมายของการตลาด</vt:lpstr>
      <vt:lpstr>โดยสรุป</vt:lpstr>
      <vt:lpstr>ความสำคัญของการตลาด</vt:lpstr>
      <vt:lpstr>ความสำคัญของการตลาด 4 ด้านหลัก</vt:lpstr>
      <vt:lpstr>หน้าที่การตลาด (Marketing Function)</vt:lpstr>
      <vt:lpstr>หน้าที่การตลาด (Marketing Function)</vt:lpstr>
      <vt:lpstr>แนวความคิดหลักทางการตลาด  (The Core Concept of Marketing)</vt:lpstr>
      <vt:lpstr>กระบวนการทางการตลาด</vt:lpstr>
      <vt:lpstr>เข้าใจตลาดและลูกค้า </vt:lpstr>
      <vt:lpstr>ออกแบบกลยุทธ์การตลาดที่เน้นลูกค้า</vt:lpstr>
      <vt:lpstr>ออกแบบกลยุทธ์การตลาดที่เน้นลูกค้า</vt:lpstr>
      <vt:lpstr>ออกแบบกลยุทธ์การตลาดที่เน้นลูกค้า</vt:lpstr>
      <vt:lpstr>งานนำเสนอ PowerPoint</vt:lpstr>
      <vt:lpstr>พัฒนาโปรแกรมการตลาดเพื่อส่งมอบคุณค่า </vt:lpstr>
      <vt:lpstr>สร้างความสัมพันธ์อันดีกับลูกค้า </vt:lpstr>
      <vt:lpstr>ได้รับคุณค่าจากลูกค้า</vt:lpstr>
      <vt:lpstr>สถานการณ์การตลาดยุคใหม่</vt:lpstr>
      <vt:lpstr>สถานการณ์การตลาดยุคใหม่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FMS00</dc:creator>
  <cp:lastModifiedBy>Supattra  Kanchanopast</cp:lastModifiedBy>
  <cp:revision>81</cp:revision>
  <dcterms:created xsi:type="dcterms:W3CDTF">2022-07-04T03:22:44Z</dcterms:created>
  <dcterms:modified xsi:type="dcterms:W3CDTF">2025-07-23T03:33:12Z</dcterms:modified>
</cp:coreProperties>
</file>