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81" r:id="rId22"/>
    <p:sldId id="277" r:id="rId23"/>
    <p:sldId id="278" r:id="rId24"/>
    <p:sldId id="279" r:id="rId25"/>
    <p:sldId id="280" r:id="rId26"/>
    <p:sldId id="282" r:id="rId27"/>
    <p:sldId id="288" r:id="rId28"/>
    <p:sldId id="294" r:id="rId29"/>
    <p:sldId id="295" r:id="rId30"/>
    <p:sldId id="296" r:id="rId31"/>
    <p:sldId id="299" r:id="rId32"/>
    <p:sldId id="283" r:id="rId33"/>
    <p:sldId id="284" r:id="rId34"/>
    <p:sldId id="285" r:id="rId35"/>
    <p:sldId id="286" r:id="rId36"/>
    <p:sldId id="287" r:id="rId37"/>
    <p:sldId id="289" r:id="rId38"/>
    <p:sldId id="293" r:id="rId39"/>
    <p:sldId id="290" r:id="rId40"/>
    <p:sldId id="291" r:id="rId41"/>
    <p:sldId id="292" r:id="rId42"/>
    <p:sldId id="300" r:id="rId43"/>
  </p:sldIdLst>
  <p:sldSz cx="12192000" cy="6858000"/>
  <p:notesSz cx="6858000" cy="9144000"/>
  <p:defaultTextStyle>
    <a:defPPr>
      <a:defRPr lang="e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12/19/2023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12/19/2023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12/19/2023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12/19/2023</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12/19/2023</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xmlns:a="http://schemas.openxmlformats.org/drawingml/2006/main" algn="ctr"/>
            <a:r xmlns:a="http://schemas.openxmlformats.org/drawingml/2006/main">
              <a:rPr lang="en" sz="8000" dirty="0" smtClean="0">
                <a:latin typeface="Angsana New" panose="02020603050405020304" pitchFamily="18" charset="-34"/>
                <a:cs typeface="Angsana New" panose="02020603050405020304" pitchFamily="18" charset="-34"/>
              </a:rPr>
              <a:t>Strategic </a:t>
            </a:r>
            <a:endParaRPr xmlns:a="http://schemas.openxmlformats.org/drawingml/2006/main" lang="th-TH" sz="8000" dirty="0">
              <a:latin typeface="Angsana New" panose="02020603050405020304" pitchFamily="18" charset="-34"/>
              <a:cs typeface="Angsana New" panose="02020603050405020304" pitchFamily="18" charset="-34"/>
            </a:endParaRPr>
            <a:r xmlns:a="http://schemas.openxmlformats.org/drawingml/2006/main">
              <a:rPr lang="en" sz="8000" dirty="0" smtClean="0">
                <a:latin typeface="Angsana New" panose="02020603050405020304" pitchFamily="18" charset="-34"/>
                <a:cs typeface="Angsana New" panose="02020603050405020304" pitchFamily="18" charset="-34"/>
              </a:rPr>
              <a:t>Management</a:t>
            </a:r>
            <a:br xmlns:a="http://schemas.openxmlformats.org/drawingml/2006/main">
              <a:rPr lang="th-TH" sz="8000" dirty="0" smtClean="0">
                <a:latin typeface="Angsana New" panose="02020603050405020304" pitchFamily="18" charset="-34"/>
                <a:cs typeface="Angsana New" panose="02020603050405020304" pitchFamily="18" charset="-34"/>
              </a:rPr>
            </a:br>
          </a:p>
        </p:txBody>
      </p:sp>
      <p:sp>
        <p:nvSpPr>
          <p:cNvPr id="3" name="Subtitle 2"/>
          <p:cNvSpPr>
            <a:spLocks noGrp="1"/>
          </p:cNvSpPr>
          <p:nvPr>
            <p:ph type="subTitle" idx="1"/>
          </p:nvPr>
        </p:nvSpPr>
        <p:spPr>
          <a:xfrm>
            <a:off x="810001" y="5087156"/>
            <a:ext cx="10572000" cy="1519706"/>
          </a:xfrm>
        </p:spPr>
        <p:txBody>
          <a:bodyPr>
            <a:noAutofit/>
          </a:bodyPr>
          <a:lstStyle/>
          <a:p>
            <a:pPr xmlns:a="http://schemas.openxmlformats.org/drawingml/2006/main" algn="r"/>
            <a:r xmlns:a="http://schemas.openxmlformats.org/drawingml/2006/main">
              <a:rPr lang="en" sz="2400" dirty="0" smtClean="0">
                <a:latin typeface="Angsana New" panose="02020603050405020304" pitchFamily="18" charset="-34"/>
                <a:cs typeface="Angsana New" panose="02020603050405020304" pitchFamily="18" charset="-34"/>
              </a:rPr>
              <a:t>Dr.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Prof. </a:t>
            </a:r>
            <a:r xmlns:a="http://schemas.openxmlformats.org/drawingml/2006/main">
              <a:rPr lang="en" sz="2400" dirty="0" smtClean="0">
                <a:latin typeface="Angsana New" panose="02020603050405020304" pitchFamily="18" charset="-34"/>
                <a:cs typeface="Angsana New" panose="02020603050405020304" pitchFamily="18" charset="-34"/>
              </a:rPr>
              <a:t>)</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err="1" smtClean="0">
                <a:latin typeface="Angsana New" panose="02020603050405020304" pitchFamily="18" charset="-34"/>
                <a:cs typeface="Angsana New" panose="02020603050405020304" pitchFamily="18" charset="-34"/>
              </a:rPr>
              <a:t>Natha </a:t>
            </a:r>
            <a:r xmlns:a="http://schemas.openxmlformats.org/drawingml/2006/main">
              <a:rPr lang="en" sz="2400" dirty="0" smtClean="0">
                <a:latin typeface="Angsana New" panose="02020603050405020304" pitchFamily="18" charset="-34"/>
                <a:cs typeface="Angsana New" panose="02020603050405020304" pitchFamily="18" charset="-34"/>
              </a:rPr>
              <a:t>Yuwanthayakun</a:t>
            </a:r>
            <a:r xmlns:a="http://schemas.openxmlformats.org/drawingml/2006/main">
              <a:rPr lang="en" sz="2400" dirty="0" err="1" smtClean="0">
                <a:latin typeface="Angsana New" panose="02020603050405020304" pitchFamily="18" charset="-34"/>
                <a:cs typeface="Angsana New" panose="02020603050405020304" pitchFamily="18" charset="-34"/>
              </a:rPr>
              <a:t>​</a:t>
            </a:r>
            <a:r xmlns:a="http://schemas.openxmlformats.org/drawingml/2006/main">
              <a:rPr lang="en" sz="2400" dirty="0" smtClean="0">
                <a:latin typeface="Angsana New" panose="02020603050405020304" pitchFamily="18" charset="-34"/>
                <a:cs typeface="Angsana New" panose="02020603050405020304" pitchFamily="18" charset="-34"/>
              </a:rPr>
              <a:t>​</a:t>
            </a:r>
          </a:p>
          <a:p>
            <a:pPr xmlns:a="http://schemas.openxmlformats.org/drawingml/2006/main" algn="r"/>
            <a:r xmlns:a="http://schemas.openxmlformats.org/drawingml/2006/main">
              <a:rPr lang="en" sz="2400" dirty="0">
                <a:latin typeface="Angsana New" panose="02020603050405020304" pitchFamily="18" charset="-34"/>
                <a:cs typeface="Angsana New" panose="02020603050405020304" pitchFamily="18" charset="-34"/>
              </a:rPr>
              <a:t>Suan </a:t>
            </a:r>
            <a:r xmlns:a="http://schemas.openxmlformats.org/drawingml/2006/main">
              <a:rPr lang="en" sz="2400" dirty="0" err="1">
                <a:latin typeface="Angsana New" panose="02020603050405020304" pitchFamily="18" charset="-34"/>
                <a:cs typeface="Angsana New" panose="02020603050405020304" pitchFamily="18" charset="-34"/>
              </a:rPr>
              <a:t>Sunandha </a:t>
            </a:r>
            <a:r xmlns:a="http://schemas.openxmlformats.org/drawingml/2006/main">
              <a:rPr lang="en" sz="2400" dirty="0" err="1">
                <a:latin typeface="Angsana New" panose="02020603050405020304" pitchFamily="18" charset="-34"/>
                <a:cs typeface="Angsana New" panose="02020603050405020304" pitchFamily="18" charset="-34"/>
              </a:rPr>
              <a:t>Rajabhat </a:t>
            </a:r>
            <a:r xmlns:a="http://schemas.openxmlformats.org/drawingml/2006/main">
              <a:rPr lang="en" sz="2400" dirty="0">
                <a:latin typeface="Angsana New" panose="02020603050405020304" pitchFamily="18" charset="-34"/>
                <a:cs typeface="Angsana New" panose="02020603050405020304" pitchFamily="18" charset="-34"/>
              </a:rPr>
              <a:t>University</a:t>
            </a:r>
            <a:r xmlns:a="http://schemas.openxmlformats.org/drawingml/2006/main">
              <a:rPr lang="en" sz="2400" dirty="0" smtClean="0">
                <a:latin typeface="Angsana New" panose="02020603050405020304" pitchFamily="18" charset="-34"/>
                <a:cs typeface="Angsana New" panose="02020603050405020304" pitchFamily="18" charset="-34"/>
              </a:rPr>
              <a:t>​</a:t>
            </a:r>
          </a:p>
          <a:p>
            <a:pPr xmlns:a="http://schemas.openxmlformats.org/drawingml/2006/main" algn="r"/>
            <a:r xmlns:a="http://schemas.openxmlformats.org/drawingml/2006/main">
              <a:rPr lang="en" sz="2400" dirty="0">
                <a:latin typeface="Angsana New" panose="02020603050405020304" pitchFamily="18" charset="-34"/>
                <a:cs typeface="Angsana New" panose="02020603050405020304" pitchFamily="18" charset="-34"/>
              </a:rPr>
              <a:t>College of Innovation and Management, Bachelor of Business Administration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Bilingual </a:t>
            </a:r>
            <a:r xmlns:a="http://schemas.openxmlformats.org/drawingml/2006/main">
              <a:rPr lang="en" sz="2400" dirty="0">
                <a:latin typeface="Angsana New" panose="02020603050405020304" pitchFamily="18" charset="-34"/>
                <a:cs typeface="Angsana New" panose="02020603050405020304" pitchFamily="18" charset="-34"/>
              </a:rPr>
              <a:t>Program </a:t>
            </a:r>
            <a:r xmlns:a="http://schemas.openxmlformats.org/drawingml/2006/main">
              <a:rPr lang="en" sz="2400" dirty="0" smtClean="0">
                <a:latin typeface="Angsana New" panose="02020603050405020304" pitchFamily="18" charset="-34"/>
                <a:cs typeface="Angsana New" panose="02020603050405020304" pitchFamily="18" charset="-34"/>
              </a:rPr>
              <a:t>)</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672620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a:latin typeface="Angsana New" panose="02020603050405020304" pitchFamily="18" charset="-34"/>
                <a:cs typeface="Angsana New" panose="02020603050405020304" pitchFamily="18" charset="-34"/>
              </a:rPr>
              <a:t>3. </a:t>
            </a:r>
            <a:endParaRPr xmlns:a="http://schemas.openxmlformats.org/drawingml/2006/main" lang="th-TH" dirty="0">
              <a:latin typeface="Angsana New" panose="02020603050405020304" pitchFamily="18" charset="-34"/>
              <a:cs typeface="Angsana New" panose="02020603050405020304" pitchFamily="18" charset="-34"/>
            </a:endParaRPr>
            <a:r xmlns:a="http://schemas.openxmlformats.org/drawingml/2006/main">
              <a:rPr lang="en" dirty="0">
                <a:latin typeface="Angsana New" panose="02020603050405020304" pitchFamily="18" charset="-34"/>
                <a:cs typeface="Angsana New" panose="02020603050405020304" pitchFamily="18" charset="-34"/>
              </a:rPr>
              <a:t>Environment</a:t>
            </a:r>
          </a:p>
        </p:txBody>
      </p:sp>
      <p:sp>
        <p:nvSpPr>
          <p:cNvPr id="3" name="Content Placeholder 2"/>
          <p:cNvSpPr>
            <a:spLocks noGrp="1"/>
          </p:cNvSpPr>
          <p:nvPr>
            <p:ph idx="1"/>
          </p:nvPr>
        </p:nvSpPr>
        <p:spPr/>
        <p:txBody>
          <a:bodyPr>
            <a:normAutofit/>
          </a:bodyPr>
          <a:lstStyle/>
          <a:p>
            <a:r xmlns:a="http://schemas.openxmlformats.org/drawingml/2006/main">
              <a:rPr lang="en" sz="2400" dirty="0">
                <a:latin typeface="Angsana New" panose="02020603050405020304" pitchFamily="18" charset="-34"/>
                <a:cs typeface="Angsana New" panose="02020603050405020304" pitchFamily="18" charset="-34"/>
              </a:rPr>
              <a:t>The state and characteristics of the environment that will influence the operation, </a:t>
            </a:r>
            <a:r xmlns:a="http://schemas.openxmlformats.org/drawingml/2006/main">
              <a:rPr lang="en" sz="2400" dirty="0" smtClean="0">
                <a:latin typeface="Angsana New" panose="02020603050405020304" pitchFamily="18" charset="-34"/>
                <a:cs typeface="Angsana New" panose="02020603050405020304" pitchFamily="18" charset="-34"/>
              </a:rPr>
              <a:t>competition, and </a:t>
            </a:r>
            <a:r xmlns:a="http://schemas.openxmlformats.org/drawingml/2006/main">
              <a:rPr lang="en" sz="2400" dirty="0">
                <a:latin typeface="Angsana New" panose="02020603050405020304" pitchFamily="18" charset="-34"/>
                <a:cs typeface="Angsana New" panose="02020603050405020304" pitchFamily="18" charset="-34"/>
              </a:rPr>
              <a:t>survival of a business.</a:t>
            </a:r>
          </a:p>
        </p:txBody>
      </p:sp>
    </p:spTree>
    <p:extLst>
      <p:ext uri="{BB962C8B-B14F-4D97-AF65-F5344CB8AC3E}">
        <p14:creationId xmlns:p14="http://schemas.microsoft.com/office/powerpoint/2010/main" val="3423424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a:latin typeface="Angsana New" panose="02020603050405020304" pitchFamily="18" charset="-34"/>
                <a:cs typeface="Angsana New" panose="02020603050405020304" pitchFamily="18" charset="-34"/>
              </a:rPr>
              <a:t>4. Resources </a:t>
            </a:r>
            <a:r xmlns:a="http://schemas.openxmlformats.org/drawingml/2006/main">
              <a:rPr lang="en" dirty="0">
                <a:latin typeface="Angsana New" panose="02020603050405020304" pitchFamily="18" charset="-34"/>
                <a:cs typeface="Angsana New" panose="02020603050405020304" pitchFamily="18" charset="-34"/>
              </a:rPr>
              <a:t>Allocation</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p:txBody>
          <a:bodyPr>
            <a:normAutofit/>
          </a:bodyPr>
          <a:lstStyle/>
          <a:p>
            <a:r xmlns:a="http://schemas.openxmlformats.org/drawingml/2006/main">
              <a:rPr lang="en" sz="2400" dirty="0" smtClean="0">
                <a:latin typeface="Angsana New" panose="02020603050405020304" pitchFamily="18" charset="-34"/>
                <a:cs typeface="Angsana New" panose="02020603050405020304" pitchFamily="18" charset="-34"/>
              </a:rPr>
              <a:t>limited </a:t>
            </a:r>
            <a:r xmlns:a="http://schemas.openxmlformats.org/drawingml/2006/main">
              <a:rPr lang="en" sz="2400" dirty="0">
                <a:latin typeface="Angsana New" panose="02020603050405020304" pitchFamily="18" charset="-34"/>
                <a:cs typeface="Angsana New" panose="02020603050405020304" pitchFamily="18" charset="-34"/>
              </a:rPr>
              <a:t>and varying </a:t>
            </a:r>
            <a:r xmlns:a="http://schemas.openxmlformats.org/drawingml/2006/main">
              <a:rPr lang="en" sz="2400" dirty="0">
                <a:latin typeface="Angsana New" panose="02020603050405020304" pitchFamily="18" charset="-34"/>
                <a:cs typeface="Angsana New" panose="02020603050405020304" pitchFamily="18" charset="-34"/>
              </a:rPr>
              <a:t>resources. </a:t>
            </a:r>
            <a:r xmlns:a="http://schemas.openxmlformats.org/drawingml/2006/main">
              <a:rPr lang="en" sz="2400" dirty="0" smtClean="0">
                <a:latin typeface="Angsana New" panose="02020603050405020304" pitchFamily="18" charset="-34"/>
                <a:cs typeface="Angsana New" panose="02020603050405020304" pitchFamily="18" charset="-34"/>
              </a:rPr>
              <a:t>Therefore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it is necessary to </a:t>
            </a:r>
            <a:r xmlns:a="http://schemas.openxmlformats.org/drawingml/2006/main">
              <a:rPr lang="en" sz="2400" dirty="0" smtClean="0">
                <a:latin typeface="Angsana New" panose="02020603050405020304" pitchFamily="18" charset="-34"/>
                <a:cs typeface="Angsana New" panose="02020603050405020304" pitchFamily="18" charset="-34"/>
              </a:rPr>
              <a:t>prioritize and determine </a:t>
            </a:r>
            <a:r xmlns:a="http://schemas.openxmlformats.org/drawingml/2006/main">
              <a:rPr lang="en" sz="2400" dirty="0">
                <a:latin typeface="Angsana New" panose="02020603050405020304" pitchFamily="18" charset="-34"/>
                <a:cs typeface="Angsana New" panose="02020603050405020304" pitchFamily="18" charset="-34"/>
              </a:rPr>
              <a:t>the importance of their use </a:t>
            </a:r>
            <a:r xmlns:a="http://schemas.openxmlformats.org/drawingml/2006/main">
              <a:rPr lang="en" sz="2400" dirty="0" smtClean="0">
                <a:latin typeface="Angsana New" panose="02020603050405020304" pitchFamily="18" charset="-34"/>
                <a:cs typeface="Angsana New" panose="02020603050405020304" pitchFamily="18" charset="-34"/>
              </a:rPr>
              <a:t>in order to maximize </a:t>
            </a:r>
            <a:r xmlns:a="http://schemas.openxmlformats.org/drawingml/2006/main">
              <a:rPr lang="en" sz="2400" dirty="0">
                <a:latin typeface="Angsana New" panose="02020603050405020304" pitchFamily="18" charset="-34"/>
                <a:cs typeface="Angsana New" panose="02020603050405020304" pitchFamily="18" charset="-34"/>
              </a:rPr>
              <a:t>benefits </a:t>
            </a:r>
            <a:r xmlns:a="http://schemas.openxmlformats.org/drawingml/2006/main">
              <a:rPr lang="en" sz="2400" dirty="0">
                <a:latin typeface="Angsana New" panose="02020603050405020304" pitchFamily="18" charset="-34"/>
                <a:cs typeface="Angsana New" panose="02020603050405020304" pitchFamily="18" charset="-34"/>
              </a:rPr>
              <a:t>for </a:t>
            </a:r>
            <a:r xmlns:a="http://schemas.openxmlformats.org/drawingml/2006/main">
              <a:rPr lang="en" sz="2400" dirty="0" smtClean="0">
                <a:latin typeface="Angsana New" panose="02020603050405020304" pitchFamily="18" charset="-34"/>
                <a:cs typeface="Angsana New" panose="02020603050405020304" pitchFamily="18" charset="-34"/>
              </a:rPr>
              <a:t>the organization.</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777280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a:latin typeface="Angsana New" panose="02020603050405020304" pitchFamily="18" charset="-34"/>
                <a:cs typeface="Angsana New" panose="02020603050405020304" pitchFamily="18" charset="-34"/>
              </a:rPr>
              <a:t>5. Objective </a:t>
            </a:r>
            <a:r xmlns:a="http://schemas.openxmlformats.org/drawingml/2006/main">
              <a:rPr lang="en" dirty="0">
                <a:latin typeface="Angsana New" panose="02020603050405020304" pitchFamily="18" charset="-34"/>
                <a:cs typeface="Angsana New" panose="02020603050405020304" pitchFamily="18" charset="-34"/>
              </a:rPr>
              <a:t>Achievement</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p:txBody>
          <a:bodyPr>
            <a:normAutofit/>
          </a:bodyPr>
          <a:lstStyle/>
          <a:p>
            <a:r xmlns:a="http://schemas.openxmlformats.org/drawingml/2006/main">
              <a:rPr lang="en" sz="2400" dirty="0">
                <a:latin typeface="Angsana New" panose="02020603050405020304" pitchFamily="18" charset="-34"/>
                <a:cs typeface="Angsana New" panose="02020603050405020304" pitchFamily="18" charset="-34"/>
              </a:rPr>
              <a:t>Strategic management focuses on achieving </a:t>
            </a:r>
            <a:r xmlns:a="http://schemas.openxmlformats.org/drawingml/2006/main">
              <a:rPr lang="en" sz="2400" dirty="0" smtClean="0">
                <a:latin typeface="Angsana New" panose="02020603050405020304" pitchFamily="18" charset="-34"/>
                <a:cs typeface="Angsana New" panose="02020603050405020304" pitchFamily="18" charset="-34"/>
              </a:rPr>
              <a:t>various levels of organizational goals, particularly </a:t>
            </a:r>
            <a:r xmlns:a="http://schemas.openxmlformats.org/drawingml/2006/main">
              <a:rPr lang="en" sz="2400" dirty="0">
                <a:latin typeface="Angsana New" panose="02020603050405020304" pitchFamily="18" charset="-34"/>
                <a:cs typeface="Angsana New" panose="02020603050405020304" pitchFamily="18" charset="-34"/>
              </a:rPr>
              <a:t>the ultimate objectives of </a:t>
            </a:r>
            <a:r xmlns:a="http://schemas.openxmlformats.org/drawingml/2006/main">
              <a:rPr lang="en" sz="2400" dirty="0" smtClean="0">
                <a:latin typeface="Angsana New" panose="02020603050405020304" pitchFamily="18" charset="-34"/>
                <a:cs typeface="Angsana New" panose="02020603050405020304" pitchFamily="18" charset="-34"/>
              </a:rPr>
              <a:t>the organization.</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6666887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We </a:t>
            </a:r>
            <a:r xmlns:a="http://schemas.openxmlformats.org/drawingml/2006/main">
              <a:rPr lang="en" sz="2400" dirty="0">
                <a:latin typeface="Angsana New" panose="02020603050405020304" pitchFamily="18" charset="-34"/>
                <a:cs typeface="Angsana New" panose="02020603050405020304" pitchFamily="18" charset="-34"/>
              </a:rPr>
              <a:t>can say </a:t>
            </a:r>
            <a:r xmlns:a="http://schemas.openxmlformats.org/drawingml/2006/main">
              <a:rPr lang="en" sz="2400" dirty="0" smtClean="0">
                <a:latin typeface="Angsana New" panose="02020603050405020304" pitchFamily="18" charset="-34"/>
                <a:cs typeface="Angsana New" panose="02020603050405020304" pitchFamily="18" charset="-34"/>
              </a:rPr>
              <a:t>that </a:t>
            </a:r>
            <a:r xmlns:a="http://schemas.openxmlformats.org/drawingml/2006/main">
              <a:rPr lang="en" sz="2400" dirty="0">
                <a:latin typeface="Angsana New" panose="02020603050405020304" pitchFamily="18" charset="-34"/>
                <a:cs typeface="Angsana New" panose="02020603050405020304" pitchFamily="18" charset="-34"/>
              </a:rPr>
              <a:t>strategic management </a:t>
            </a:r>
            <a:r xmlns:a="http://schemas.openxmlformats.org/drawingml/2006/main">
              <a:rPr lang="en" sz="2400" dirty="0">
                <a:latin typeface="Angsana New" panose="02020603050405020304" pitchFamily="18" charset="-34"/>
                <a:cs typeface="Angsana New" panose="02020603050405020304" pitchFamily="18" charset="-34"/>
              </a:rPr>
              <a:t>refers </a:t>
            </a:r>
            <a:r xmlns:a="http://schemas.openxmlformats.org/drawingml/2006/main">
              <a:rPr lang="en" sz="2400" dirty="0" smtClean="0">
                <a:latin typeface="Angsana New" panose="02020603050405020304" pitchFamily="18" charset="-34"/>
                <a:cs typeface="Angsana New" panose="02020603050405020304" pitchFamily="18" charset="-34"/>
              </a:rPr>
              <a:t>to the process </a:t>
            </a:r>
            <a:r xmlns:a="http://schemas.openxmlformats.org/drawingml/2006/main">
              <a:rPr lang="en" sz="2400" dirty="0">
                <a:latin typeface="Angsana New" panose="02020603050405020304" pitchFamily="18" charset="-34"/>
                <a:cs typeface="Angsana New" panose="02020603050405020304" pitchFamily="18" charset="-34"/>
              </a:rPr>
              <a:t>of </a:t>
            </a:r>
            <a:r xmlns:a="http://schemas.openxmlformats.org/drawingml/2006/main">
              <a:rPr lang="en" sz="2400" dirty="0" smtClean="0">
                <a:latin typeface="Angsana New" panose="02020603050405020304" pitchFamily="18" charset="-34"/>
                <a:cs typeface="Angsana New" panose="02020603050405020304" pitchFamily="18" charset="-34"/>
              </a:rPr>
              <a:t>analyzing </a:t>
            </a:r>
            <a:r xmlns:a="http://schemas.openxmlformats.org/drawingml/2006/main">
              <a:rPr lang="en" sz="2400" dirty="0">
                <a:latin typeface="Angsana New" panose="02020603050405020304" pitchFamily="18" charset="-34"/>
                <a:cs typeface="Angsana New" panose="02020603050405020304" pitchFamily="18" charset="-34"/>
              </a:rPr>
              <a:t>the business environment and key business data used in decision-making, </a:t>
            </a:r>
            <a:r xmlns:a="http://schemas.openxmlformats.org/drawingml/2006/main">
              <a:rPr lang="en" sz="2400" dirty="0" smtClean="0">
                <a:latin typeface="Angsana New" panose="02020603050405020304" pitchFamily="18" charset="-34"/>
                <a:cs typeface="Angsana New" panose="02020603050405020304" pitchFamily="18" charset="-34"/>
              </a:rPr>
              <a:t>planning </a:t>
            </a:r>
            <a:r xmlns:a="http://schemas.openxmlformats.org/drawingml/2006/main">
              <a:rPr lang="en" sz="2400" dirty="0" smtClean="0">
                <a:latin typeface="Angsana New" panose="02020603050405020304" pitchFamily="18" charset="-34"/>
                <a:cs typeface="Angsana New" panose="02020603050405020304" pitchFamily="18" charset="-34"/>
              </a:rPr>
              <a:t>operational </a:t>
            </a:r>
            <a:r xmlns:a="http://schemas.openxmlformats.org/drawingml/2006/main">
              <a:rPr lang="en" sz="2400" dirty="0">
                <a:latin typeface="Angsana New" panose="02020603050405020304" pitchFamily="18" charset="-34"/>
                <a:cs typeface="Angsana New" panose="02020603050405020304" pitchFamily="18" charset="-34"/>
              </a:rPr>
              <a:t>guidelines , and </a:t>
            </a:r>
            <a:r xmlns:a="http://schemas.openxmlformats.org/drawingml/2006/main">
              <a:rPr lang="en" sz="2400" dirty="0">
                <a:latin typeface="Angsana New" panose="02020603050405020304" pitchFamily="18" charset="-34"/>
                <a:cs typeface="Angsana New" panose="02020603050405020304" pitchFamily="18" charset="-34"/>
              </a:rPr>
              <a:t>controlling the strategic operations of </a:t>
            </a:r>
            <a:r xmlns:a="http://schemas.openxmlformats.org/drawingml/2006/main">
              <a:rPr lang="en" sz="2400" dirty="0" smtClean="0">
                <a:latin typeface="Angsana New" panose="02020603050405020304" pitchFamily="18" charset="-34"/>
                <a:cs typeface="Angsana New" panose="02020603050405020304" pitchFamily="18" charset="-34"/>
              </a:rPr>
              <a:t>an organization. This ensures </a:t>
            </a:r>
            <a:r xmlns:a="http://schemas.openxmlformats.org/drawingml/2006/main">
              <a:rPr lang="en" sz="2400" dirty="0">
                <a:latin typeface="Angsana New" panose="02020603050405020304" pitchFamily="18" charset="-34"/>
                <a:cs typeface="Angsana New" panose="02020603050405020304" pitchFamily="18" charset="-34"/>
              </a:rPr>
              <a:t>that </a:t>
            </a:r>
            <a:r xmlns:a="http://schemas.openxmlformats.org/drawingml/2006/main">
              <a:rPr lang="en" sz="2400" dirty="0" smtClean="0">
                <a:latin typeface="Angsana New" panose="02020603050405020304" pitchFamily="18" charset="-34"/>
                <a:cs typeface="Angsana New" panose="02020603050405020304" pitchFamily="18" charset="-34"/>
              </a:rPr>
              <a:t>the organization </a:t>
            </a:r>
            <a:r xmlns:a="http://schemas.openxmlformats.org/drawingml/2006/main">
              <a:rPr lang="en" sz="2400" dirty="0">
                <a:latin typeface="Angsana New" panose="02020603050405020304" pitchFamily="18" charset="-34"/>
                <a:cs typeface="Angsana New" panose="02020603050405020304" pitchFamily="18" charset="-34"/>
              </a:rPr>
              <a:t>can operate in accordance with the environment and </a:t>
            </a:r>
            <a:r xmlns:a="http://schemas.openxmlformats.org/drawingml/2006/main">
              <a:rPr lang="en" sz="2400" dirty="0" smtClean="0">
                <a:latin typeface="Angsana New" panose="02020603050405020304" pitchFamily="18" charset="-34"/>
                <a:cs typeface="Angsana New" panose="02020603050405020304" pitchFamily="18" charset="-34"/>
              </a:rPr>
              <a:t>prevailing circumstances, and </a:t>
            </a:r>
            <a:r xmlns:a="http://schemas.openxmlformats.org/drawingml/2006/main">
              <a:rPr lang="en" sz="2400" dirty="0">
                <a:latin typeface="Angsana New" panose="02020603050405020304" pitchFamily="18" charset="-34"/>
                <a:cs typeface="Angsana New" panose="02020603050405020304" pitchFamily="18" charset="-34"/>
              </a:rPr>
              <a:t>can develop and compete effectively in the industry. </a:t>
            </a:r>
            <a:r xmlns:a="http://schemas.openxmlformats.org/drawingml/2006/main">
              <a:rPr lang="en" sz="2400" dirty="0" smtClean="0">
                <a:latin typeface="Angsana New" panose="02020603050405020304" pitchFamily="18" charset="-34"/>
                <a:cs typeface="Angsana New" panose="02020603050405020304" pitchFamily="18" charset="-34"/>
              </a:rPr>
              <a:t>Strategic </a:t>
            </a:r>
            <a:r xmlns:a="http://schemas.openxmlformats.org/drawingml/2006/main">
              <a:rPr lang="en" sz="2400" dirty="0">
                <a:latin typeface="Angsana New" panose="02020603050405020304" pitchFamily="18" charset="-34"/>
                <a:cs typeface="Angsana New" panose="02020603050405020304" pitchFamily="18" charset="-34"/>
              </a:rPr>
              <a:t>management has two main goals:</a:t>
            </a:r>
          </a:p>
        </p:txBody>
      </p:sp>
    </p:spTree>
    <p:extLst>
      <p:ext uri="{BB962C8B-B14F-4D97-AF65-F5344CB8AC3E}">
        <p14:creationId xmlns:p14="http://schemas.microsoft.com/office/powerpoint/2010/main" val="2643986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b="1" dirty="0" smtClean="0">
                <a:latin typeface="Angsana New" panose="02020603050405020304" pitchFamily="18" charset="-34"/>
                <a:cs typeface="Angsana New" panose="02020603050405020304" pitchFamily="18" charset="-34"/>
              </a:rPr>
              <a:t>1. </a:t>
            </a:r>
            <a:r xmlns:a="http://schemas.openxmlformats.org/drawingml/2006/main">
              <a:rPr lang="en" sz="2400" b="1" dirty="0">
                <a:latin typeface="Angsana New" panose="02020603050405020304" pitchFamily="18" charset="-34"/>
                <a:cs typeface="Angsana New" panose="02020603050405020304" pitchFamily="18" charset="-34"/>
              </a:rPr>
              <a:t>Build and maintain competitive capacity </a:t>
            </a:r>
            <a:r xmlns:a="http://schemas.openxmlformats.org/drawingml/2006/main">
              <a:rPr lang="en" sz="2400" b="1" dirty="0">
                <a:latin typeface="Angsana New" panose="02020603050405020304" pitchFamily="18" charset="-34"/>
                <a:cs typeface="Angsana New" panose="02020603050405020304" pitchFamily="18" charset="-34"/>
              </a:rPr>
              <a:t>. We see that changes in the environment require businesses to </a:t>
            </a:r>
            <a:r xmlns:a="http://schemas.openxmlformats.org/drawingml/2006/main">
              <a:rPr lang="en" sz="2400" dirty="0" smtClean="0">
                <a:latin typeface="Angsana New" panose="02020603050405020304" pitchFamily="18" charset="-34"/>
                <a:cs typeface="Angsana New" panose="02020603050405020304" pitchFamily="18" charset="-34"/>
              </a:rPr>
              <a:t>constantly </a:t>
            </a:r>
            <a:r xmlns:a="http://schemas.openxmlformats.org/drawingml/2006/main">
              <a:rPr lang="en" sz="2400" dirty="0">
                <a:latin typeface="Angsana New" panose="02020603050405020304" pitchFamily="18" charset="-34"/>
                <a:cs typeface="Angsana New" panose="02020603050405020304" pitchFamily="18" charset="-34"/>
              </a:rPr>
              <a:t>adapt. </a:t>
            </a:r>
            <a:r xmlns:a="http://schemas.openxmlformats.org/drawingml/2006/main">
              <a:rPr lang="en" sz="2400" dirty="0">
                <a:latin typeface="Angsana New" panose="02020603050405020304" pitchFamily="18" charset="-34"/>
                <a:cs typeface="Angsana New" panose="02020603050405020304" pitchFamily="18" charset="-34"/>
              </a:rPr>
              <a:t>Defining and implementing strategies helps businesses be prepared for change and continuously develop their competitive potential.</a:t>
            </a:r>
          </a:p>
        </p:txBody>
      </p:sp>
    </p:spTree>
    <p:extLst>
      <p:ext uri="{BB962C8B-B14F-4D97-AF65-F5344CB8AC3E}">
        <p14:creationId xmlns:p14="http://schemas.microsoft.com/office/powerpoint/2010/main" val="18310010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b="1" dirty="0" smtClean="0">
                <a:latin typeface="Angsana New" panose="02020603050405020304" pitchFamily="18" charset="-34"/>
                <a:cs typeface="Angsana New" panose="02020603050405020304" pitchFamily="18" charset="-34"/>
              </a:rPr>
              <a:t>2. </a:t>
            </a:r>
            <a:r xmlns:a="http://schemas.openxmlformats.org/drawingml/2006/main">
              <a:rPr lang="en" sz="2400" b="1" dirty="0">
                <a:latin typeface="Angsana New" panose="02020603050405020304" pitchFamily="18" charset="-34"/>
                <a:cs typeface="Angsana New" panose="02020603050405020304" pitchFamily="18" charset="-34"/>
              </a:rPr>
              <a:t>Creating Value </a:t>
            </a:r>
            <a:r xmlns:a="http://schemas.openxmlformats.org/drawingml/2006/main">
              <a:rPr lang="en" sz="2400" b="1"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Strategic management helps create value </a:t>
            </a:r>
            <a:r xmlns:a="http://schemas.openxmlformats.org/drawingml/2006/main">
              <a:rPr lang="en" sz="2400" dirty="0">
                <a:latin typeface="Angsana New" panose="02020603050405020304" pitchFamily="18" charset="-34"/>
                <a:cs typeface="Angsana New" panose="02020603050405020304" pitchFamily="18" charset="-34"/>
              </a:rPr>
              <a:t>for </a:t>
            </a:r>
            <a:r xmlns:a="http://schemas.openxmlformats.org/drawingml/2006/main">
              <a:rPr lang="en" sz="2400" dirty="0">
                <a:latin typeface="Angsana New" panose="02020603050405020304" pitchFamily="18" charset="-34"/>
                <a:cs typeface="Angsana New" panose="02020603050405020304" pitchFamily="18" charset="-34"/>
              </a:rPr>
              <a:t>owners or shareholders </a:t>
            </a:r>
            <a:r xmlns:a="http://schemas.openxmlformats.org/drawingml/2006/main">
              <a:rPr lang="en" sz="2400" dirty="0">
                <a:latin typeface="Angsana New" panose="02020603050405020304" pitchFamily="18" charset="-34"/>
                <a:cs typeface="Angsana New" panose="02020603050405020304" pitchFamily="18" charset="-34"/>
              </a:rPr>
              <a:t>, as well as satisfaction for business stakeholders </a:t>
            </a:r>
            <a:r xmlns:a="http://schemas.openxmlformats.org/drawingml/2006/main">
              <a:rPr lang="en" sz="2400" dirty="0">
                <a:latin typeface="Angsana New" panose="02020603050405020304" pitchFamily="18" charset="-34"/>
                <a:cs typeface="Angsana New" panose="02020603050405020304" pitchFamily="18" charset="-34"/>
              </a:rPr>
              <a:t>such </a:t>
            </a:r>
            <a:r xmlns:a="http://schemas.openxmlformats.org/drawingml/2006/main">
              <a:rPr lang="en" sz="2400" dirty="0" smtClean="0">
                <a:latin typeface="Angsana New" panose="02020603050405020304" pitchFamily="18" charset="-34"/>
                <a:cs typeface="Angsana New" panose="02020603050405020304" pitchFamily="18" charset="-34"/>
              </a:rPr>
              <a:t>as employees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suppliers, and </a:t>
            </a:r>
            <a:r xmlns:a="http://schemas.openxmlformats.org/drawingml/2006/main">
              <a:rPr lang="en" sz="2400" dirty="0">
                <a:latin typeface="Angsana New" panose="02020603050405020304" pitchFamily="18" charset="-34"/>
                <a:cs typeface="Angsana New" panose="02020603050405020304" pitchFamily="18" charset="-34"/>
              </a:rPr>
              <a:t>customers </a:t>
            </a:r>
            <a:r xmlns:a="http://schemas.openxmlformats.org/drawingml/2006/main">
              <a:rPr lang="en" sz="2400" dirty="0">
                <a:latin typeface="Angsana New" panose="02020603050405020304" pitchFamily="18" charset="-34"/>
                <a:cs typeface="Angsana New" panose="02020603050405020304" pitchFamily="18" charset="-34"/>
              </a:rPr>
              <a:t>.</a:t>
            </a:r>
          </a:p>
        </p:txBody>
      </p:sp>
    </p:spTree>
    <p:extLst>
      <p:ext uri="{BB962C8B-B14F-4D97-AF65-F5344CB8AC3E}">
        <p14:creationId xmlns:p14="http://schemas.microsoft.com/office/powerpoint/2010/main" val="30520019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b="0" dirty="0" smtClean="0">
                <a:latin typeface="Angsana New" panose="02020603050405020304" pitchFamily="18" charset="-34"/>
                <a:cs typeface="Angsana New" panose="02020603050405020304" pitchFamily="18" charset="-34"/>
              </a:rPr>
              <a:t>Figure </a:t>
            </a:r>
            <a:r xmlns:a="http://schemas.openxmlformats.org/drawingml/2006/main">
              <a:rPr lang="en" b="0" dirty="0" smtClean="0">
                <a:latin typeface="Angsana New" panose="02020603050405020304" pitchFamily="18" charset="-34"/>
                <a:cs typeface="Angsana New" panose="02020603050405020304" pitchFamily="18" charset="-34"/>
              </a:rPr>
              <a:t>1.2 </a:t>
            </a:r>
            <a:r xmlns:a="http://schemas.openxmlformats.org/drawingml/2006/main">
              <a:rPr lang="en" b="0" dirty="0" smtClean="0">
                <a:latin typeface="Angsana New" panose="02020603050405020304" pitchFamily="18" charset="-34"/>
                <a:cs typeface="Angsana New" panose="02020603050405020304" pitchFamily="18" charset="-34"/>
              </a:rPr>
              <a:t>Goals of strategic management.</a:t>
            </a:r>
            <a:endParaRPr xmlns:a="http://schemas.openxmlformats.org/drawingml/2006/main" lang="th-TH" b="0" dirty="0">
              <a:latin typeface="Angsana New" panose="02020603050405020304" pitchFamily="18" charset="-34"/>
              <a:cs typeface="Angsana New" panose="02020603050405020304" pitchFamily="18" charset="-34"/>
            </a:endParaRPr>
          </a:p>
        </p:txBody>
      </p:sp>
      <p:sp>
        <p:nvSpPr>
          <p:cNvPr id="4" name="Rectangle 3"/>
          <p:cNvSpPr/>
          <p:nvPr/>
        </p:nvSpPr>
        <p:spPr>
          <a:xfrm>
            <a:off x="1326524" y="4185634"/>
            <a:ext cx="2897746" cy="5924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Strategic Management</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5" name="Rectangle 4"/>
          <p:cNvSpPr/>
          <p:nvPr/>
        </p:nvSpPr>
        <p:spPr>
          <a:xfrm>
            <a:off x="6658376" y="2647089"/>
            <a:ext cx="2962141" cy="605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Competitiveness</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6" name="Rectangle 5"/>
          <p:cNvSpPr/>
          <p:nvPr/>
        </p:nvSpPr>
        <p:spPr>
          <a:xfrm>
            <a:off x="6658375" y="5615189"/>
            <a:ext cx="2962141" cy="5924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value</a:t>
            </a:r>
            <a:endParaRPr xmlns:a="http://schemas.openxmlformats.org/drawingml/2006/main" lang="th-TH" sz="2400" dirty="0">
              <a:latin typeface="Angsana New" panose="02020603050405020304" pitchFamily="18" charset="-34"/>
              <a:cs typeface="Angsana New" panose="02020603050405020304" pitchFamily="18" charset="-34"/>
            </a:endParaRPr>
          </a:p>
        </p:txBody>
      </p:sp>
      <p:cxnSp>
        <p:nvCxnSpPr>
          <p:cNvPr id="8" name="Straight Arrow Connector 7"/>
          <p:cNvCxnSpPr>
            <a:stCxn id="4" idx="3"/>
            <a:endCxn id="5" idx="1"/>
          </p:cNvCxnSpPr>
          <p:nvPr/>
        </p:nvCxnSpPr>
        <p:spPr>
          <a:xfrm flipV="1">
            <a:off x="4224270" y="2949743"/>
            <a:ext cx="2434106" cy="15321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 idx="3"/>
            <a:endCxn id="6" idx="1"/>
          </p:cNvCxnSpPr>
          <p:nvPr/>
        </p:nvCxnSpPr>
        <p:spPr>
          <a:xfrm>
            <a:off x="4224270" y="4481848"/>
            <a:ext cx="2434105" cy="14295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71876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Currently, </a:t>
            </a:r>
            <a:r xmlns:a="http://schemas.openxmlformats.org/drawingml/2006/main">
              <a:rPr lang="en" sz="2400" dirty="0">
                <a:latin typeface="Angsana New" panose="02020603050405020304" pitchFamily="18" charset="-34"/>
                <a:cs typeface="Angsana New" panose="02020603050405020304" pitchFamily="18" charset="-34"/>
              </a:rPr>
              <a:t>strategy is no longer </a:t>
            </a:r>
            <a:r xmlns:a="http://schemas.openxmlformats.org/drawingml/2006/main">
              <a:rPr lang="en" sz="2400" dirty="0" smtClean="0">
                <a:latin typeface="Angsana New" panose="02020603050405020304" pitchFamily="18" charset="-34"/>
                <a:cs typeface="Angsana New" panose="02020603050405020304" pitchFamily="18" charset="-34"/>
              </a:rPr>
              <a:t>limited </a:t>
            </a:r>
            <a:r xmlns:a="http://schemas.openxmlformats.org/drawingml/2006/main">
              <a:rPr lang="en" sz="2400" dirty="0">
                <a:latin typeface="Angsana New" panose="02020603050405020304" pitchFamily="18" charset="-34"/>
                <a:cs typeface="Angsana New" panose="02020603050405020304" pitchFamily="18" charset="-34"/>
              </a:rPr>
              <a:t>to senior management. </a:t>
            </a:r>
            <a:r xmlns:a="http://schemas.openxmlformats.org/drawingml/2006/main">
              <a:rPr lang="en" sz="2400" dirty="0" smtClean="0">
                <a:latin typeface="Angsana New" panose="02020603050405020304" pitchFamily="18" charset="-34"/>
                <a:cs typeface="Angsana New" panose="02020603050405020304" pitchFamily="18" charset="-34"/>
              </a:rPr>
              <a:t>Many organizations </a:t>
            </a:r>
            <a:r xmlns:a="http://schemas.openxmlformats.org/drawingml/2006/main">
              <a:rPr lang="en" sz="2400" dirty="0">
                <a:latin typeface="Angsana New" panose="02020603050405020304" pitchFamily="18" charset="-34"/>
                <a:cs typeface="Angsana New" panose="02020603050405020304" pitchFamily="18" charset="-34"/>
              </a:rPr>
              <a:t>have established strategic business units, staffed </a:t>
            </a:r>
            <a:r xmlns:a="http://schemas.openxmlformats.org/drawingml/2006/main">
              <a:rPr lang="en" sz="2400" dirty="0" smtClean="0">
                <a:latin typeface="Angsana New" panose="02020603050405020304" pitchFamily="18" charset="-34"/>
                <a:cs typeface="Angsana New" panose="02020603050405020304" pitchFamily="18" charset="-34"/>
              </a:rPr>
              <a:t>by </a:t>
            </a:r>
            <a:r xmlns:a="http://schemas.openxmlformats.org/drawingml/2006/main">
              <a:rPr lang="en" sz="2400" dirty="0">
                <a:latin typeface="Angsana New" panose="02020603050405020304" pitchFamily="18" charset="-34"/>
                <a:cs typeface="Angsana New" panose="02020603050405020304" pitchFamily="18" charset="-34"/>
              </a:rPr>
              <a:t>individuals with authority and responsibility related to management. </a:t>
            </a:r>
            <a:r xmlns:a="http://schemas.openxmlformats.org/drawingml/2006/main">
              <a:rPr lang="en" sz="2400" dirty="0" smtClean="0">
                <a:latin typeface="Angsana New" panose="02020603050405020304" pitchFamily="18" charset="-34"/>
                <a:cs typeface="Angsana New" panose="02020603050405020304" pitchFamily="18" charset="-34"/>
              </a:rPr>
              <a:t>Typically </a:t>
            </a:r>
            <a:r xmlns:a="http://schemas.openxmlformats.org/drawingml/2006/main">
              <a:rPr lang="en" sz="2400" dirty="0">
                <a:latin typeface="Angsana New" panose="02020603050405020304" pitchFamily="18" charset="-34"/>
                <a:cs typeface="Angsana New" panose="02020603050405020304" pitchFamily="18" charset="-34"/>
              </a:rPr>
              <a:t>, strategic managers </a:t>
            </a:r>
            <a:r xmlns:a="http://schemas.openxmlformats.org/drawingml/2006/main">
              <a:rPr lang="en" sz="2400" dirty="0">
                <a:latin typeface="Angsana New" panose="02020603050405020304" pitchFamily="18" charset="-34"/>
                <a:cs typeface="Angsana New" panose="02020603050405020304" pitchFamily="18" charset="-34"/>
              </a:rPr>
              <a:t>assess </a:t>
            </a:r>
            <a:r xmlns:a="http://schemas.openxmlformats.org/drawingml/2006/main">
              <a:rPr lang="en" sz="2400" dirty="0">
                <a:latin typeface="Angsana New" panose="02020603050405020304" pitchFamily="18" charset="-34"/>
                <a:cs typeface="Angsana New" panose="02020603050405020304" pitchFamily="18" charset="-34"/>
              </a:rPr>
              <a:t>the organization's capabilities and compare them to the influence </a:t>
            </a:r>
            <a:r xmlns:a="http://schemas.openxmlformats.org/drawingml/2006/main">
              <a:rPr lang="en" sz="2400" dirty="0" smtClean="0">
                <a:latin typeface="Angsana New" panose="02020603050405020304" pitchFamily="18" charset="-34"/>
                <a:cs typeface="Angsana New" panose="02020603050405020304" pitchFamily="18" charset="-34"/>
              </a:rPr>
              <a:t>of the external environment to </a:t>
            </a:r>
            <a:r xmlns:a="http://schemas.openxmlformats.org/drawingml/2006/main">
              <a:rPr lang="en" sz="2400" dirty="0">
                <a:latin typeface="Angsana New" panose="02020603050405020304" pitchFamily="18" charset="-34"/>
                <a:cs typeface="Angsana New" panose="02020603050405020304" pitchFamily="18" charset="-34"/>
              </a:rPr>
              <a:t>determine the future and appropriate course of action. </a:t>
            </a:r>
            <a:r xmlns:a="http://schemas.openxmlformats.org/drawingml/2006/main">
              <a:rPr lang="en" sz="2400" dirty="0" smtClean="0">
                <a:latin typeface="Angsana New" panose="02020603050405020304" pitchFamily="18" charset="-34"/>
                <a:cs typeface="Angsana New" panose="02020603050405020304" pitchFamily="18" charset="-34"/>
              </a:rPr>
              <a:t>Especially in </a:t>
            </a:r>
            <a:r xmlns:a="http://schemas.openxmlformats.org/drawingml/2006/main">
              <a:rPr lang="en" sz="2400" dirty="0">
                <a:latin typeface="Angsana New" panose="02020603050405020304" pitchFamily="18" charset="-34"/>
                <a:cs typeface="Angsana New" panose="02020603050405020304" pitchFamily="18" charset="-34"/>
              </a:rPr>
              <a:t>the current rapidly changing environment, </a:t>
            </a:r>
            <a:r xmlns:a="http://schemas.openxmlformats.org/drawingml/2006/main">
              <a:rPr lang="en" sz="2400" dirty="0" smtClean="0">
                <a:latin typeface="Angsana New" panose="02020603050405020304" pitchFamily="18" charset="-34"/>
                <a:cs typeface="Angsana New" panose="02020603050405020304" pitchFamily="18" charset="-34"/>
              </a:rPr>
              <a:t>it </a:t>
            </a:r>
            <a:r xmlns:a="http://schemas.openxmlformats.org/drawingml/2006/main">
              <a:rPr lang="en" sz="2400" dirty="0">
                <a:latin typeface="Angsana New" panose="02020603050405020304" pitchFamily="18" charset="-34"/>
                <a:cs typeface="Angsana New" panose="02020603050405020304" pitchFamily="18" charset="-34"/>
              </a:rPr>
              <a:t>is crucial for organizations to adapt appropriately and continuously to these dynamics </a:t>
            </a:r>
            <a:r xmlns:a="http://schemas.openxmlformats.org/drawingml/2006/main">
              <a:rPr lang="en" sz="2400" dirty="0" smtClean="0">
                <a:latin typeface="Angsana New" panose="02020603050405020304" pitchFamily="18" charset="-34"/>
                <a:cs typeface="Angsana New" panose="02020603050405020304" pitchFamily="18" charset="-34"/>
              </a:rPr>
              <a:t>in order to </a:t>
            </a:r>
            <a:r xmlns:a="http://schemas.openxmlformats.org/drawingml/2006/main">
              <a:rPr lang="en" sz="2400" dirty="0">
                <a:latin typeface="Angsana New" panose="02020603050405020304" pitchFamily="18" charset="-34"/>
                <a:cs typeface="Angsana New" panose="02020603050405020304" pitchFamily="18" charset="-34"/>
              </a:rPr>
              <a:t>create and maintain a competitive advantage.</a:t>
            </a:r>
          </a:p>
        </p:txBody>
      </p:sp>
    </p:spTree>
    <p:extLst>
      <p:ext uri="{BB962C8B-B14F-4D97-AF65-F5344CB8AC3E}">
        <p14:creationId xmlns:p14="http://schemas.microsoft.com/office/powerpoint/2010/main" val="565680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latin typeface="Angsana New" panose="02020603050405020304" pitchFamily="18" charset="-34"/>
                <a:cs typeface="Angsana New" panose="02020603050405020304" pitchFamily="18" charset="-34"/>
              </a:rPr>
              <a:t>The importance </a:t>
            </a:r>
            <a:r xmlns:a="http://schemas.openxmlformats.org/drawingml/2006/main">
              <a:rPr lang="en" dirty="0">
                <a:latin typeface="Angsana New" panose="02020603050405020304" pitchFamily="18" charset="-34"/>
                <a:cs typeface="Angsana New" panose="02020603050405020304" pitchFamily="18" charset="-34"/>
              </a:rPr>
              <a:t>of strategic management.</a:t>
            </a:r>
          </a:p>
        </p:txBody>
      </p:sp>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If </a:t>
            </a:r>
            <a:r xmlns:a="http://schemas.openxmlformats.org/drawingml/2006/main">
              <a:rPr lang="en" sz="2400" dirty="0">
                <a:latin typeface="Angsana New" panose="02020603050405020304" pitchFamily="18" charset="-34"/>
                <a:cs typeface="Angsana New" panose="02020603050405020304" pitchFamily="18" charset="-34"/>
              </a:rPr>
              <a:t>we observe important news on </a:t>
            </a:r>
            <a:r xmlns:a="http://schemas.openxmlformats.org/drawingml/2006/main">
              <a:rPr lang="en" sz="2400" dirty="0" smtClean="0">
                <a:latin typeface="Angsana New" panose="02020603050405020304" pitchFamily="18" charset="-34"/>
                <a:cs typeface="Angsana New" panose="02020603050405020304" pitchFamily="18" charset="-34"/>
              </a:rPr>
              <a:t>television, radio, and in </a:t>
            </a:r>
            <a:r xmlns:a="http://schemas.openxmlformats.org/drawingml/2006/main">
              <a:rPr lang="en" sz="2400" dirty="0" smtClean="0">
                <a:latin typeface="Angsana New" panose="02020603050405020304" pitchFamily="18" charset="-34"/>
                <a:cs typeface="Angsana New" panose="02020603050405020304" pitchFamily="18" charset="-34"/>
              </a:rPr>
              <a:t>business- </a:t>
            </a:r>
            <a:r xmlns:a="http://schemas.openxmlformats.org/drawingml/2006/main">
              <a:rPr lang="en" sz="2400" dirty="0">
                <a:latin typeface="Angsana New" panose="02020603050405020304" pitchFamily="18" charset="-34"/>
                <a:cs typeface="Angsana New" panose="02020603050405020304" pitchFamily="18" charset="-34"/>
              </a:rPr>
              <a:t>related magazines </a:t>
            </a:r>
            <a:r xmlns:a="http://schemas.openxmlformats.org/drawingml/2006/main">
              <a:rPr lang="en" sz="2400" dirty="0">
                <a:latin typeface="Angsana New" panose="02020603050405020304" pitchFamily="18" charset="-34"/>
                <a:cs typeface="Angsana New" panose="02020603050405020304" pitchFamily="18" charset="-34"/>
              </a:rPr>
              <a:t>, both domestic and international, we will find that the content concerns changes occurring and their potential impact on </a:t>
            </a:r>
            <a:r xmlns:a="http://schemas.openxmlformats.org/drawingml/2006/main">
              <a:rPr lang="en" sz="2400" dirty="0" smtClean="0">
                <a:latin typeface="Angsana New" panose="02020603050405020304" pitchFamily="18" charset="-34"/>
                <a:cs typeface="Angsana New" panose="02020603050405020304" pitchFamily="18" charset="-34"/>
              </a:rPr>
              <a:t>future business operations. Examples include </a:t>
            </a:r>
            <a:r xmlns:a="http://schemas.openxmlformats.org/drawingml/2006/main">
              <a:rPr lang="en" sz="2400" dirty="0">
                <a:latin typeface="Angsana New" panose="02020603050405020304" pitchFamily="18" charset="-34"/>
                <a:cs typeface="Angsana New" panose="02020603050405020304" pitchFamily="18" charset="-34"/>
              </a:rPr>
              <a:t>investment promotion in industries, </a:t>
            </a:r>
            <a:r xmlns:a="http://schemas.openxmlformats.org/drawingml/2006/main">
              <a:rPr lang="en" sz="2400" dirty="0">
                <a:latin typeface="Angsana New" panose="02020603050405020304" pitchFamily="18" charset="-34"/>
                <a:cs typeface="Angsana New" panose="02020603050405020304" pitchFamily="18" charset="-34"/>
              </a:rPr>
              <a:t>economic </a:t>
            </a:r>
            <a:r xmlns:a="http://schemas.openxmlformats.org/drawingml/2006/main">
              <a:rPr lang="en" sz="2400" dirty="0" smtClean="0">
                <a:latin typeface="Angsana New" panose="02020603050405020304" pitchFamily="18" charset="-34"/>
                <a:cs typeface="Angsana New" panose="02020603050405020304" pitchFamily="18" charset="-34"/>
              </a:rPr>
              <a:t>indicators </a:t>
            </a:r>
            <a:r xmlns:a="http://schemas.openxmlformats.org/drawingml/2006/main">
              <a:rPr lang="en" sz="2400" dirty="0" smtClean="0">
                <a:latin typeface="Angsana New" panose="02020603050405020304" pitchFamily="18" charset="-34"/>
                <a:cs typeface="Angsana New" panose="02020603050405020304" pitchFamily="18" charset="-34"/>
              </a:rPr>
              <a:t>, or </a:t>
            </a:r>
            <a:r xmlns:a="http://schemas.openxmlformats.org/drawingml/2006/main">
              <a:rPr lang="en" sz="2400" dirty="0" smtClean="0">
                <a:latin typeface="Angsana New" panose="02020603050405020304" pitchFamily="18" charset="-34"/>
                <a:cs typeface="Angsana New" panose="02020603050405020304" pitchFamily="18" charset="-34"/>
              </a:rPr>
              <a:t>trade </a:t>
            </a:r>
            <a:r xmlns:a="http://schemas.openxmlformats.org/drawingml/2006/main">
              <a:rPr lang="en" sz="2400" dirty="0">
                <a:latin typeface="Angsana New" panose="02020603050405020304" pitchFamily="18" charset="-34"/>
                <a:cs typeface="Angsana New" panose="02020603050405020304" pitchFamily="18" charset="-34"/>
              </a:rPr>
              <a:t>liberalization . </a:t>
            </a:r>
            <a:r xmlns:a="http://schemas.openxmlformats.org/drawingml/2006/main">
              <a:rPr lang="en" sz="2400" dirty="0">
                <a:latin typeface="Angsana New" panose="02020603050405020304" pitchFamily="18" charset="-34"/>
                <a:cs typeface="Angsana New" panose="02020603050405020304" pitchFamily="18" charset="-34"/>
              </a:rPr>
              <a:t>These reflect the importance of studying </a:t>
            </a:r>
            <a:r xmlns:a="http://schemas.openxmlformats.org/drawingml/2006/main">
              <a:rPr lang="en" sz="2400" dirty="0" smtClean="0">
                <a:latin typeface="Angsana New" panose="02020603050405020304" pitchFamily="18" charset="-34"/>
                <a:cs typeface="Angsana New" panose="02020603050405020304" pitchFamily="18" charset="-34"/>
              </a:rPr>
              <a:t>business strategy, especially in today's world of </a:t>
            </a:r>
            <a:r xmlns:a="http://schemas.openxmlformats.org/drawingml/2006/main">
              <a:rPr lang="en" sz="2400" dirty="0" smtClean="0">
                <a:latin typeface="Angsana New" panose="02020603050405020304" pitchFamily="18" charset="-34"/>
                <a:cs typeface="Angsana New" panose="02020603050405020304" pitchFamily="18" charset="-34"/>
              </a:rPr>
              <a:t>rapid </a:t>
            </a:r>
            <a:r xmlns:a="http://schemas.openxmlformats.org/drawingml/2006/main">
              <a:rPr lang="en" sz="2400" dirty="0">
                <a:latin typeface="Angsana New" panose="02020603050405020304" pitchFamily="18" charset="-34"/>
                <a:cs typeface="Angsana New" panose="02020603050405020304" pitchFamily="18" charset="-34"/>
              </a:rPr>
              <a:t>change in various factors— </a:t>
            </a:r>
            <a:r xmlns:a="http://schemas.openxmlformats.org/drawingml/2006/main">
              <a:rPr lang="en" sz="2400" dirty="0" smtClean="0">
                <a:latin typeface="Angsana New" panose="02020603050405020304" pitchFamily="18" charset="-34"/>
                <a:cs typeface="Angsana New" panose="02020603050405020304" pitchFamily="18" charset="-34"/>
              </a:rPr>
              <a:t>economic, social, political, and technological—as well as </a:t>
            </a:r>
            <a:r xmlns:a="http://schemas.openxmlformats.org/drawingml/2006/main">
              <a:rPr lang="en" sz="2400" dirty="0">
                <a:latin typeface="Angsana New" panose="02020603050405020304" pitchFamily="18" charset="-34"/>
                <a:cs typeface="Angsana New" panose="02020603050405020304" pitchFamily="18" charset="-34"/>
              </a:rPr>
              <a:t>the groups involved in </a:t>
            </a:r>
            <a:r xmlns:a="http://schemas.openxmlformats.org/drawingml/2006/main">
              <a:rPr lang="en" sz="2400" dirty="0" smtClean="0">
                <a:latin typeface="Angsana New" panose="02020603050405020304" pitchFamily="18" charset="-34"/>
                <a:cs typeface="Angsana New" panose="02020603050405020304" pitchFamily="18" charset="-34"/>
              </a:rPr>
              <a:t>business operations such as </a:t>
            </a:r>
            <a:r xmlns:a="http://schemas.openxmlformats.org/drawingml/2006/main">
              <a:rPr lang="en" sz="2400" dirty="0">
                <a:latin typeface="Angsana New" panose="02020603050405020304" pitchFamily="18" charset="-34"/>
                <a:cs typeface="Angsana New" panose="02020603050405020304" pitchFamily="18" charset="-34"/>
              </a:rPr>
              <a:t>suppliers, </a:t>
            </a:r>
            <a:r xmlns:a="http://schemas.openxmlformats.org/drawingml/2006/main">
              <a:rPr lang="en" sz="2400" dirty="0" smtClean="0">
                <a:latin typeface="Angsana New" panose="02020603050405020304" pitchFamily="18" charset="-34"/>
                <a:cs typeface="Angsana New" panose="02020603050405020304" pitchFamily="18" charset="-34"/>
              </a:rPr>
              <a:t>customers, and </a:t>
            </a:r>
            <a:r xmlns:a="http://schemas.openxmlformats.org/drawingml/2006/main">
              <a:rPr lang="en" sz="2400" dirty="0">
                <a:latin typeface="Angsana New" panose="02020603050405020304" pitchFamily="18" charset="-34"/>
                <a:cs typeface="Angsana New" panose="02020603050405020304" pitchFamily="18" charset="-34"/>
              </a:rPr>
              <a:t>competitors </a:t>
            </a:r>
            <a:r xmlns:a="http://schemas.openxmlformats.org/drawingml/2006/main">
              <a:rPr lang="en" sz="2400" dirty="0" smtClean="0">
                <a:latin typeface="Angsana New" panose="02020603050405020304" pitchFamily="18" charset="-34"/>
                <a:cs typeface="Angsana New" panose="02020603050405020304" pitchFamily="18" charset="-34"/>
              </a:rPr>
              <a:t>. These </a:t>
            </a:r>
            <a:r xmlns:a="http://schemas.openxmlformats.org/drawingml/2006/main">
              <a:rPr lang="en" sz="2400" dirty="0">
                <a:latin typeface="Angsana New" panose="02020603050405020304" pitchFamily="18" charset="-34"/>
                <a:cs typeface="Angsana New" panose="02020603050405020304" pitchFamily="18" charset="-34"/>
              </a:rPr>
              <a:t>changes </a:t>
            </a:r>
            <a:r xmlns:a="http://schemas.openxmlformats.org/drawingml/2006/main">
              <a:rPr lang="en" sz="2400" dirty="0">
                <a:latin typeface="Angsana New" panose="02020603050405020304" pitchFamily="18" charset="-34"/>
                <a:cs typeface="Angsana New" panose="02020603050405020304" pitchFamily="18" charset="-34"/>
              </a:rPr>
              <a:t>affect various </a:t>
            </a:r>
            <a:r xmlns:a="http://schemas.openxmlformats.org/drawingml/2006/main">
              <a:rPr lang="en" sz="2400" dirty="0">
                <a:latin typeface="Angsana New" panose="02020603050405020304" pitchFamily="18" charset="-34"/>
                <a:cs typeface="Angsana New" panose="02020603050405020304" pitchFamily="18" charset="-34"/>
              </a:rPr>
              <a:t>aspects of </a:t>
            </a:r>
            <a:r xmlns:a="http://schemas.openxmlformats.org/drawingml/2006/main">
              <a:rPr lang="en" sz="2400" dirty="0" smtClean="0">
                <a:latin typeface="Angsana New" panose="02020603050405020304" pitchFamily="18" charset="-34"/>
                <a:cs typeface="Angsana New" panose="02020603050405020304" pitchFamily="18" charset="-34"/>
              </a:rPr>
              <a:t>organizational operations </a:t>
            </a:r>
            <a:r xmlns:a="http://schemas.openxmlformats.org/drawingml/2006/main">
              <a:rPr lang="en" sz="2400" dirty="0" smtClean="0">
                <a:latin typeface="Angsana New" panose="02020603050405020304" pitchFamily="18" charset="-34"/>
                <a:cs typeface="Angsana New" panose="02020603050405020304" pitchFamily="18" charset="-34"/>
              </a:rPr>
              <a:t>, including marketing, finance, </a:t>
            </a:r>
            <a:r xmlns:a="http://schemas.openxmlformats.org/drawingml/2006/main">
              <a:rPr lang="en" sz="2400" dirty="0">
                <a:latin typeface="Angsana New" panose="02020603050405020304" pitchFamily="18" charset="-34"/>
                <a:cs typeface="Angsana New" panose="02020603050405020304" pitchFamily="18" charset="-34"/>
              </a:rPr>
              <a:t>production, and services, </a:t>
            </a:r>
            <a:r xmlns:a="http://schemas.openxmlformats.org/drawingml/2006/main">
              <a:rPr lang="en" sz="2400" dirty="0" smtClean="0">
                <a:latin typeface="Angsana New" panose="02020603050405020304" pitchFamily="18" charset="-34"/>
                <a:cs typeface="Angsana New" panose="02020603050405020304" pitchFamily="18" charset="-34"/>
              </a:rPr>
              <a:t>and even </a:t>
            </a:r>
            <a:r xmlns:a="http://schemas.openxmlformats.org/drawingml/2006/main">
              <a:rPr lang="en" sz="2400" dirty="0">
                <a:latin typeface="Angsana New" panose="02020603050405020304" pitchFamily="18" charset="-34"/>
                <a:cs typeface="Angsana New" panose="02020603050405020304" pitchFamily="18" charset="-34"/>
              </a:rPr>
              <a:t>internal operations </a:t>
            </a:r>
            <a:r xmlns:a="http://schemas.openxmlformats.org/drawingml/2006/main">
              <a:rPr lang="en" sz="2400" dirty="0">
                <a:latin typeface="Angsana New" panose="02020603050405020304" pitchFamily="18" charset="-34"/>
                <a:cs typeface="Angsana New" panose="02020603050405020304" pitchFamily="18" charset="-34"/>
              </a:rPr>
              <a:t>themselves </a:t>
            </a:r>
            <a:r xmlns:a="http://schemas.openxmlformats.org/drawingml/2006/main">
              <a:rPr lang="en" sz="2400" dirty="0" smtClean="0">
                <a:latin typeface="Angsana New" panose="02020603050405020304" pitchFamily="18" charset="-34"/>
                <a:cs typeface="Angsana New" panose="02020603050405020304" pitchFamily="18" charset="-34"/>
              </a:rPr>
              <a:t>.</a:t>
            </a:r>
          </a:p>
        </p:txBody>
      </p:sp>
    </p:spTree>
    <p:extLst>
      <p:ext uri="{BB962C8B-B14F-4D97-AF65-F5344CB8AC3E}">
        <p14:creationId xmlns:p14="http://schemas.microsoft.com/office/powerpoint/2010/main" val="4425706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The </a:t>
            </a:r>
            <a:r xmlns:a="http://schemas.openxmlformats.org/drawingml/2006/main">
              <a:rPr lang="en" sz="2400" dirty="0">
                <a:latin typeface="Angsana New" panose="02020603050405020304" pitchFamily="18" charset="-34"/>
                <a:cs typeface="Angsana New" panose="02020603050405020304" pitchFamily="18" charset="-34"/>
              </a:rPr>
              <a:t>changes that have occurred have put pressure on </a:t>
            </a:r>
            <a:r xmlns:a="http://schemas.openxmlformats.org/drawingml/2006/main">
              <a:rPr lang="en" sz="2400" dirty="0" smtClean="0">
                <a:latin typeface="Angsana New" panose="02020603050405020304" pitchFamily="18" charset="-34"/>
                <a:cs typeface="Angsana New" panose="02020603050405020304" pitchFamily="18" charset="-34"/>
              </a:rPr>
              <a:t>organizations, both </a:t>
            </a:r>
            <a:r xmlns:a="http://schemas.openxmlformats.org/drawingml/2006/main">
              <a:rPr lang="en" sz="2400" dirty="0">
                <a:latin typeface="Angsana New" panose="02020603050405020304" pitchFamily="18" charset="-34"/>
                <a:cs typeface="Angsana New" panose="02020603050405020304" pitchFamily="18" charset="-34"/>
              </a:rPr>
              <a:t>in terms of shorter response times </a:t>
            </a:r>
            <a:r xmlns:a="http://schemas.openxmlformats.org/drawingml/2006/main">
              <a:rPr lang="en" sz="2400" dirty="0" smtClean="0">
                <a:latin typeface="Angsana New" panose="02020603050405020304" pitchFamily="18" charset="-34"/>
                <a:cs typeface="Angsana New" panose="02020603050405020304" pitchFamily="18" charset="-34"/>
              </a:rPr>
              <a:t>and </a:t>
            </a:r>
            <a:r xmlns:a="http://schemas.openxmlformats.org/drawingml/2006/main">
              <a:rPr lang="en" sz="2400" dirty="0">
                <a:latin typeface="Angsana New" panose="02020603050405020304" pitchFamily="18" charset="-34"/>
                <a:cs typeface="Angsana New" panose="02020603050405020304" pitchFamily="18" charset="-34"/>
              </a:rPr>
              <a:t>the increased complexity of </a:t>
            </a:r>
            <a:r xmlns:a="http://schemas.openxmlformats.org/drawingml/2006/main">
              <a:rPr lang="en" sz="2400" dirty="0" smtClean="0">
                <a:latin typeface="Angsana New" panose="02020603050405020304" pitchFamily="18" charset="-34"/>
                <a:cs typeface="Angsana New" panose="02020603050405020304" pitchFamily="18" charset="-34"/>
              </a:rPr>
              <a:t>business processes. As a result </a:t>
            </a:r>
            <a:r xmlns:a="http://schemas.openxmlformats.org/drawingml/2006/main">
              <a:rPr lang="en" sz="2400" dirty="0">
                <a:latin typeface="Angsana New" panose="02020603050405020304" pitchFamily="18" charset="-34"/>
                <a:cs typeface="Angsana New" panose="02020603050405020304" pitchFamily="18" charset="-34"/>
              </a:rPr>
              <a:t>, executives need to have a </a:t>
            </a:r>
            <a:r xmlns:a="http://schemas.openxmlformats.org/drawingml/2006/main">
              <a:rPr lang="en" sz="2400" dirty="0" smtClean="0">
                <a:latin typeface="Angsana New" panose="02020603050405020304" pitchFamily="18" charset="-34"/>
                <a:cs typeface="Angsana New" panose="02020603050405020304" pitchFamily="18" charset="-34"/>
              </a:rPr>
              <a:t>broad vision and be able to </a:t>
            </a:r>
            <a:r xmlns:a="http://schemas.openxmlformats.org/drawingml/2006/main">
              <a:rPr lang="en" sz="2400" dirty="0">
                <a:latin typeface="Angsana New" panose="02020603050405020304" pitchFamily="18" charset="-34"/>
                <a:cs typeface="Angsana New" panose="02020603050405020304" pitchFamily="18" charset="-34"/>
              </a:rPr>
              <a:t>make decisions about opportunities or problems they face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considering both the short-term and long-term consequences for the organization.</a:t>
            </a:r>
          </a:p>
        </p:txBody>
      </p:sp>
    </p:spTree>
    <p:extLst>
      <p:ext uri="{BB962C8B-B14F-4D97-AF65-F5344CB8AC3E}">
        <p14:creationId xmlns:p14="http://schemas.microsoft.com/office/powerpoint/2010/main" val="2337556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t>Strategic Management</a:t>
            </a:r>
            <a:endParaRPr xmlns:a="http://schemas.openxmlformats.org/drawingml/2006/main" lang="th-TH" dirty="0"/>
          </a:p>
        </p:txBody>
      </p:sp>
      <p:sp>
        <p:nvSpPr>
          <p:cNvPr id="3" name="Content Placeholder 2"/>
          <p:cNvSpPr>
            <a:spLocks noGrp="1"/>
          </p:cNvSpPr>
          <p:nvPr>
            <p:ph idx="1"/>
          </p:nvPr>
        </p:nvSpPr>
        <p:spPr/>
        <p:txBody>
          <a:bodyPr>
            <a:normAutofit/>
          </a:bodyPr>
          <a:lstStyle/>
          <a:p>
            <a:r xmlns:a="http://schemas.openxmlformats.org/drawingml/2006/main">
              <a:rPr lang="en" sz="2400" dirty="0" smtClean="0">
                <a:latin typeface="Angsana New" panose="02020603050405020304" pitchFamily="18" charset="-34"/>
                <a:cs typeface="Angsana New" panose="02020603050405020304" pitchFamily="18" charset="-34"/>
              </a:rPr>
              <a:t>strategy</a:t>
            </a:r>
          </a:p>
          <a:p>
            <a:r xmlns:a="http://schemas.openxmlformats.org/drawingml/2006/main">
              <a:rPr lang="en" sz="2400" dirty="0" smtClean="0">
                <a:latin typeface="Angsana New" panose="02020603050405020304" pitchFamily="18" charset="-34"/>
                <a:cs typeface="Angsana New" panose="02020603050405020304" pitchFamily="18" charset="-34"/>
              </a:rPr>
              <a:t>Strategic Management</a:t>
            </a:r>
          </a:p>
          <a:p>
            <a:r xmlns:a="http://schemas.openxmlformats.org/drawingml/2006/main">
              <a:rPr lang="en" sz="2400" dirty="0" smtClean="0">
                <a:latin typeface="Angsana New" panose="02020603050405020304" pitchFamily="18" charset="-34"/>
                <a:cs typeface="Angsana New" panose="02020603050405020304" pitchFamily="18" charset="-34"/>
              </a:rPr>
              <a:t>The importance of strategic management.</a:t>
            </a:r>
          </a:p>
          <a:p>
            <a:r xmlns:a="http://schemas.openxmlformats.org/drawingml/2006/main">
              <a:rPr lang="en" sz="2400" dirty="0" smtClean="0">
                <a:latin typeface="Angsana New" panose="02020603050405020304" pitchFamily="18" charset="-34"/>
                <a:cs typeface="Angsana New" panose="02020603050405020304" pitchFamily="18" charset="-34"/>
              </a:rPr>
              <a:t>The process of business strategy.</a:t>
            </a:r>
          </a:p>
          <a:p>
            <a:r xmlns:a="http://schemas.openxmlformats.org/drawingml/2006/main">
              <a:rPr lang="en" sz="2400" dirty="0" smtClean="0">
                <a:latin typeface="Angsana New" panose="02020603050405020304" pitchFamily="18" charset="-34"/>
                <a:cs typeface="Angsana New" panose="02020603050405020304" pitchFamily="18" charset="-34"/>
              </a:rPr>
              <a:t>Levels of business strategy</a:t>
            </a:r>
          </a:p>
        </p:txBody>
      </p:sp>
    </p:spTree>
    <p:extLst>
      <p:ext uri="{BB962C8B-B14F-4D97-AF65-F5344CB8AC3E}">
        <p14:creationId xmlns:p14="http://schemas.microsoft.com/office/powerpoint/2010/main" val="4509506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For </a:t>
            </a:r>
            <a:r xmlns:a="http://schemas.openxmlformats.org/drawingml/2006/main">
              <a:rPr lang="en" sz="2400" dirty="0">
                <a:latin typeface="Angsana New" panose="02020603050405020304" pitchFamily="18" charset="-34"/>
                <a:cs typeface="Angsana New" panose="02020603050405020304" pitchFamily="18" charset="-34"/>
              </a:rPr>
              <a:t>individuals, especially those interested in studying </a:t>
            </a:r>
            <a:r xmlns:a="http://schemas.openxmlformats.org/drawingml/2006/main">
              <a:rPr lang="en" sz="2400" dirty="0" smtClean="0">
                <a:latin typeface="Angsana New" panose="02020603050405020304" pitchFamily="18" charset="-34"/>
                <a:cs typeface="Angsana New" panose="02020603050405020304" pitchFamily="18" charset="-34"/>
              </a:rPr>
              <a:t>business administration, to successfully </a:t>
            </a:r>
            <a:r xmlns:a="http://schemas.openxmlformats.org/drawingml/2006/main">
              <a:rPr lang="en" sz="2400" dirty="0">
                <a:latin typeface="Angsana New" panose="02020603050405020304" pitchFamily="18" charset="-34"/>
                <a:cs typeface="Angsana New" panose="02020603050405020304" pitchFamily="18" charset="-34"/>
              </a:rPr>
              <a:t>apply the knowledge, </a:t>
            </a:r>
            <a:r xmlns:a="http://schemas.openxmlformats.org/drawingml/2006/main">
              <a:rPr lang="en" sz="2400" dirty="0" smtClean="0">
                <a:latin typeface="Angsana New" panose="02020603050405020304" pitchFamily="18" charset="-34"/>
                <a:cs typeface="Angsana New" panose="02020603050405020304" pitchFamily="18" charset="-34"/>
              </a:rPr>
              <a:t>skills, and </a:t>
            </a:r>
            <a:r xmlns:a="http://schemas.openxmlformats.org/drawingml/2006/main">
              <a:rPr lang="en" sz="2400" dirty="0">
                <a:latin typeface="Angsana New" panose="02020603050405020304" pitchFamily="18" charset="-34"/>
                <a:cs typeface="Angsana New" panose="02020603050405020304" pitchFamily="18" charset="-34"/>
              </a:rPr>
              <a:t>expertise from their various fields of study in their work, a thorough </a:t>
            </a:r>
            <a:r xmlns:a="http://schemas.openxmlformats.org/drawingml/2006/main">
              <a:rPr lang="en" sz="2400" dirty="0">
                <a:latin typeface="Angsana New" panose="02020603050405020304" pitchFamily="18" charset="-34"/>
                <a:cs typeface="Angsana New" panose="02020603050405020304" pitchFamily="18" charset="-34"/>
              </a:rPr>
              <a:t>understanding of strategy </a:t>
            </a:r>
            <a:r xmlns:a="http://schemas.openxmlformats.org/drawingml/2006/main">
              <a:rPr lang="en" sz="2400" dirty="0" smtClean="0">
                <a:latin typeface="Angsana New" panose="02020603050405020304" pitchFamily="18" charset="-34"/>
                <a:cs typeface="Angsana New" panose="02020603050405020304" pitchFamily="18" charset="-34"/>
              </a:rPr>
              <a:t>is necessary. </a:t>
            </a:r>
            <a:r xmlns:a="http://schemas.openxmlformats.org/drawingml/2006/main">
              <a:rPr lang="en" sz="2400" dirty="0">
                <a:latin typeface="Angsana New" panose="02020603050405020304" pitchFamily="18" charset="-34"/>
                <a:cs typeface="Angsana New" panose="02020603050405020304" pitchFamily="18" charset="-34"/>
              </a:rPr>
              <a:t>Strategic management helps students </a:t>
            </a:r>
            <a:r xmlns:a="http://schemas.openxmlformats.org/drawingml/2006/main">
              <a:rPr lang="en" sz="2400" dirty="0">
                <a:latin typeface="Angsana New" panose="02020603050405020304" pitchFamily="18" charset="-34"/>
                <a:cs typeface="Angsana New" panose="02020603050405020304" pitchFamily="18" charset="-34"/>
              </a:rPr>
              <a:t>integrate business knowledge and experience to fully understand the potential of a business, </a:t>
            </a:r>
            <a:r xmlns:a="http://schemas.openxmlformats.org/drawingml/2006/main">
              <a:rPr lang="en" sz="2400" dirty="0" smtClean="0">
                <a:latin typeface="Angsana New" panose="02020603050405020304" pitchFamily="18" charset="-34"/>
                <a:cs typeface="Angsana New" panose="02020603050405020304" pitchFamily="18" charset="-34"/>
              </a:rPr>
              <a:t>thereby </a:t>
            </a:r>
            <a:r xmlns:a="http://schemas.openxmlformats.org/drawingml/2006/main">
              <a:rPr lang="en" sz="2400" dirty="0" err="1">
                <a:latin typeface="Angsana New" panose="02020603050405020304" pitchFamily="18" charset="-34"/>
                <a:cs typeface="Angsana New" panose="02020603050405020304" pitchFamily="18" charset="-34"/>
              </a:rPr>
              <a:t>developing </a:t>
            </a:r>
            <a:r xmlns:a="http://schemas.openxmlformats.org/drawingml/2006/main">
              <a:rPr lang="en" sz="2400" dirty="0" smtClean="0">
                <a:latin typeface="Angsana New" panose="02020603050405020304" pitchFamily="18" charset="-34"/>
                <a:cs typeface="Angsana New" panose="02020603050405020304" pitchFamily="18" charset="-34"/>
              </a:rPr>
              <a:t>well </a:t>
            </a:r>
            <a:r xmlns:a="http://schemas.openxmlformats.org/drawingml/2006/main">
              <a:rPr lang="en" sz="2400" dirty="0">
                <a:latin typeface="Angsana New" panose="02020603050405020304" pitchFamily="18" charset="-34"/>
                <a:cs typeface="Angsana New" panose="02020603050405020304" pitchFamily="18" charset="-34"/>
              </a:rPr>
              <a:t>-rounded managers. </a:t>
            </a:r>
            <a:r xmlns:a="http://schemas.openxmlformats.org/drawingml/2006/main">
              <a:rPr lang="en" sz="2400" dirty="0" smtClean="0">
                <a:latin typeface="Angsana New" panose="02020603050405020304" pitchFamily="18" charset="-34"/>
                <a:cs typeface="Angsana New" panose="02020603050405020304" pitchFamily="18" charset="-34"/>
              </a:rPr>
              <a:t>Furthermore, </a:t>
            </a:r>
            <a:r xmlns:a="http://schemas.openxmlformats.org/drawingml/2006/main">
              <a:rPr lang="en" sz="2400" dirty="0">
                <a:latin typeface="Angsana New" panose="02020603050405020304" pitchFamily="18" charset="-34"/>
                <a:cs typeface="Angsana New" panose="02020603050405020304" pitchFamily="18" charset="-34"/>
              </a:rPr>
              <a:t>the principles of strategic management enable managers to apply them to business operations for greater efficiency. </a:t>
            </a:r>
            <a:r xmlns:a="http://schemas.openxmlformats.org/drawingml/2006/main">
              <a:rPr lang="en" sz="2400" dirty="0" smtClean="0">
                <a:latin typeface="Angsana New" panose="02020603050405020304" pitchFamily="18" charset="-34"/>
                <a:cs typeface="Angsana New" panose="02020603050405020304" pitchFamily="18" charset="-34"/>
              </a:rPr>
              <a:t>Strategic </a:t>
            </a:r>
            <a:r xmlns:a="http://schemas.openxmlformats.org/drawingml/2006/main">
              <a:rPr lang="en" sz="2400" dirty="0">
                <a:latin typeface="Angsana New" panose="02020603050405020304" pitchFamily="18" charset="-34"/>
                <a:cs typeface="Angsana New" panose="02020603050405020304" pitchFamily="18" charset="-34"/>
              </a:rPr>
              <a:t>management benefits </a:t>
            </a:r>
            <a:r xmlns:a="http://schemas.openxmlformats.org/drawingml/2006/main">
              <a:rPr lang="en" sz="2400" dirty="0" smtClean="0">
                <a:latin typeface="Angsana New" panose="02020603050405020304" pitchFamily="18" charset="-34"/>
                <a:cs typeface="Angsana New" panose="02020603050405020304" pitchFamily="18" charset="-34"/>
              </a:rPr>
              <a:t>organizations </a:t>
            </a:r>
            <a:r xmlns:a="http://schemas.openxmlformats.org/drawingml/2006/main">
              <a:rPr lang="en" sz="2400" dirty="0">
                <a:latin typeface="Angsana New" panose="02020603050405020304" pitchFamily="18" charset="-34"/>
                <a:cs typeface="Angsana New" panose="02020603050405020304" pitchFamily="18" charset="-34"/>
              </a:rPr>
              <a:t>in four main </a:t>
            </a:r>
            <a:r xmlns:a="http://schemas.openxmlformats.org/drawingml/2006/main">
              <a:rPr lang="en" sz="2400" dirty="0" smtClean="0">
                <a:latin typeface="Angsana New" panose="02020603050405020304" pitchFamily="18" charset="-34"/>
                <a:cs typeface="Angsana New" panose="02020603050405020304" pitchFamily="18" charset="-34"/>
              </a:rPr>
              <a:t>ways:</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42371977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b="0" dirty="0" smtClean="0">
                <a:latin typeface="Angsana New" panose="02020603050405020304" pitchFamily="18" charset="-34"/>
                <a:cs typeface="Angsana New" panose="02020603050405020304" pitchFamily="18" charset="-34"/>
              </a:rPr>
              <a:t>Figure </a:t>
            </a:r>
            <a:r xmlns:a="http://schemas.openxmlformats.org/drawingml/2006/main">
              <a:rPr lang="en" b="0" dirty="0" smtClean="0">
                <a:latin typeface="Angsana New" panose="02020603050405020304" pitchFamily="18" charset="-34"/>
                <a:cs typeface="Angsana New" panose="02020603050405020304" pitchFamily="18" charset="-34"/>
              </a:rPr>
              <a:t>1.4 </a:t>
            </a:r>
            <a:r xmlns:a="http://schemas.openxmlformats.org/drawingml/2006/main">
              <a:rPr lang="en" b="0" dirty="0" smtClean="0">
                <a:latin typeface="Angsana New" panose="02020603050405020304" pitchFamily="18" charset="-34"/>
                <a:cs typeface="Angsana New" panose="02020603050405020304" pitchFamily="18" charset="-34"/>
              </a:rPr>
              <a:t>The Importance of Strategic Management</a:t>
            </a:r>
            <a:endParaRPr xmlns:a="http://schemas.openxmlformats.org/drawingml/2006/main" lang="th-TH" b="0" dirty="0">
              <a:latin typeface="Angsana New" panose="02020603050405020304" pitchFamily="18" charset="-34"/>
              <a:cs typeface="Angsana New" panose="02020603050405020304" pitchFamily="18" charset="-34"/>
            </a:endParaRPr>
          </a:p>
        </p:txBody>
      </p:sp>
      <p:sp>
        <p:nvSpPr>
          <p:cNvPr id="4" name="Rectangle 3"/>
          <p:cNvSpPr/>
          <p:nvPr/>
        </p:nvSpPr>
        <p:spPr>
          <a:xfrm>
            <a:off x="4627807" y="3966693"/>
            <a:ext cx="2936383" cy="1275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Strategic Management</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5" name="Rectangle 4"/>
          <p:cNvSpPr/>
          <p:nvPr/>
        </p:nvSpPr>
        <p:spPr>
          <a:xfrm>
            <a:off x="810000" y="3966693"/>
            <a:ext cx="2884867" cy="1275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Enhance competitiveness.</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6" name="Rectangle 5"/>
          <p:cNvSpPr/>
          <p:nvPr/>
        </p:nvSpPr>
        <p:spPr>
          <a:xfrm>
            <a:off x="8497130" y="3966693"/>
            <a:ext cx="2933457" cy="1275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Create consistency.</a:t>
            </a:r>
          </a:p>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In practice</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7" name="Rectangle 6"/>
          <p:cNvSpPr/>
          <p:nvPr/>
        </p:nvSpPr>
        <p:spPr>
          <a:xfrm>
            <a:off x="4627807" y="2318197"/>
            <a:ext cx="2936383"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Define the direction of the organization.</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8" name="Rectangle 7"/>
          <p:cNvSpPr/>
          <p:nvPr/>
        </p:nvSpPr>
        <p:spPr>
          <a:xfrm>
            <a:off x="4627807" y="5885645"/>
            <a:ext cx="2936383" cy="8628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smtClean="0">
                <a:latin typeface="Angsana New" panose="02020603050405020304" pitchFamily="18" charset="-34"/>
                <a:cs typeface="Angsana New" panose="02020603050405020304" pitchFamily="18" charset="-34"/>
              </a:rPr>
              <a:t>Preparing the organization for future challenges.</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9" name="Right Arrow 8"/>
          <p:cNvSpPr/>
          <p:nvPr/>
        </p:nvSpPr>
        <p:spPr>
          <a:xfrm>
            <a:off x="7571312" y="4430333"/>
            <a:ext cx="592428" cy="515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Right Arrow 9"/>
          <p:cNvSpPr/>
          <p:nvPr/>
        </p:nvSpPr>
        <p:spPr>
          <a:xfrm rot="10800000">
            <a:off x="3985324" y="4404576"/>
            <a:ext cx="642483" cy="5409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Down Arrow 10"/>
          <p:cNvSpPr/>
          <p:nvPr/>
        </p:nvSpPr>
        <p:spPr>
          <a:xfrm>
            <a:off x="5859885" y="5241701"/>
            <a:ext cx="566670" cy="5473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Down Arrow 11"/>
          <p:cNvSpPr/>
          <p:nvPr/>
        </p:nvSpPr>
        <p:spPr>
          <a:xfrm rot="10800000">
            <a:off x="5859886" y="3419341"/>
            <a:ext cx="515155" cy="5473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extLst>
      <p:ext uri="{BB962C8B-B14F-4D97-AF65-F5344CB8AC3E}">
        <p14:creationId xmlns:p14="http://schemas.microsoft.com/office/powerpoint/2010/main" val="31428802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b="1" dirty="0" smtClean="0">
                <a:latin typeface="Angsana New" panose="02020603050405020304" pitchFamily="18" charset="-34"/>
                <a:cs typeface="Angsana New" panose="02020603050405020304" pitchFamily="18" charset="-34"/>
              </a:rPr>
              <a:t>1. </a:t>
            </a:r>
            <a:r xmlns:a="http://schemas.openxmlformats.org/drawingml/2006/main">
              <a:rPr lang="en" sz="2400" b="1" dirty="0">
                <a:latin typeface="Angsana New" panose="02020603050405020304" pitchFamily="18" charset="-34"/>
                <a:cs typeface="Angsana New" panose="02020603050405020304" pitchFamily="18" charset="-34"/>
              </a:rPr>
              <a:t>Setting the Organization's Direction </a:t>
            </a:r>
            <a:r xmlns:a="http://schemas.openxmlformats.org/drawingml/2006/main">
              <a:rPr lang="en" sz="2400" b="1"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The strategic management process helps executives understand changes and have a vision for </a:t>
            </a:r>
            <a:r xmlns:a="http://schemas.openxmlformats.org/drawingml/2006/main">
              <a:rPr lang="en" sz="2400" dirty="0" smtClean="0">
                <a:latin typeface="Angsana New" panose="02020603050405020304" pitchFamily="18" charset="-34"/>
                <a:cs typeface="Angsana New" panose="02020603050405020304" pitchFamily="18" charset="-34"/>
              </a:rPr>
              <a:t>the future, </a:t>
            </a:r>
            <a:r xmlns:a="http://schemas.openxmlformats.org/drawingml/2006/main">
              <a:rPr lang="en" sz="2400" dirty="0">
                <a:latin typeface="Angsana New" panose="02020603050405020304" pitchFamily="18" charset="-34"/>
                <a:cs typeface="Angsana New" panose="02020603050405020304" pitchFamily="18" charset="-34"/>
              </a:rPr>
              <a:t>enabling them to define objectives and the direction of the business in a concrete way.</a:t>
            </a:r>
          </a:p>
        </p:txBody>
      </p:sp>
    </p:spTree>
    <p:extLst>
      <p:ext uri="{BB962C8B-B14F-4D97-AF65-F5344CB8AC3E}">
        <p14:creationId xmlns:p14="http://schemas.microsoft.com/office/powerpoint/2010/main" val="15319832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b="1" dirty="0" smtClean="0">
                <a:latin typeface="Angsana New" panose="02020603050405020304" pitchFamily="18" charset="-34"/>
                <a:cs typeface="Angsana New" panose="02020603050405020304" pitchFamily="18" charset="-34"/>
              </a:rPr>
              <a:t>2. </a:t>
            </a:r>
            <a:r xmlns:a="http://schemas.openxmlformats.org/drawingml/2006/main">
              <a:rPr lang="en" sz="2400" b="1" dirty="0">
                <a:latin typeface="Angsana New" panose="02020603050405020304" pitchFamily="18" charset="-34"/>
                <a:cs typeface="Angsana New" panose="02020603050405020304" pitchFamily="18" charset="-34"/>
              </a:rPr>
              <a:t>Creating Harmony in Practice </a:t>
            </a:r>
            <a:r xmlns:a="http://schemas.openxmlformats.org/drawingml/2006/main">
              <a:rPr lang="en" sz="2400" b="1"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Strategic management focuses on </a:t>
            </a:r>
            <a:r xmlns:a="http://schemas.openxmlformats.org/drawingml/2006/main">
              <a:rPr lang="en" sz="2400" dirty="0" smtClean="0">
                <a:latin typeface="Angsana New" panose="02020603050405020304" pitchFamily="18" charset="-34"/>
                <a:cs typeface="Angsana New" panose="02020603050405020304" pitchFamily="18" charset="-34"/>
              </a:rPr>
              <a:t>defining, applying, monitoring, and </a:t>
            </a:r>
            <a:r xmlns:a="http://schemas.openxmlformats.org/drawingml/2006/main">
              <a:rPr lang="en" sz="2400" dirty="0">
                <a:latin typeface="Angsana New" panose="02020603050405020304" pitchFamily="18" charset="-34"/>
                <a:cs typeface="Angsana New" panose="02020603050405020304" pitchFamily="18" charset="-34"/>
              </a:rPr>
              <a:t>controlling </a:t>
            </a:r>
            <a:r xmlns:a="http://schemas.openxmlformats.org/drawingml/2006/main">
              <a:rPr lang="en" sz="2400" dirty="0" smtClean="0">
                <a:latin typeface="Angsana New" panose="02020603050405020304" pitchFamily="18" charset="-34"/>
                <a:cs typeface="Angsana New" panose="02020603050405020304" pitchFamily="18" charset="-34"/>
              </a:rPr>
              <a:t>an organization 's strategies </a:t>
            </a:r>
            <a:r xmlns:a="http://schemas.openxmlformats.org/drawingml/2006/main">
              <a:rPr lang="en" sz="2400" dirty="0">
                <a:latin typeface="Angsana New" panose="02020603050405020304" pitchFamily="18" charset="-34"/>
                <a:cs typeface="Angsana New" panose="02020603050405020304" pitchFamily="18" charset="-34"/>
              </a:rPr>
              <a:t>as a system composed of </a:t>
            </a:r>
            <a:r xmlns:a="http://schemas.openxmlformats.org/drawingml/2006/main">
              <a:rPr lang="en" sz="2400" dirty="0" smtClean="0">
                <a:latin typeface="Angsana New" panose="02020603050405020304" pitchFamily="18" charset="-34"/>
                <a:cs typeface="Angsana New" panose="02020603050405020304" pitchFamily="18" charset="-34"/>
              </a:rPr>
              <a:t>various interconnected components </a:t>
            </a:r>
            <a:r xmlns:a="http://schemas.openxmlformats.org/drawingml/2006/main">
              <a:rPr lang="en" sz="2400" dirty="0">
                <a:latin typeface="Angsana New" panose="02020603050405020304" pitchFamily="18" charset="-34"/>
                <a:cs typeface="Angsana New" panose="02020603050405020304" pitchFamily="18" charset="-34"/>
              </a:rPr>
              <a:t>. This concept fosters a shared vision and understanding of objectives and </a:t>
            </a:r>
            <a:r xmlns:a="http://schemas.openxmlformats.org/drawingml/2006/main">
              <a:rPr lang="en" sz="2400" dirty="0" smtClean="0">
                <a:latin typeface="Angsana New" panose="02020603050405020304" pitchFamily="18" charset="-34"/>
                <a:cs typeface="Angsana New" panose="02020603050405020304" pitchFamily="18" charset="-34"/>
              </a:rPr>
              <a:t>business approaches, leading to </a:t>
            </a:r>
            <a:r xmlns:a="http://schemas.openxmlformats.org/drawingml/2006/main">
              <a:rPr lang="en" sz="2400" dirty="0" smtClean="0">
                <a:latin typeface="Angsana New" panose="02020603050405020304" pitchFamily="18" charset="-34"/>
                <a:cs typeface="Angsana New" panose="02020603050405020304" pitchFamily="18" charset="-34"/>
              </a:rPr>
              <a:t>unified </a:t>
            </a:r>
            <a:r xmlns:a="http://schemas.openxmlformats.org/drawingml/2006/main">
              <a:rPr lang="en" sz="2400" dirty="0">
                <a:latin typeface="Angsana New" panose="02020603050405020304" pitchFamily="18" charset="-34"/>
                <a:cs typeface="Angsana New" panose="02020603050405020304" pitchFamily="18" charset="-34"/>
              </a:rPr>
              <a:t>resource allocation and operations for </a:t>
            </a:r>
            <a:r xmlns:a="http://schemas.openxmlformats.org/drawingml/2006/main">
              <a:rPr lang="en" sz="2400" dirty="0">
                <a:latin typeface="Angsana New" panose="02020603050405020304" pitchFamily="18" charset="-34"/>
                <a:cs typeface="Angsana New" panose="02020603050405020304" pitchFamily="18" charset="-34"/>
              </a:rPr>
              <a:t>the greatest benefit of </a:t>
            </a:r>
            <a:r xmlns:a="http://schemas.openxmlformats.org/drawingml/2006/main">
              <a:rPr lang="en" sz="2400" dirty="0" smtClean="0">
                <a:latin typeface="Angsana New" panose="02020603050405020304" pitchFamily="18" charset="-34"/>
                <a:cs typeface="Angsana New" panose="02020603050405020304" pitchFamily="18" charset="-34"/>
              </a:rPr>
              <a:t>the organization.</a:t>
            </a:r>
          </a:p>
          <a:p>
            <a:pPr marL="0" indent="0" algn="thaiDist">
              <a:buNone/>
            </a:pPr>
            <a:endParaRPr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5452439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b="1" dirty="0" smtClean="0">
                <a:latin typeface="Angsana New" panose="02020603050405020304" pitchFamily="18" charset="-34"/>
                <a:cs typeface="Angsana New" panose="02020603050405020304" pitchFamily="18" charset="-34"/>
              </a:rPr>
              <a:t>3. </a:t>
            </a:r>
            <a:r xmlns:a="http://schemas.openxmlformats.org/drawingml/2006/main">
              <a:rPr lang="en" sz="2400" b="1" dirty="0">
                <a:latin typeface="Angsana New" panose="02020603050405020304" pitchFamily="18" charset="-34"/>
                <a:cs typeface="Angsana New" panose="02020603050405020304" pitchFamily="18" charset="-34"/>
              </a:rPr>
              <a:t>Provide Readiness </a:t>
            </a:r>
            <a:r xmlns:a="http://schemas.openxmlformats.org/drawingml/2006/main">
              <a:rPr lang="en" sz="2400" b="1" dirty="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Studying and </a:t>
            </a:r>
            <a:r xmlns:a="http://schemas.openxmlformats.org/drawingml/2006/main">
              <a:rPr lang="en" sz="2400" dirty="0">
                <a:latin typeface="Angsana New" panose="02020603050405020304" pitchFamily="18" charset="-34"/>
                <a:cs typeface="Angsana New" panose="02020603050405020304" pitchFamily="18" charset="-34"/>
              </a:rPr>
              <a:t>analyzing </a:t>
            </a:r>
            <a:r xmlns:a="http://schemas.openxmlformats.org/drawingml/2006/main">
              <a:rPr lang="en" sz="2400" dirty="0" smtClean="0">
                <a:latin typeface="Angsana New" panose="02020603050405020304" pitchFamily="18" charset="-34"/>
                <a:cs typeface="Angsana New" panose="02020603050405020304" pitchFamily="18" charset="-34"/>
              </a:rPr>
              <a:t>the environment and </a:t>
            </a:r>
            <a:r xmlns:a="http://schemas.openxmlformats.org/drawingml/2006/main">
              <a:rPr lang="en" sz="2400" dirty="0">
                <a:latin typeface="Angsana New" panose="02020603050405020304" pitchFamily="18" charset="-34"/>
                <a:cs typeface="Angsana New" panose="02020603050405020304" pitchFamily="18" charset="-34"/>
              </a:rPr>
              <a:t>defining </a:t>
            </a:r>
            <a:r xmlns:a="http://schemas.openxmlformats.org/drawingml/2006/main">
              <a:rPr lang="en" sz="2400" dirty="0" smtClean="0">
                <a:latin typeface="Angsana New" panose="02020603050405020304" pitchFamily="18" charset="-34"/>
                <a:cs typeface="Angsana New" panose="02020603050405020304" pitchFamily="18" charset="-34"/>
              </a:rPr>
              <a:t>strategies helps </a:t>
            </a:r>
            <a:r xmlns:a="http://schemas.openxmlformats.org/drawingml/2006/main">
              <a:rPr lang="en" sz="2400" dirty="0">
                <a:latin typeface="Angsana New" panose="02020603050405020304" pitchFamily="18" charset="-34"/>
                <a:cs typeface="Angsana New" panose="02020603050405020304" pitchFamily="18" charset="-34"/>
              </a:rPr>
              <a:t>executives </a:t>
            </a:r>
            <a:r xmlns:a="http://schemas.openxmlformats.org/drawingml/2006/main">
              <a:rPr lang="en" sz="2400" dirty="0" smtClean="0">
                <a:latin typeface="Angsana New" panose="02020603050405020304" pitchFamily="18" charset="-34"/>
                <a:cs typeface="Angsana New" panose="02020603050405020304" pitchFamily="18" charset="-34"/>
              </a:rPr>
              <a:t>, managers </a:t>
            </a:r>
            <a:r xmlns:a="http://schemas.openxmlformats.org/drawingml/2006/main">
              <a:rPr lang="en" sz="2400" dirty="0">
                <a:latin typeface="Angsana New" panose="02020603050405020304" pitchFamily="18" charset="-34"/>
                <a:cs typeface="Angsana New" panose="02020603050405020304" pitchFamily="18" charset="-34"/>
              </a:rPr>
              <a:t>in </a:t>
            </a:r>
            <a:r xmlns:a="http://schemas.openxmlformats.org/drawingml/2006/main">
              <a:rPr lang="en" sz="2400" dirty="0" smtClean="0">
                <a:latin typeface="Angsana New" panose="02020603050405020304" pitchFamily="18" charset="-34"/>
                <a:cs typeface="Angsana New" panose="02020603050405020304" pitchFamily="18" charset="-34"/>
              </a:rPr>
              <a:t>various departments, and </a:t>
            </a:r>
            <a:r xmlns:a="http://schemas.openxmlformats.org/drawingml/2006/main">
              <a:rPr lang="en" sz="2400" dirty="0">
                <a:latin typeface="Angsana New" panose="02020603050405020304" pitchFamily="18" charset="-34"/>
                <a:cs typeface="Angsana New" panose="02020603050405020304" pitchFamily="18" charset="-34"/>
              </a:rPr>
              <a:t>members of the organization understand the overall picture and potential of </a:t>
            </a:r>
            <a:r xmlns:a="http://schemas.openxmlformats.org/drawingml/2006/main">
              <a:rPr lang="en" sz="2400" dirty="0" smtClean="0">
                <a:latin typeface="Angsana New" panose="02020603050405020304" pitchFamily="18" charset="-34"/>
                <a:cs typeface="Angsana New" panose="02020603050405020304" pitchFamily="18" charset="-34"/>
              </a:rPr>
              <a:t>the business, as well as </a:t>
            </a:r>
            <a:r xmlns:a="http://schemas.openxmlformats.org/drawingml/2006/main">
              <a:rPr lang="en" sz="2400" dirty="0">
                <a:latin typeface="Angsana New" panose="02020603050405020304" pitchFamily="18" charset="-34"/>
                <a:cs typeface="Angsana New" panose="02020603050405020304" pitchFamily="18" charset="-34"/>
              </a:rPr>
              <a:t>the influence of environmental factors on the organization. This enables the organization to be prepared for changes or challenges that may arise.</a:t>
            </a:r>
          </a:p>
        </p:txBody>
      </p:sp>
    </p:spTree>
    <p:extLst>
      <p:ext uri="{BB962C8B-B14F-4D97-AF65-F5344CB8AC3E}">
        <p14:creationId xmlns:p14="http://schemas.microsoft.com/office/powerpoint/2010/main" val="36249175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b="1" dirty="0" smtClean="0">
                <a:latin typeface="Angsana New" panose="02020603050405020304" pitchFamily="18" charset="-34"/>
                <a:cs typeface="Angsana New" panose="02020603050405020304" pitchFamily="18" charset="-34"/>
              </a:rPr>
              <a:t>4. </a:t>
            </a:r>
            <a:r xmlns:a="http://schemas.openxmlformats.org/drawingml/2006/main">
              <a:rPr lang="en" sz="2400" b="1" dirty="0">
                <a:latin typeface="Angsana New" panose="02020603050405020304" pitchFamily="18" charset="-34"/>
                <a:cs typeface="Angsana New" panose="02020603050405020304" pitchFamily="18" charset="-34"/>
              </a:rPr>
              <a:t>Improve Competitive </a:t>
            </a:r>
            <a:r xmlns:a="http://schemas.openxmlformats.org/drawingml/2006/main">
              <a:rPr lang="en" sz="2400" b="1" dirty="0">
                <a:latin typeface="Angsana New" panose="02020603050405020304" pitchFamily="18" charset="-34"/>
                <a:cs typeface="Angsana New" panose="02020603050405020304" pitchFamily="18" charset="-34"/>
              </a:rPr>
              <a:t>Efficiency: </a:t>
            </a:r>
            <a:r xmlns:a="http://schemas.openxmlformats.org/drawingml/2006/main">
              <a:rPr lang="en" sz="2400" dirty="0">
                <a:latin typeface="Angsana New" panose="02020603050405020304" pitchFamily="18" charset="-34"/>
                <a:cs typeface="Angsana New" panose="02020603050405020304" pitchFamily="18" charset="-34"/>
              </a:rPr>
              <a:t>Strategic management helps build efficiency and competitive potential for businesses because strategic operations develop the capabilities of managers while simultaneously preparing and developing the potential of team members. It also fosters understanding and adaptation to changing environmental conditions </a:t>
            </a:r>
            <a:r xmlns:a="http://schemas.openxmlformats.org/drawingml/2006/main">
              <a:rPr lang="en" sz="2400" dirty="0" err="1">
                <a:latin typeface="Angsana New" panose="02020603050405020304" pitchFamily="18" charset="-34"/>
                <a:cs typeface="Angsana New" panose="02020603050405020304" pitchFamily="18" charset="-34"/>
              </a:rPr>
              <a:t>and </a:t>
            </a:r>
            <a:r xmlns:a="http://schemas.openxmlformats.org/drawingml/2006/main">
              <a:rPr lang="en" sz="2400" dirty="0">
                <a:latin typeface="Angsana New" panose="02020603050405020304" pitchFamily="18" charset="-34"/>
                <a:cs typeface="Angsana New" panose="02020603050405020304" pitchFamily="18" charset="-34"/>
              </a:rPr>
              <a:t>competitors. Importantly, strategic management helps stakeholders understand the overall picture, the organization's needs, and its current capabilities. This enables prioritization of operations and goals, leading to appropriate business operations and efficient resource utilization.</a:t>
            </a:r>
          </a:p>
        </p:txBody>
      </p:sp>
    </p:spTree>
    <p:extLst>
      <p:ext uri="{BB962C8B-B14F-4D97-AF65-F5344CB8AC3E}">
        <p14:creationId xmlns:p14="http://schemas.microsoft.com/office/powerpoint/2010/main" val="18472491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b="0" dirty="0" smtClean="0">
                <a:latin typeface="Angsana New" panose="02020603050405020304" pitchFamily="18" charset="-34"/>
                <a:cs typeface="Angsana New" panose="02020603050405020304" pitchFamily="18" charset="-34"/>
              </a:rPr>
              <a:t>Strategic Management Process</a:t>
            </a:r>
            <a:endParaRPr xmlns:a="http://schemas.openxmlformats.org/drawingml/2006/main" lang="th-TH" b="0" dirty="0">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It can be seen that decisions made by </a:t>
            </a:r>
            <a:r xmlns:a="http://schemas.openxmlformats.org/drawingml/2006/main">
              <a:rPr lang="en" sz="2400" dirty="0" smtClean="0">
                <a:latin typeface="Angsana New" panose="02020603050405020304" pitchFamily="18" charset="-34"/>
                <a:cs typeface="Angsana New" panose="02020603050405020304" pitchFamily="18" charset="-34"/>
              </a:rPr>
              <a:t>senior </a:t>
            </a:r>
            <a:r xmlns:a="http://schemas.openxmlformats.org/drawingml/2006/main">
              <a:rPr lang="en" sz="2400" dirty="0">
                <a:latin typeface="Angsana New" panose="02020603050405020304" pitchFamily="18" charset="-34"/>
                <a:cs typeface="Angsana New" panose="02020603050405020304" pitchFamily="18" charset="-34"/>
              </a:rPr>
              <a:t>management, such as expanding </a:t>
            </a:r>
            <a:r xmlns:a="http://schemas.openxmlformats.org/drawingml/2006/main">
              <a:rPr lang="en" sz="2400" dirty="0" smtClean="0">
                <a:latin typeface="Angsana New" panose="02020603050405020304" pitchFamily="18" charset="-34"/>
                <a:cs typeface="Angsana New" panose="02020603050405020304" pitchFamily="18" charset="-34"/>
              </a:rPr>
              <a:t>production </a:t>
            </a:r>
            <a:r xmlns:a="http://schemas.openxmlformats.org/drawingml/2006/main">
              <a:rPr lang="en" sz="2400" dirty="0">
                <a:latin typeface="Angsana New" panose="02020603050405020304" pitchFamily="18" charset="-34"/>
                <a:cs typeface="Angsana New" panose="02020603050405020304" pitchFamily="18" charset="-34"/>
              </a:rPr>
              <a:t>capacity , developing </a:t>
            </a:r>
            <a:r xmlns:a="http://schemas.openxmlformats.org/drawingml/2006/main">
              <a:rPr lang="en" sz="2400" dirty="0" smtClean="0">
                <a:latin typeface="Angsana New" panose="02020603050405020304" pitchFamily="18" charset="-34"/>
                <a:cs typeface="Angsana New" panose="02020603050405020304" pitchFamily="18" charset="-34"/>
              </a:rPr>
              <a:t>new </a:t>
            </a:r>
            <a:r xmlns:a="http://schemas.openxmlformats.org/drawingml/2006/main">
              <a:rPr lang="en" sz="2400" dirty="0">
                <a:latin typeface="Angsana New" panose="02020603050405020304" pitchFamily="18" charset="-34"/>
                <a:cs typeface="Angsana New" panose="02020603050405020304" pitchFamily="18" charset="-34"/>
              </a:rPr>
              <a:t>products, changing </a:t>
            </a:r>
            <a:r xmlns:a="http://schemas.openxmlformats.org/drawingml/2006/main">
              <a:rPr lang="en" sz="2400" dirty="0" smtClean="0">
                <a:latin typeface="Angsana New" panose="02020603050405020304" pitchFamily="18" charset="-34"/>
                <a:cs typeface="Angsana New" panose="02020603050405020304" pitchFamily="18" charset="-34"/>
              </a:rPr>
              <a:t>business </a:t>
            </a:r>
            <a:r xmlns:a="http://schemas.openxmlformats.org/drawingml/2006/main">
              <a:rPr lang="en" sz="2400" dirty="0">
                <a:latin typeface="Angsana New" panose="02020603050405020304" pitchFamily="18" charset="-34"/>
                <a:cs typeface="Angsana New" panose="02020603050405020304" pitchFamily="18" charset="-34"/>
              </a:rPr>
              <a:t>structures </a:t>
            </a:r>
            <a:r xmlns:a="http://schemas.openxmlformats.org/drawingml/2006/main">
              <a:rPr lang="en" sz="2400" dirty="0">
                <a:latin typeface="Angsana New" panose="02020603050405020304" pitchFamily="18" charset="-34"/>
                <a:cs typeface="Angsana New" panose="02020603050405020304" pitchFamily="18" charset="-34"/>
              </a:rPr>
              <a:t>, increasing or decreasing </a:t>
            </a:r>
            <a:r xmlns:a="http://schemas.openxmlformats.org/drawingml/2006/main">
              <a:rPr lang="en" sz="2400" dirty="0" smtClean="0">
                <a:latin typeface="Angsana New" panose="02020603050405020304" pitchFamily="18" charset="-34"/>
                <a:cs typeface="Angsana New" panose="02020603050405020304" pitchFamily="18" charset="-34"/>
              </a:rPr>
              <a:t>capital, or </a:t>
            </a:r>
            <a:r xmlns:a="http://schemas.openxmlformats.org/drawingml/2006/main">
              <a:rPr lang="en" sz="2400" dirty="0">
                <a:latin typeface="Angsana New" panose="02020603050405020304" pitchFamily="18" charset="-34"/>
                <a:cs typeface="Angsana New" panose="02020603050405020304" pitchFamily="18" charset="-34"/>
              </a:rPr>
              <a:t>withdrawing from competition, all have an impact on the operations and future of </a:t>
            </a:r>
            <a:r xmlns:a="http://schemas.openxmlformats.org/drawingml/2006/main">
              <a:rPr lang="en" sz="2400" dirty="0" smtClean="0">
                <a:latin typeface="Angsana New" panose="02020603050405020304" pitchFamily="18" charset="-34"/>
                <a:cs typeface="Angsana New" panose="02020603050405020304" pitchFamily="18" charset="-34"/>
              </a:rPr>
              <a:t>the organization </a:t>
            </a:r>
            <a:r xmlns:a="http://schemas.openxmlformats.org/drawingml/2006/main">
              <a:rPr lang="en" sz="2400" dirty="0">
                <a:latin typeface="Angsana New" panose="02020603050405020304" pitchFamily="18" charset="-34"/>
                <a:cs typeface="Angsana New" panose="02020603050405020304" pitchFamily="18" charset="-34"/>
              </a:rPr>
              <a:t>. These types of decisions are called "strategic decisions,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and they form a fundamental basis of the "strategic management process,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which has the following key components:</a:t>
            </a:r>
          </a:p>
        </p:txBody>
      </p:sp>
    </p:spTree>
    <p:extLst>
      <p:ext uri="{BB962C8B-B14F-4D97-AF65-F5344CB8AC3E}">
        <p14:creationId xmlns:p14="http://schemas.microsoft.com/office/powerpoint/2010/main" val="41164256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b="0" dirty="0" smtClean="0">
                <a:latin typeface="Angsana New" panose="02020603050405020304" pitchFamily="18" charset="-34"/>
                <a:cs typeface="Angsana New" panose="02020603050405020304" pitchFamily="18" charset="-34"/>
              </a:rPr>
              <a:t>Figure </a:t>
            </a:r>
            <a:r xmlns:a="http://schemas.openxmlformats.org/drawingml/2006/main">
              <a:rPr lang="en" b="0" dirty="0" smtClean="0">
                <a:latin typeface="Angsana New" panose="02020603050405020304" pitchFamily="18" charset="-34"/>
                <a:cs typeface="Angsana New" panose="02020603050405020304" pitchFamily="18" charset="-34"/>
              </a:rPr>
              <a:t>1.5 </a:t>
            </a:r>
            <a:r xmlns:a="http://schemas.openxmlformats.org/drawingml/2006/main">
              <a:rPr lang="en" b="0" dirty="0" smtClean="0">
                <a:latin typeface="Angsana New" panose="02020603050405020304" pitchFamily="18" charset="-34"/>
                <a:cs typeface="Angsana New" panose="02020603050405020304" pitchFamily="18" charset="-34"/>
              </a:rPr>
              <a:t>Strategic Management Process</a:t>
            </a:r>
            <a:endParaRPr xmlns:a="http://schemas.openxmlformats.org/drawingml/2006/main" lang="th-TH" b="0" dirty="0">
              <a:latin typeface="Angsana New" panose="02020603050405020304" pitchFamily="18" charset="-34"/>
              <a:cs typeface="Angsana New" panose="02020603050405020304" pitchFamily="18" charset="-34"/>
            </a:endParaRPr>
          </a:p>
        </p:txBody>
      </p:sp>
      <p:sp>
        <p:nvSpPr>
          <p:cNvPr id="4" name="Rectangle 3"/>
          <p:cNvSpPr/>
          <p:nvPr/>
        </p:nvSpPr>
        <p:spPr>
          <a:xfrm>
            <a:off x="489045" y="3616654"/>
            <a:ext cx="1869743" cy="1078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dirty="0" smtClean="0">
                <a:latin typeface="Angsana New" panose="02020603050405020304" pitchFamily="18" charset="-34"/>
                <a:cs typeface="Angsana New" panose="02020603050405020304" pitchFamily="18" charset="-34"/>
              </a:rPr>
              <a:t>Environmental analysis</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5" name="Rectangle 4"/>
          <p:cNvSpPr/>
          <p:nvPr/>
        </p:nvSpPr>
        <p:spPr>
          <a:xfrm>
            <a:off x="2904130" y="3616654"/>
            <a:ext cx="1869743" cy="1078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dirty="0" smtClean="0">
                <a:latin typeface="Angsana New" panose="02020603050405020304" pitchFamily="18" charset="-34"/>
                <a:cs typeface="Angsana New" panose="02020603050405020304" pitchFamily="18" charset="-34"/>
              </a:rPr>
              <a:t>Direction setting</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6" name="Rectangle 5"/>
          <p:cNvSpPr/>
          <p:nvPr/>
        </p:nvSpPr>
        <p:spPr>
          <a:xfrm>
            <a:off x="7734300" y="3616654"/>
            <a:ext cx="1869743" cy="1078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dirty="0" smtClean="0">
                <a:latin typeface="Angsana New" panose="02020603050405020304" pitchFamily="18" charset="-34"/>
                <a:cs typeface="Angsana New" panose="02020603050405020304" pitchFamily="18" charset="-34"/>
              </a:rPr>
              <a:t>Implementing the strategy.</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7" name="Rectangle 6"/>
          <p:cNvSpPr/>
          <p:nvPr/>
        </p:nvSpPr>
        <p:spPr>
          <a:xfrm>
            <a:off x="5319215" y="3616655"/>
            <a:ext cx="1869743" cy="1078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dirty="0" smtClean="0">
                <a:latin typeface="Angsana New" panose="02020603050405020304" pitchFamily="18" charset="-34"/>
                <a:cs typeface="Angsana New" panose="02020603050405020304" pitchFamily="18" charset="-34"/>
              </a:rPr>
              <a:t>Strategy formulation</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8" name="Rectangle 7"/>
          <p:cNvSpPr/>
          <p:nvPr/>
        </p:nvSpPr>
        <p:spPr>
          <a:xfrm>
            <a:off x="10149386" y="3616656"/>
            <a:ext cx="1869743" cy="1078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dirty="0" smtClean="0">
                <a:latin typeface="Angsana New" panose="02020603050405020304" pitchFamily="18" charset="-34"/>
                <a:cs typeface="Angsana New" panose="02020603050405020304" pitchFamily="18" charset="-34"/>
              </a:rPr>
              <a:t>Strategic control</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9" name="Right Arrow 8"/>
          <p:cNvSpPr/>
          <p:nvPr/>
        </p:nvSpPr>
        <p:spPr>
          <a:xfrm>
            <a:off x="2456597" y="4155740"/>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Right Arrow 9"/>
          <p:cNvSpPr/>
          <p:nvPr/>
        </p:nvSpPr>
        <p:spPr>
          <a:xfrm>
            <a:off x="4875947" y="4155740"/>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Right Arrow 10"/>
          <p:cNvSpPr/>
          <p:nvPr/>
        </p:nvSpPr>
        <p:spPr>
          <a:xfrm>
            <a:off x="7331975" y="4155740"/>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Right Arrow 11"/>
          <p:cNvSpPr/>
          <p:nvPr/>
        </p:nvSpPr>
        <p:spPr>
          <a:xfrm>
            <a:off x="9706117" y="4155740"/>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Rectangle 12"/>
          <p:cNvSpPr/>
          <p:nvPr/>
        </p:nvSpPr>
        <p:spPr>
          <a:xfrm>
            <a:off x="1218062" y="5240740"/>
            <a:ext cx="10072048" cy="191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Right Arrow 13"/>
          <p:cNvSpPr/>
          <p:nvPr/>
        </p:nvSpPr>
        <p:spPr>
          <a:xfrm rot="16200000">
            <a:off x="1153237" y="4964369"/>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5" name="Right Arrow 14"/>
          <p:cNvSpPr/>
          <p:nvPr/>
        </p:nvSpPr>
        <p:spPr>
          <a:xfrm rot="16200000">
            <a:off x="3668404" y="4964369"/>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6" name="Right Arrow 15"/>
          <p:cNvSpPr/>
          <p:nvPr/>
        </p:nvSpPr>
        <p:spPr>
          <a:xfrm rot="16200000">
            <a:off x="6183571" y="4964368"/>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Right Arrow 16"/>
          <p:cNvSpPr/>
          <p:nvPr/>
        </p:nvSpPr>
        <p:spPr>
          <a:xfrm rot="16200000">
            <a:off x="8498574" y="4964367"/>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8" name="Right Arrow 17"/>
          <p:cNvSpPr/>
          <p:nvPr/>
        </p:nvSpPr>
        <p:spPr>
          <a:xfrm rot="16200000">
            <a:off x="11013741" y="4964367"/>
            <a:ext cx="341194" cy="2115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extLst>
      <p:ext uri="{BB962C8B-B14F-4D97-AF65-F5344CB8AC3E}">
        <p14:creationId xmlns:p14="http://schemas.microsoft.com/office/powerpoint/2010/main" val="17989738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t>SWOT</a:t>
            </a:r>
            <a:endParaRPr xmlns:a="http://schemas.openxmlformats.org/drawingml/2006/main" lang="th-TH" dirty="0"/>
          </a:p>
        </p:txBody>
      </p:sp>
      <p:sp>
        <p:nvSpPr>
          <p:cNvPr id="3" name="Content Placeholder 2"/>
          <p:cNvSpPr>
            <a:spLocks noGrp="1"/>
          </p:cNvSpPr>
          <p:nvPr>
            <p:ph idx="1"/>
          </p:nvPr>
        </p:nvSpPr>
        <p:spPr>
          <a:xfrm>
            <a:off x="818712" y="2074460"/>
            <a:ext cx="10554574" cy="4517409"/>
          </a:xfrm>
        </p:spPr>
        <p:txBody>
          <a:bodyPr>
            <a:noAutofit/>
          </a:bodyPr>
          <a:lstStyle/>
          <a:p>
            <a:pPr xmlns:a="http://schemas.openxmlformats.org/drawingml/2006/main" marL="0" indent="0">
              <a:buNone/>
            </a:pPr>
            <a:r xmlns:a="http://schemas.openxmlformats.org/drawingml/2006/main">
              <a:rPr lang="en" sz="2400" dirty="0"/>
              <a:t>Strengths </a:t>
            </a:r>
            <a:r xmlns:a="http://schemas.openxmlformats.org/drawingml/2006/main">
              <a:rPr lang="en" sz="2400" dirty="0"/>
              <a:t>: </a:t>
            </a:r>
            <a:r xmlns:a="http://schemas.openxmlformats.org/drawingml/2006/main">
              <a:rPr lang="en" sz="2400" dirty="0"/>
              <a:t>Advantages or strengths are results of internal factors, stemming from the company's internal environment. Examples include financial strengths, production advantages, and human resource advantages. Companies must leverage these strengths to develop marketing strategies.</a:t>
            </a:r>
          </a:p>
          <a:p>
            <a:pPr marL="0" indent="0">
              <a:buNone/>
            </a:pPr>
            <a:endParaRPr lang="th-TH" sz="2400" dirty="0"/>
          </a:p>
          <a:p>
            <a:pPr xmlns:a="http://schemas.openxmlformats.org/drawingml/2006/main" marL="0" indent="0">
              <a:buNone/>
            </a:pPr>
            <a:r xmlns:a="http://schemas.openxmlformats.org/drawingml/2006/main">
              <a:rPr lang="en" sz="2400" dirty="0"/>
              <a:t>Weaknesses </a:t>
            </a:r>
            <a:r xmlns:a="http://schemas.openxmlformats.org/drawingml/2006/main">
              <a:rPr lang="en" sz="2400" dirty="0"/>
              <a:t>: </a:t>
            </a:r>
            <a:r xmlns:a="http://schemas.openxmlformats.org/drawingml/2006/main">
              <a:rPr lang="en" sz="2400" dirty="0"/>
              <a:t>Disadvantages or shortcomings result from internal factors. These are problems or deficiencies arising from various internal environments of the company, such as lack of funding, inconsistent policies and direction, inconsistent service, or unqualified personnel. The company must find ways to improve or eliminate these weaknesses for its own benefit.</a:t>
            </a:r>
          </a:p>
          <a:p>
            <a:pPr marL="0" indent="0">
              <a:buNone/>
            </a:pPr>
            <a:endParaRPr lang="th-TH" sz="2400" dirty="0"/>
          </a:p>
        </p:txBody>
      </p:sp>
    </p:spTree>
    <p:extLst>
      <p:ext uri="{BB962C8B-B14F-4D97-AF65-F5344CB8AC3E}">
        <p14:creationId xmlns:p14="http://schemas.microsoft.com/office/powerpoint/2010/main" val="37480037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h-TH" dirty="0"/>
          </a:p>
        </p:txBody>
      </p:sp>
      <p:sp>
        <p:nvSpPr>
          <p:cNvPr id="3" name="Content Placeholder 2"/>
          <p:cNvSpPr>
            <a:spLocks noGrp="1"/>
          </p:cNvSpPr>
          <p:nvPr>
            <p:ph idx="1"/>
          </p:nvPr>
        </p:nvSpPr>
        <p:spPr>
          <a:xfrm>
            <a:off x="818712" y="2222287"/>
            <a:ext cx="10554574" cy="4314991"/>
          </a:xfrm>
        </p:spPr>
        <p:txBody>
          <a:bodyPr/>
          <a:lstStyle/>
          <a:p>
            <a:pPr xmlns:a="http://schemas.openxmlformats.org/drawingml/2006/main" marL="0" indent="0">
              <a:buNone/>
            </a:pPr>
            <a:r xmlns:a="http://schemas.openxmlformats.org/drawingml/2006/main">
              <a:rPr lang="en" sz="2400" dirty="0"/>
              <a:t>Opportunities </a:t>
            </a:r>
            <a:r xmlns:a="http://schemas.openxmlformats.org/drawingml/2006/main">
              <a:rPr lang="en" sz="2400" dirty="0"/>
              <a:t>arise </a:t>
            </a:r>
            <a:r xmlns:a="http://schemas.openxmlformats.org/drawingml/2006/main">
              <a:rPr lang="en" sz="2400" dirty="0"/>
              <a:t>from external factors, resulting from a favorable or supportive external environment for the company's operations. Opportunities differ from strengths in that opportunities stem from the external environment, while strengths result from the internal environment. Good entrepreneurs must constantly seek opportunities by analyzing the ever-changing external environment, such as the economy, society, politics, technology, and market competition, and then capitalize on those opportunities.</a:t>
            </a:r>
          </a:p>
          <a:p>
            <a:pPr marL="0" indent="0">
              <a:buNone/>
            </a:pPr>
            <a:endParaRPr lang="th-TH" sz="2400" dirty="0"/>
          </a:p>
          <a:p>
            <a:pPr xmlns:a="http://schemas.openxmlformats.org/drawingml/2006/main" marL="0" indent="0">
              <a:buNone/>
            </a:pPr>
            <a:r xmlns:a="http://schemas.openxmlformats.org/drawingml/2006/main">
              <a:rPr lang="en" sz="2400" dirty="0"/>
              <a:t>Threats </a:t>
            </a:r>
            <a:r xmlns:a="http://schemas.openxmlformats.org/drawingml/2006/main">
              <a:rPr lang="en" sz="2400" dirty="0"/>
              <a:t>: </a:t>
            </a:r>
            <a:r xmlns:a="http://schemas.openxmlformats.org/drawingml/2006/main">
              <a:rPr lang="en" sz="2400" dirty="0"/>
              <a:t>These arise from external factors and are limitations stemming from the external environment that negatively impact the business, such as rising oil prices, higher interest rates, and a slowing economy. Businesses need to adapt their marketing strategies accordingly and strive to overcome these obstacles.</a:t>
            </a:r>
          </a:p>
          <a:p>
            <a:pPr marL="0" indent="0">
              <a:buNone/>
            </a:pPr>
            <a:endParaRPr lang="th-TH" dirty="0"/>
          </a:p>
        </p:txBody>
      </p:sp>
    </p:spTree>
    <p:extLst>
      <p:ext uri="{BB962C8B-B14F-4D97-AF65-F5344CB8AC3E}">
        <p14:creationId xmlns:p14="http://schemas.microsoft.com/office/powerpoint/2010/main" val="2299819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t>strategy</a:t>
            </a:r>
            <a:endParaRPr xmlns:a="http://schemas.openxmlformats.org/drawingml/2006/main" lang="th-TH" dirty="0"/>
          </a:p>
        </p:txBody>
      </p:sp>
      <p:sp>
        <p:nvSpPr>
          <p:cNvPr id="3" name="Content Placeholder 2"/>
          <p:cNvSpPr>
            <a:spLocks noGrp="1"/>
          </p:cNvSpPr>
          <p:nvPr>
            <p:ph idx="1"/>
          </p:nvPr>
        </p:nvSpPr>
        <p:spPr>
          <a:xfrm>
            <a:off x="810000" y="1992573"/>
            <a:ext cx="10554574" cy="4666766"/>
          </a:xfrm>
        </p:spPr>
        <p:txBody>
          <a:bodyPr>
            <a:normAutofit lnSpcReduction="10000"/>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3200" dirty="0">
                <a:latin typeface="Angsana New" panose="02020603050405020304" pitchFamily="18" charset="-34"/>
                <a:cs typeface="Angsana New" panose="02020603050405020304" pitchFamily="18" charset="-34"/>
              </a:rPr>
              <a:t>Senior </a:t>
            </a:r>
            <a:r xmlns:a="http://schemas.openxmlformats.org/drawingml/2006/main">
              <a:rPr lang="en" sz="3200" dirty="0" smtClean="0">
                <a:latin typeface="Angsana New" panose="02020603050405020304" pitchFamily="18" charset="-34"/>
                <a:cs typeface="Angsana New" panose="02020603050405020304" pitchFamily="18" charset="-34"/>
              </a:rPr>
              <a:t>executives , as </a:t>
            </a:r>
            <a:r xmlns:a="http://schemas.openxmlformats.org/drawingml/2006/main">
              <a:rPr lang="en" sz="3200" dirty="0">
                <a:latin typeface="Angsana New" panose="02020603050405020304" pitchFamily="18" charset="-34"/>
                <a:cs typeface="Angsana New" panose="02020603050405020304" pitchFamily="18" charset="-34"/>
              </a:rPr>
              <a:t>leaders </a:t>
            </a:r>
            <a:r xmlns:a="http://schemas.openxmlformats.org/drawingml/2006/main">
              <a:rPr lang="en" sz="3200" dirty="0">
                <a:latin typeface="Angsana New" panose="02020603050405020304" pitchFamily="18" charset="-34"/>
                <a:cs typeface="Angsana New" panose="02020603050405020304" pitchFamily="18" charset="-34"/>
              </a:rPr>
              <a:t>and decision-makers </a:t>
            </a:r>
            <a:r xmlns:a="http://schemas.openxmlformats.org/drawingml/2006/main">
              <a:rPr lang="en" sz="3200" dirty="0">
                <a:latin typeface="Angsana New" panose="02020603050405020304" pitchFamily="18" charset="-34"/>
                <a:cs typeface="Angsana New" panose="02020603050405020304" pitchFamily="18" charset="-34"/>
              </a:rPr>
              <a:t>in the future of organizations </a:t>
            </a:r>
            <a:r xmlns:a="http://schemas.openxmlformats.org/drawingml/2006/main">
              <a:rPr lang="en" sz="3200" dirty="0" smtClean="0">
                <a:latin typeface="Angsana New" panose="02020603050405020304" pitchFamily="18" charset="-34"/>
                <a:cs typeface="Angsana New" panose="02020603050405020304" pitchFamily="18" charset="-34"/>
              </a:rPr>
              <a:t>, constantly </a:t>
            </a:r>
            <a:r xmlns:a="http://schemas.openxmlformats.org/drawingml/2006/main">
              <a:rPr lang="en" sz="3200" dirty="0">
                <a:latin typeface="Angsana New" panose="02020603050405020304" pitchFamily="18" charset="-34"/>
                <a:cs typeface="Angsana New" panose="02020603050405020304" pitchFamily="18" charset="-34"/>
              </a:rPr>
              <a:t>face diverse environmental challenges. They must </a:t>
            </a:r>
            <a:r xmlns:a="http://schemas.openxmlformats.org/drawingml/2006/main">
              <a:rPr lang="en" sz="3200" dirty="0">
                <a:latin typeface="Angsana New" panose="02020603050405020304" pitchFamily="18" charset="-34"/>
                <a:cs typeface="Angsana New" panose="02020603050405020304" pitchFamily="18" charset="-34"/>
              </a:rPr>
              <a:t>be able to guide </a:t>
            </a:r>
            <a:r xmlns:a="http://schemas.openxmlformats.org/drawingml/2006/main">
              <a:rPr lang="en" sz="3200" dirty="0" smtClean="0">
                <a:latin typeface="Angsana New" panose="02020603050405020304" pitchFamily="18" charset="-34"/>
                <a:cs typeface="Angsana New" panose="02020603050405020304" pitchFamily="18" charset="-34"/>
              </a:rPr>
              <a:t>their organizations </a:t>
            </a:r>
            <a:r xmlns:a="http://schemas.openxmlformats.org/drawingml/2006/main">
              <a:rPr lang="en" sz="3200" dirty="0">
                <a:latin typeface="Angsana New" panose="02020603050405020304" pitchFamily="18" charset="-34"/>
                <a:cs typeface="Angsana New" panose="02020603050405020304" pitchFamily="18" charset="-34"/>
              </a:rPr>
              <a:t>through </a:t>
            </a:r>
            <a:r xmlns:a="http://schemas.openxmlformats.org/drawingml/2006/main">
              <a:rPr lang="en" sz="3200" dirty="0">
                <a:latin typeface="Angsana New" panose="02020603050405020304" pitchFamily="18" charset="-34"/>
                <a:cs typeface="Angsana New" panose="02020603050405020304" pitchFamily="18" charset="-34"/>
              </a:rPr>
              <a:t>rapidly evolving and varied environments, </a:t>
            </a:r>
            <a:r xmlns:a="http://schemas.openxmlformats.org/drawingml/2006/main">
              <a:rPr lang="en" sz="3200" dirty="0" smtClean="0">
                <a:latin typeface="Angsana New" panose="02020603050405020304" pitchFamily="18" charset="-34"/>
                <a:cs typeface="Angsana New" panose="02020603050405020304" pitchFamily="18" charset="-34"/>
              </a:rPr>
              <a:t>which </a:t>
            </a:r>
            <a:r xmlns:a="http://schemas.openxmlformats.org/drawingml/2006/main">
              <a:rPr lang="en" sz="3200" dirty="0" smtClean="0">
                <a:latin typeface="Angsana New" panose="02020603050405020304" pitchFamily="18" charset="-34"/>
                <a:cs typeface="Angsana New" panose="02020603050405020304" pitchFamily="18" charset="-34"/>
              </a:rPr>
              <a:t>sometimes </a:t>
            </a:r>
            <a:r xmlns:a="http://schemas.openxmlformats.org/drawingml/2006/main">
              <a:rPr lang="en" sz="3200" dirty="0">
                <a:latin typeface="Angsana New" panose="02020603050405020304" pitchFamily="18" charset="-34"/>
                <a:cs typeface="Angsana New" panose="02020603050405020304" pitchFamily="18" charset="-34"/>
              </a:rPr>
              <a:t>result in </a:t>
            </a:r>
            <a:r xmlns:a="http://schemas.openxmlformats.org/drawingml/2006/main">
              <a:rPr lang="en" sz="3200" dirty="0" smtClean="0">
                <a:latin typeface="Angsana New" panose="02020603050405020304" pitchFamily="18" charset="-34"/>
                <a:cs typeface="Angsana New" panose="02020603050405020304" pitchFamily="18" charset="-34"/>
              </a:rPr>
              <a:t>ambiguous, </a:t>
            </a:r>
            <a:r xmlns:a="http://schemas.openxmlformats.org/drawingml/2006/main">
              <a:rPr lang="en" sz="3200" dirty="0">
                <a:latin typeface="Angsana New" panose="02020603050405020304" pitchFamily="18" charset="-34"/>
                <a:cs typeface="Angsana New" panose="02020603050405020304" pitchFamily="18" charset="-34"/>
              </a:rPr>
              <a:t>incomplete, </a:t>
            </a:r>
            <a:r xmlns:a="http://schemas.openxmlformats.org/drawingml/2006/main">
              <a:rPr lang="en" sz="3200" dirty="0" smtClean="0">
                <a:latin typeface="Angsana New" panose="02020603050405020304" pitchFamily="18" charset="-34"/>
                <a:cs typeface="Angsana New" panose="02020603050405020304" pitchFamily="18" charset="-34"/>
              </a:rPr>
              <a:t>uncertain, and </a:t>
            </a:r>
            <a:r xmlns:a="http://schemas.openxmlformats.org/drawingml/2006/main">
              <a:rPr lang="en" sz="3200" dirty="0" smtClean="0">
                <a:latin typeface="Angsana New" panose="02020603050405020304" pitchFamily="18" charset="-34"/>
                <a:cs typeface="Angsana New" panose="02020603050405020304" pitchFamily="18" charset="-34"/>
              </a:rPr>
              <a:t>unstructured </a:t>
            </a:r>
            <a:r xmlns:a="http://schemas.openxmlformats.org/drawingml/2006/main">
              <a:rPr lang="en" sz="3200" dirty="0">
                <a:latin typeface="Angsana New" panose="02020603050405020304" pitchFamily="18" charset="-34"/>
                <a:cs typeface="Angsana New" panose="02020603050405020304" pitchFamily="18" charset="-34"/>
              </a:rPr>
              <a:t>problems. </a:t>
            </a:r>
            <a:r xmlns:a="http://schemas.openxmlformats.org/drawingml/2006/main">
              <a:rPr lang="en" sz="3200" dirty="0" smtClean="0">
                <a:latin typeface="Angsana New" panose="02020603050405020304" pitchFamily="18" charset="-34"/>
                <a:cs typeface="Angsana New" panose="02020603050405020304" pitchFamily="18" charset="-34"/>
              </a:rPr>
              <a:t>Furthermore, </a:t>
            </a:r>
            <a:r xmlns:a="http://schemas.openxmlformats.org/drawingml/2006/main">
              <a:rPr lang="en" sz="3200" dirty="0">
                <a:latin typeface="Angsana New" panose="02020603050405020304" pitchFamily="18" charset="-34"/>
                <a:cs typeface="Angsana New" panose="02020603050405020304" pitchFamily="18" charset="-34"/>
              </a:rPr>
              <a:t>they must respond to opportunities and problems under </a:t>
            </a:r>
            <a:r xmlns:a="http://schemas.openxmlformats.org/drawingml/2006/main">
              <a:rPr lang="en" sz="3200" dirty="0" smtClean="0">
                <a:latin typeface="Angsana New" panose="02020603050405020304" pitchFamily="18" charset="-34"/>
                <a:cs typeface="Angsana New" panose="02020603050405020304" pitchFamily="18" charset="-34"/>
              </a:rPr>
              <a:t>constraints </a:t>
            </a:r>
            <a:r xmlns:a="http://schemas.openxmlformats.org/drawingml/2006/main">
              <a:rPr lang="en" sz="3200" dirty="0">
                <a:latin typeface="Angsana New" panose="02020603050405020304" pitchFamily="18" charset="-34"/>
                <a:cs typeface="Angsana New" panose="02020603050405020304" pitchFamily="18" charset="-34"/>
              </a:rPr>
              <a:t>and pressures of circumstances and </a:t>
            </a:r>
            <a:r xmlns:a="http://schemas.openxmlformats.org/drawingml/2006/main">
              <a:rPr lang="en" sz="3200" dirty="0" smtClean="0">
                <a:latin typeface="Angsana New" panose="02020603050405020304" pitchFamily="18" charset="-34"/>
                <a:cs typeface="Angsana New" panose="02020603050405020304" pitchFamily="18" charset="-34"/>
              </a:rPr>
              <a:t>time. </a:t>
            </a:r>
            <a:r xmlns:a="http://schemas.openxmlformats.org/drawingml/2006/main">
              <a:rPr lang="en" sz="3200" dirty="0">
                <a:latin typeface="Angsana New" panose="02020603050405020304" pitchFamily="18" charset="-34"/>
                <a:cs typeface="Angsana New" panose="02020603050405020304" pitchFamily="18" charset="-34"/>
              </a:rPr>
              <a:t>Decision-making in each problem requires careful consideration, </a:t>
            </a:r>
            <a:r xmlns:a="http://schemas.openxmlformats.org/drawingml/2006/main">
              <a:rPr lang="en" sz="3200" dirty="0" smtClean="0">
                <a:latin typeface="Angsana New" panose="02020603050405020304" pitchFamily="18" charset="-34"/>
                <a:cs typeface="Angsana New" panose="02020603050405020304" pitchFamily="18" charset="-34"/>
              </a:rPr>
              <a:t>analysis </a:t>
            </a:r>
            <a:r xmlns:a="http://schemas.openxmlformats.org/drawingml/2006/main">
              <a:rPr lang="en" sz="3200" dirty="0" smtClean="0">
                <a:latin typeface="Angsana New" panose="02020603050405020304" pitchFamily="18" charset="-34"/>
                <a:cs typeface="Angsana New" panose="02020603050405020304" pitchFamily="18" charset="-34"/>
              </a:rPr>
              <a:t>, and </a:t>
            </a:r>
            <a:r xmlns:a="http://schemas.openxmlformats.org/drawingml/2006/main">
              <a:rPr lang="en" sz="3200" dirty="0">
                <a:latin typeface="Angsana New" panose="02020603050405020304" pitchFamily="18" charset="-34"/>
                <a:cs typeface="Angsana New" panose="02020603050405020304" pitchFamily="18" charset="-34"/>
              </a:rPr>
              <a:t>forecasting </a:t>
            </a:r>
            <a:r xmlns:a="http://schemas.openxmlformats.org/drawingml/2006/main">
              <a:rPr lang="en" sz="3200" dirty="0">
                <a:latin typeface="Angsana New" panose="02020603050405020304" pitchFamily="18" charset="-34"/>
                <a:cs typeface="Angsana New" panose="02020603050405020304" pitchFamily="18" charset="-34"/>
              </a:rPr>
              <a:t>. </a:t>
            </a:r>
            <a:r xmlns:a="http://schemas.openxmlformats.org/drawingml/2006/main">
              <a:rPr lang="en" sz="3200" dirty="0" smtClean="0">
                <a:latin typeface="Angsana New" panose="02020603050405020304" pitchFamily="18" charset="-34"/>
                <a:cs typeface="Angsana New" panose="02020603050405020304" pitchFamily="18" charset="-34"/>
              </a:rPr>
              <a:t>Senior executive </a:t>
            </a:r>
            <a:r xmlns:a="http://schemas.openxmlformats.org/drawingml/2006/main">
              <a:rPr lang="en" sz="3200" dirty="0">
                <a:latin typeface="Angsana New" panose="02020603050405020304" pitchFamily="18" charset="-34"/>
                <a:cs typeface="Angsana New" panose="02020603050405020304" pitchFamily="18" charset="-34"/>
              </a:rPr>
              <a:t>decisions </a:t>
            </a:r>
            <a:r xmlns:a="http://schemas.openxmlformats.org/drawingml/2006/main">
              <a:rPr lang="en" sz="3200" dirty="0">
                <a:latin typeface="Angsana New" panose="02020603050405020304" pitchFamily="18" charset="-34"/>
                <a:cs typeface="Angsana New" panose="02020603050405020304" pitchFamily="18" charset="-34"/>
              </a:rPr>
              <a:t>directly impact the success or failure of the organization's operations. </a:t>
            </a:r>
            <a:r xmlns:a="http://schemas.openxmlformats.org/drawingml/2006/main">
              <a:rPr lang="en" sz="3200" dirty="0">
                <a:latin typeface="Angsana New" panose="02020603050405020304" pitchFamily="18" charset="-34"/>
                <a:cs typeface="Angsana New" panose="02020603050405020304" pitchFamily="18" charset="-34"/>
              </a:rPr>
              <a:t>Therefore, strategic management is a crucial activity that executives must support and </a:t>
            </a:r>
            <a:r xmlns:a="http://schemas.openxmlformats.org/drawingml/2006/main">
              <a:rPr lang="en" sz="3200" dirty="0" smtClean="0">
                <a:latin typeface="Angsana New" panose="02020603050405020304" pitchFamily="18" charset="-34"/>
                <a:cs typeface="Angsana New" panose="02020603050405020304" pitchFamily="18" charset="-34"/>
              </a:rPr>
              <a:t>implement </a:t>
            </a:r>
            <a:r xmlns:a="http://schemas.openxmlformats.org/drawingml/2006/main">
              <a:rPr lang="en" sz="3200" dirty="0" smtClean="0">
                <a:latin typeface="Angsana New" panose="02020603050405020304" pitchFamily="18" charset="-34"/>
                <a:cs typeface="Angsana New" panose="02020603050405020304" pitchFamily="18" charset="-34"/>
              </a:rPr>
              <a:t>to ensure </a:t>
            </a:r>
            <a:r xmlns:a="http://schemas.openxmlformats.org/drawingml/2006/main">
              <a:rPr lang="en" sz="3200" dirty="0">
                <a:latin typeface="Angsana New" panose="02020603050405020304" pitchFamily="18" charset="-34"/>
                <a:cs typeface="Angsana New" panose="02020603050405020304" pitchFamily="18" charset="-34"/>
              </a:rPr>
              <a:t>the survival and sustainable growth of their business in </a:t>
            </a:r>
            <a:r xmlns:a="http://schemas.openxmlformats.org/drawingml/2006/main">
              <a:rPr lang="en" sz="3200" dirty="0" smtClean="0">
                <a:latin typeface="Angsana New" panose="02020603050405020304" pitchFamily="18" charset="-34"/>
                <a:cs typeface="Angsana New" panose="02020603050405020304" pitchFamily="18" charset="-34"/>
              </a:rPr>
              <a:t>the future.</a:t>
            </a:r>
            <a:endParaRPr xmlns:a="http://schemas.openxmlformats.org/drawingml/2006/main" lang="th-TH" sz="32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2827272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69744" y="955344"/>
            <a:ext cx="8666327" cy="5336274"/>
          </a:xfrm>
        </p:spPr>
      </p:pic>
    </p:spTree>
    <p:extLst>
      <p:ext uri="{BB962C8B-B14F-4D97-AF65-F5344CB8AC3E}">
        <p14:creationId xmlns:p14="http://schemas.microsoft.com/office/powerpoint/2010/main" val="32036725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algn="ctr"/>
            <a:r xmlns:a="http://schemas.openxmlformats.org/drawingml/2006/main">
              <a:rPr lang="en" dirty="0" smtClean="0"/>
              <a:t>Marketing strategy</a:t>
            </a:r>
            <a:endParaRPr xmlns:a="http://schemas.openxmlformats.org/drawingml/2006/main" lang="th-TH" dirty="0"/>
          </a:p>
        </p:txBody>
      </p:sp>
      <p:sp>
        <p:nvSpPr>
          <p:cNvPr id="4" name="Rectangle 3"/>
          <p:cNvSpPr/>
          <p:nvPr/>
        </p:nvSpPr>
        <p:spPr>
          <a:xfrm>
            <a:off x="259308" y="2702255"/>
            <a:ext cx="3020938" cy="36166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4400" dirty="0"/>
              <a:t>S</a:t>
            </a:r>
            <a:endParaRPr xmlns:a="http://schemas.openxmlformats.org/drawingml/2006/main" lang="th-TH" sz="4400" dirty="0" smtClean="0"/>
          </a:p>
          <a:p>
            <a:pPr xmlns:a="http://schemas.openxmlformats.org/drawingml/2006/main" algn="ctr"/>
            <a:r xmlns:a="http://schemas.openxmlformats.org/drawingml/2006/main">
              <a:rPr lang="en" sz="4400" dirty="0" smtClean="0"/>
              <a:t>There is a new innovation.</a:t>
            </a:r>
          </a:p>
          <a:p>
            <a:pPr xmlns:a="http://schemas.openxmlformats.org/drawingml/2006/main" algn="ctr"/>
            <a:r xmlns:a="http://schemas.openxmlformats.org/drawingml/2006/main">
              <a:rPr lang="en" sz="4400" dirty="0" smtClean="0"/>
              <a:t>Strong </a:t>
            </a:r>
            <a:endParaRPr xmlns:a="http://schemas.openxmlformats.org/drawingml/2006/main" lang="th-TH" sz="4400" dirty="0"/>
            <a:r xmlns:a="http://schemas.openxmlformats.org/drawingml/2006/main">
              <a:rPr lang="en" sz="4400" dirty="0" smtClean="0"/>
              <a:t>brand</a:t>
            </a:r>
            <a:r xmlns:a="http://schemas.openxmlformats.org/drawingml/2006/main">
              <a:rPr lang="en" sz="4400" dirty="0" err="1" smtClean="0"/>
              <a:t>​</a:t>
            </a:r>
          </a:p>
        </p:txBody>
      </p:sp>
      <p:sp>
        <p:nvSpPr>
          <p:cNvPr id="5" name="Rectangle 4"/>
          <p:cNvSpPr/>
          <p:nvPr/>
        </p:nvSpPr>
        <p:spPr>
          <a:xfrm>
            <a:off x="4012442" y="2702255"/>
            <a:ext cx="3125337" cy="36166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4400" dirty="0" smtClean="0"/>
              <a:t>O</a:t>
            </a:r>
            <a:endParaRPr xmlns:a="http://schemas.openxmlformats.org/drawingml/2006/main" lang="th-TH" sz="4400" dirty="0" smtClean="0"/>
          </a:p>
          <a:p>
            <a:pPr xmlns:a="http://schemas.openxmlformats.org/drawingml/2006/main" algn="ctr"/>
            <a:r xmlns:a="http://schemas.openxmlformats.org/drawingml/2006/main">
              <a:rPr lang="en" sz="4400" dirty="0" smtClean="0"/>
              <a:t>The market has grown tremendously.</a:t>
            </a:r>
          </a:p>
          <a:p>
            <a:pPr xmlns:a="http://schemas.openxmlformats.org/drawingml/2006/main" algn="ctr"/>
            <a:r xmlns:a="http://schemas.openxmlformats.org/drawingml/2006/main">
              <a:rPr lang="en" sz="4400" dirty="0" smtClean="0"/>
              <a:t>Tax deductions</a:t>
            </a:r>
            <a:endParaRPr xmlns:a="http://schemas.openxmlformats.org/drawingml/2006/main" lang="th-TH" sz="4400" dirty="0"/>
          </a:p>
        </p:txBody>
      </p:sp>
      <p:sp>
        <p:nvSpPr>
          <p:cNvPr id="6" name="Right Arrow 5"/>
          <p:cNvSpPr/>
          <p:nvPr/>
        </p:nvSpPr>
        <p:spPr>
          <a:xfrm>
            <a:off x="7533564" y="4251278"/>
            <a:ext cx="846161" cy="900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Rectangle 6"/>
          <p:cNvSpPr/>
          <p:nvPr/>
        </p:nvSpPr>
        <p:spPr>
          <a:xfrm>
            <a:off x="8775510" y="2702255"/>
            <a:ext cx="3234519" cy="36166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4400" dirty="0" smtClean="0"/>
              <a:t>Adding factories and expanding production.</a:t>
            </a:r>
            <a:endParaRPr xmlns:a="http://schemas.openxmlformats.org/drawingml/2006/main" lang="th-TH" sz="4400" dirty="0"/>
          </a:p>
        </p:txBody>
      </p:sp>
      <p:sp>
        <p:nvSpPr>
          <p:cNvPr id="8" name="Cross 7"/>
          <p:cNvSpPr/>
          <p:nvPr/>
        </p:nvSpPr>
        <p:spPr>
          <a:xfrm>
            <a:off x="3380212" y="4462818"/>
            <a:ext cx="532263" cy="477672"/>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extLst>
      <p:ext uri="{BB962C8B-B14F-4D97-AF65-F5344CB8AC3E}">
        <p14:creationId xmlns:p14="http://schemas.microsoft.com/office/powerpoint/2010/main" val="13978144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1. </a:t>
            </a:r>
            <a:r xmlns:a="http://schemas.openxmlformats.org/drawingml/2006/main">
              <a:rPr lang="en" sz="2400" dirty="0">
                <a:latin typeface="Angsana New" panose="02020603050405020304" pitchFamily="18" charset="-34"/>
                <a:cs typeface="Angsana New" panose="02020603050405020304" pitchFamily="18" charset="-34"/>
              </a:rPr>
              <a:t>Environmental Analysis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Managers or strategists </a:t>
            </a:r>
            <a:r xmlns:a="http://schemas.openxmlformats.org/drawingml/2006/main">
              <a:rPr lang="en" sz="2400" dirty="0">
                <a:latin typeface="Angsana New" panose="02020603050405020304" pitchFamily="18" charset="-34"/>
                <a:cs typeface="Angsana New" panose="02020603050405020304" pitchFamily="18" charset="-34"/>
              </a:rPr>
              <a:t>must </a:t>
            </a:r>
            <a:r xmlns:a="http://schemas.openxmlformats.org/drawingml/2006/main">
              <a:rPr lang="en" sz="2400" dirty="0">
                <a:latin typeface="Angsana New" panose="02020603050405020304" pitchFamily="18" charset="-34"/>
                <a:cs typeface="Angsana New" panose="02020603050405020304" pitchFamily="18" charset="-34"/>
              </a:rPr>
              <a:t>study and analyze various factors </a:t>
            </a:r>
            <a:r xmlns:a="http://schemas.openxmlformats.org/drawingml/2006/main">
              <a:rPr lang="en" sz="2400" dirty="0" smtClean="0">
                <a:latin typeface="Angsana New" panose="02020603050405020304" pitchFamily="18" charset="-34"/>
                <a:cs typeface="Angsana New" panose="02020603050405020304" pitchFamily="18" charset="-34"/>
              </a:rPr>
              <a:t>that </a:t>
            </a:r>
            <a:r xmlns:a="http://schemas.openxmlformats.org/drawingml/2006/main">
              <a:rPr lang="en" sz="2400" dirty="0">
                <a:latin typeface="Angsana New" panose="02020603050405020304" pitchFamily="18" charset="-34"/>
                <a:cs typeface="Angsana New" panose="02020603050405020304" pitchFamily="18" charset="-34"/>
              </a:rPr>
              <a:t>affect </a:t>
            </a:r>
            <a:r xmlns:a="http://schemas.openxmlformats.org/drawingml/2006/main">
              <a:rPr lang="en" sz="2400" dirty="0" smtClean="0">
                <a:latin typeface="Angsana New" panose="02020603050405020304" pitchFamily="18" charset="-34"/>
                <a:cs typeface="Angsana New" panose="02020603050405020304" pitchFamily="18" charset="-34"/>
              </a:rPr>
              <a:t>the organization's operations. This </a:t>
            </a:r>
            <a:r xmlns:a="http://schemas.openxmlformats.org/drawingml/2006/main">
              <a:rPr lang="en" sz="2400" dirty="0">
                <a:latin typeface="Angsana New" panose="02020603050405020304" pitchFamily="18" charset="-34"/>
                <a:cs typeface="Angsana New" panose="02020603050405020304" pitchFamily="18" charset="-34"/>
              </a:rPr>
              <a:t>can be divided into two levels: the </a:t>
            </a:r>
            <a:r xmlns:a="http://schemas.openxmlformats.org/drawingml/2006/main">
              <a:rPr lang="en" sz="2400" dirty="0">
                <a:latin typeface="Angsana New" panose="02020603050405020304" pitchFamily="18" charset="-34"/>
                <a:cs typeface="Angsana New" panose="02020603050405020304" pitchFamily="18" charset="-34"/>
              </a:rPr>
              <a:t>external </a:t>
            </a:r>
            <a:r xmlns:a="http://schemas.openxmlformats.org/drawingml/2006/main">
              <a:rPr lang="en" sz="2400" dirty="0" smtClean="0">
                <a:latin typeface="Angsana New" panose="02020603050405020304" pitchFamily="18" charset="-34"/>
                <a:cs typeface="Angsana New" panose="02020603050405020304" pitchFamily="18" charset="-34"/>
              </a:rPr>
              <a:t>environment </a:t>
            </a:r>
            <a:r xmlns:a="http://schemas.openxmlformats.org/drawingml/2006/main">
              <a:rPr lang="en" sz="2400" dirty="0">
                <a:latin typeface="Angsana New" panose="02020603050405020304" pitchFamily="18" charset="-34"/>
                <a:cs typeface="Angsana New" panose="02020603050405020304" pitchFamily="18" charset="-34"/>
              </a:rPr>
              <a:t>and the internal environment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The </a:t>
            </a:r>
            <a:r xmlns:a="http://schemas.openxmlformats.org/drawingml/2006/main">
              <a:rPr lang="en" sz="2400" dirty="0">
                <a:latin typeface="Angsana New" panose="02020603050405020304" pitchFamily="18" charset="-34"/>
                <a:cs typeface="Angsana New" panose="02020603050405020304" pitchFamily="18" charset="-34"/>
              </a:rPr>
              <a:t>analysis </a:t>
            </a:r>
            <a:r xmlns:a="http://schemas.openxmlformats.org/drawingml/2006/main">
              <a:rPr lang="en" sz="2400" dirty="0" smtClean="0">
                <a:latin typeface="Angsana New" panose="02020603050405020304" pitchFamily="18" charset="-34"/>
                <a:cs typeface="Angsana New" panose="02020603050405020304" pitchFamily="18" charset="-34"/>
              </a:rPr>
              <a:t>involves identifying the organization's </a:t>
            </a:r>
            <a:r xmlns:a="http://schemas.openxmlformats.org/drawingml/2006/main">
              <a:rPr lang="en" sz="2400" dirty="0" smtClean="0">
                <a:latin typeface="Angsana New" panose="02020603050405020304" pitchFamily="18" charset="-34"/>
                <a:cs typeface="Angsana New" panose="02020603050405020304" pitchFamily="18" charset="-34"/>
              </a:rPr>
              <a:t>strengths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weaknesses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opportunities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and threats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also </a:t>
            </a:r>
            <a:r xmlns:a="http://schemas.openxmlformats.org/drawingml/2006/main">
              <a:rPr lang="en" sz="2400" dirty="0" err="1" smtClean="0">
                <a:latin typeface="Angsana New" panose="02020603050405020304" pitchFamily="18" charset="-34"/>
                <a:cs typeface="Angsana New" panose="02020603050405020304" pitchFamily="18" charset="-34"/>
              </a:rPr>
              <a:t>known as a " </a:t>
            </a:r>
            <a:r xmlns:a="http://schemas.openxmlformats.org/drawingml/2006/main">
              <a:rPr lang="en" sz="2400" dirty="0">
                <a:latin typeface="Angsana New" panose="02020603050405020304" pitchFamily="18" charset="-34"/>
                <a:cs typeface="Angsana New" panose="02020603050405020304" pitchFamily="18" charset="-34"/>
              </a:rPr>
              <a:t>SWOT </a:t>
            </a:r>
            <a:r xmlns:a="http://schemas.openxmlformats.org/drawingml/2006/main">
              <a:rPr lang="en" sz="2400" dirty="0">
                <a:latin typeface="Angsana New" panose="02020603050405020304" pitchFamily="18" charset="-34"/>
                <a:cs typeface="Angsana New" panose="02020603050405020304" pitchFamily="18" charset="-34"/>
              </a:rPr>
              <a:t>analysis ," </a:t>
            </a:r>
            <a:r xmlns:a="http://schemas.openxmlformats.org/drawingml/2006/main">
              <a:rPr lang="en" sz="2400" dirty="0">
                <a:latin typeface="Angsana New" panose="02020603050405020304" pitchFamily="18" charset="-34"/>
                <a:cs typeface="Angsana New" panose="02020603050405020304" pitchFamily="18" charset="-34"/>
              </a:rPr>
              <a:t>to determine how each factor contributes to or hinders the organization's operations.</a:t>
            </a:r>
          </a:p>
        </p:txBody>
      </p:sp>
    </p:spTree>
    <p:extLst>
      <p:ext uri="{BB962C8B-B14F-4D97-AF65-F5344CB8AC3E}">
        <p14:creationId xmlns:p14="http://schemas.microsoft.com/office/powerpoint/2010/main" val="18358474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2. </a:t>
            </a:r>
            <a:r xmlns:a="http://schemas.openxmlformats.org/drawingml/2006/main">
              <a:rPr lang="en" sz="2400" dirty="0">
                <a:latin typeface="Angsana New" panose="02020603050405020304" pitchFamily="18" charset="-34"/>
                <a:cs typeface="Angsana New" panose="02020603050405020304" pitchFamily="18" charset="-34"/>
              </a:rPr>
              <a:t>Setting Organizational Direction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Management will process the information </a:t>
            </a:r>
            <a:r xmlns:a="http://schemas.openxmlformats.org/drawingml/2006/main">
              <a:rPr lang="en" sz="2400" dirty="0">
                <a:latin typeface="Angsana New" panose="02020603050405020304" pitchFamily="18" charset="-34"/>
                <a:cs typeface="Angsana New" panose="02020603050405020304" pitchFamily="18" charset="-34"/>
              </a:rPr>
              <a:t>gathered </a:t>
            </a:r>
            <a:r xmlns:a="http://schemas.openxmlformats.org/drawingml/2006/main">
              <a:rPr lang="en" sz="2400" dirty="0" smtClean="0">
                <a:latin typeface="Angsana New" panose="02020603050405020304" pitchFamily="18" charset="-34"/>
                <a:cs typeface="Angsana New" panose="02020603050405020304" pitchFamily="18" charset="-34"/>
              </a:rPr>
              <a:t>from </a:t>
            </a:r>
            <a:r xmlns:a="http://schemas.openxmlformats.org/drawingml/2006/main">
              <a:rPr lang="en" sz="2400" dirty="0">
                <a:latin typeface="Angsana New" panose="02020603050405020304" pitchFamily="18" charset="-34"/>
                <a:cs typeface="Angsana New" panose="02020603050405020304" pitchFamily="18" charset="-34"/>
              </a:rPr>
              <a:t>the analysis of opportunities and </a:t>
            </a:r>
            <a:r xmlns:a="http://schemas.openxmlformats.org/drawingml/2006/main">
              <a:rPr lang="en" sz="2400" dirty="0" smtClean="0">
                <a:latin typeface="Angsana New" panose="02020603050405020304" pitchFamily="18" charset="-34"/>
                <a:cs typeface="Angsana New" panose="02020603050405020304" pitchFamily="18" charset="-34"/>
              </a:rPr>
              <a:t>limitations </a:t>
            </a:r>
            <a:r xmlns:a="http://schemas.openxmlformats.org/drawingml/2006/main">
              <a:rPr lang="en" sz="2400" dirty="0" smtClean="0">
                <a:latin typeface="Angsana New" panose="02020603050405020304" pitchFamily="18" charset="-34"/>
                <a:cs typeface="Angsana New" panose="02020603050405020304" pitchFamily="18" charset="-34"/>
              </a:rPr>
              <a:t>to </a:t>
            </a:r>
            <a:r xmlns:a="http://schemas.openxmlformats.org/drawingml/2006/main">
              <a:rPr lang="en" sz="2400" dirty="0">
                <a:latin typeface="Angsana New" panose="02020603050405020304" pitchFamily="18" charset="-34"/>
                <a:cs typeface="Angsana New" panose="02020603050405020304" pitchFamily="18" charset="-34"/>
              </a:rPr>
              <a:t>determine the strategic direction of </a:t>
            </a:r>
            <a:r xmlns:a="http://schemas.openxmlformats.org/drawingml/2006/main">
              <a:rPr lang="en" sz="2400" dirty="0" smtClean="0">
                <a:latin typeface="Angsana New" panose="02020603050405020304" pitchFamily="18" charset="-34"/>
                <a:cs typeface="Angsana New" panose="02020603050405020304" pitchFamily="18" charset="-34"/>
              </a:rPr>
              <a:t>the organization. </a:t>
            </a:r>
            <a:r xmlns:a="http://schemas.openxmlformats.org/drawingml/2006/main">
              <a:rPr lang="en" sz="2400" dirty="0" smtClean="0">
                <a:latin typeface="Angsana New" panose="02020603050405020304" pitchFamily="18" charset="-34"/>
                <a:cs typeface="Angsana New" panose="02020603050405020304" pitchFamily="18" charset="-34"/>
              </a:rPr>
              <a:t>This </a:t>
            </a:r>
            <a:r xmlns:a="http://schemas.openxmlformats.org/drawingml/2006/main">
              <a:rPr lang="en" sz="2400" dirty="0">
                <a:latin typeface="Angsana New" panose="02020603050405020304" pitchFamily="18" charset="-34"/>
                <a:cs typeface="Angsana New" panose="02020603050405020304" pitchFamily="18" charset="-34"/>
              </a:rPr>
              <a:t>direction </a:t>
            </a:r>
            <a:r xmlns:a="http://schemas.openxmlformats.org/drawingml/2006/main">
              <a:rPr lang="en" sz="2400" dirty="0">
                <a:latin typeface="Angsana New" panose="02020603050405020304" pitchFamily="18" charset="-34"/>
                <a:cs typeface="Angsana New" panose="02020603050405020304" pitchFamily="18" charset="-34"/>
              </a:rPr>
              <a:t>can be achieved through the establishment of </a:t>
            </a:r>
            <a:r xmlns:a="http://schemas.openxmlformats.org/drawingml/2006/main">
              <a:rPr lang="en" sz="2400" dirty="0" smtClean="0">
                <a:latin typeface="Angsana New" panose="02020603050405020304" pitchFamily="18" charset="-34"/>
                <a:cs typeface="Angsana New" panose="02020603050405020304" pitchFamily="18" charset="-34"/>
              </a:rPr>
              <a:t>the organization </a:t>
            </a:r>
            <a:endParaRPr xmlns:a="http://schemas.openxmlformats.org/drawingml/2006/main" lang="th-TH" sz="2400" dirty="0">
              <a:latin typeface="Angsana New" panose="02020603050405020304" pitchFamily="18" charset="-34"/>
              <a:cs typeface="Angsana New" panose="02020603050405020304" pitchFamily="18" charset="-34"/>
            </a:endParaRPr>
            <a:r xmlns:a="http://schemas.openxmlformats.org/drawingml/2006/main">
              <a:rPr lang="en" sz="2400" dirty="0" smtClean="0">
                <a:latin typeface="Angsana New" panose="02020603050405020304" pitchFamily="18" charset="-34"/>
                <a:cs typeface="Angsana New" panose="02020603050405020304" pitchFamily="18" charset="-34"/>
              </a:rPr>
              <a:t>'s </a:t>
            </a:r>
            <a:r xmlns:a="http://schemas.openxmlformats.org/drawingml/2006/main">
              <a:rPr lang="en" sz="2400" dirty="0">
                <a:latin typeface="Angsana New" panose="02020603050405020304" pitchFamily="18" charset="-34"/>
                <a:cs typeface="Angsana New" panose="02020603050405020304" pitchFamily="18" charset="-34"/>
              </a:rPr>
              <a:t>mission </a:t>
            </a:r>
            <a:r xmlns:a="http://schemas.openxmlformats.org/drawingml/2006/main">
              <a:rPr lang="en" sz="2400" dirty="0">
                <a:latin typeface="Angsana New" panose="02020603050405020304" pitchFamily="18" charset="-34"/>
                <a:cs typeface="Angsana New" panose="02020603050405020304" pitchFamily="18" charset="-34"/>
              </a:rPr>
              <a:t>and goals.</a:t>
            </a:r>
          </a:p>
        </p:txBody>
      </p:sp>
    </p:spTree>
    <p:extLst>
      <p:ext uri="{BB962C8B-B14F-4D97-AF65-F5344CB8AC3E}">
        <p14:creationId xmlns:p14="http://schemas.microsoft.com/office/powerpoint/2010/main" val="20252654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3. </a:t>
            </a:r>
            <a:r xmlns:a="http://schemas.openxmlformats.org/drawingml/2006/main">
              <a:rPr lang="en" sz="2400" dirty="0">
                <a:latin typeface="Angsana New" panose="02020603050405020304" pitchFamily="18" charset="-34"/>
                <a:cs typeface="Angsana New" panose="02020603050405020304" pitchFamily="18" charset="-34"/>
              </a:rPr>
              <a:t>Strategy </a:t>
            </a:r>
            <a:r xmlns:a="http://schemas.openxmlformats.org/drawingml/2006/main">
              <a:rPr lang="en" sz="2400" dirty="0">
                <a:latin typeface="Angsana New" panose="02020603050405020304" pitchFamily="18" charset="-34"/>
                <a:cs typeface="Angsana New" panose="02020603050405020304" pitchFamily="18" charset="-34"/>
              </a:rPr>
              <a:t>Formulation </a:t>
            </a:r>
            <a:r xmlns:a="http://schemas.openxmlformats.org/drawingml/2006/main">
              <a:rPr lang="en" sz="2400" dirty="0" smtClean="0">
                <a:latin typeface="Angsana New" panose="02020603050405020304" pitchFamily="18" charset="-34"/>
                <a:cs typeface="Angsana New" panose="02020603050405020304" pitchFamily="18" charset="-34"/>
              </a:rPr>
              <a:t>refers to taking the </a:t>
            </a:r>
            <a:r xmlns:a="http://schemas.openxmlformats.org/drawingml/2006/main">
              <a:rPr lang="en" sz="2400" dirty="0">
                <a:latin typeface="Angsana New" panose="02020603050405020304" pitchFamily="18" charset="-34"/>
                <a:cs typeface="Angsana New" panose="02020603050405020304" pitchFamily="18" charset="-34"/>
              </a:rPr>
              <a:t>broadly defined </a:t>
            </a:r>
            <a:r xmlns:a="http://schemas.openxmlformats.org/drawingml/2006/main">
              <a:rPr lang="en" sz="2400" dirty="0">
                <a:latin typeface="Angsana New" panose="02020603050405020304" pitchFamily="18" charset="-34"/>
                <a:cs typeface="Angsana New" panose="02020603050405020304" pitchFamily="18" charset="-34"/>
              </a:rPr>
              <a:t>direction of </a:t>
            </a:r>
            <a:r xmlns:a="http://schemas.openxmlformats.org/drawingml/2006/main">
              <a:rPr lang="en" sz="2400" dirty="0" smtClean="0">
                <a:latin typeface="Angsana New" panose="02020603050405020304" pitchFamily="18" charset="-34"/>
                <a:cs typeface="Angsana New" panose="02020603050405020304" pitchFamily="18" charset="-34"/>
              </a:rPr>
              <a:t>the organization and developing it into a guideline for </a:t>
            </a:r>
            <a:r xmlns:a="http://schemas.openxmlformats.org/drawingml/2006/main">
              <a:rPr lang="en" sz="2400" dirty="0" smtClean="0">
                <a:latin typeface="Angsana New" panose="02020603050405020304" pitchFamily="18" charset="-34"/>
                <a:cs typeface="Angsana New" panose="02020603050405020304" pitchFamily="18" charset="-34"/>
              </a:rPr>
              <a:t>the organization 's future operations </a:t>
            </a:r>
            <a:r xmlns:a="http://schemas.openxmlformats.org/drawingml/2006/main">
              <a:rPr lang="en" sz="2400" dirty="0">
                <a:latin typeface="Angsana New" panose="02020603050405020304" pitchFamily="18" charset="-34"/>
                <a:cs typeface="Angsana New" panose="02020603050405020304" pitchFamily="18" charset="-34"/>
              </a:rPr>
              <a:t>. Strategies are typically formulated at different levels within </a:t>
            </a:r>
            <a:r xmlns:a="http://schemas.openxmlformats.org/drawingml/2006/main">
              <a:rPr lang="en" sz="2400" dirty="0" smtClean="0">
                <a:latin typeface="Angsana New" panose="02020603050405020304" pitchFamily="18" charset="-34"/>
                <a:cs typeface="Angsana New" panose="02020603050405020304" pitchFamily="18" charset="-34"/>
              </a:rPr>
              <a:t>the organization, starting with </a:t>
            </a:r>
            <a:r xmlns:a="http://schemas.openxmlformats.org/drawingml/2006/main">
              <a:rPr lang="en" sz="2400" dirty="0" smtClean="0">
                <a:latin typeface="Angsana New" panose="02020603050405020304" pitchFamily="18" charset="-34"/>
                <a:cs typeface="Angsana New" panose="02020603050405020304" pitchFamily="18" charset="-34"/>
              </a:rPr>
              <a:t>corporate </a:t>
            </a:r>
            <a:r xmlns:a="http://schemas.openxmlformats.org/drawingml/2006/main">
              <a:rPr lang="en" sz="2400" dirty="0">
                <a:latin typeface="Angsana New" panose="02020603050405020304" pitchFamily="18" charset="-34"/>
                <a:cs typeface="Angsana New" panose="02020603050405020304" pitchFamily="18" charset="-34"/>
              </a:rPr>
              <a:t>strategy, </a:t>
            </a:r>
            <a:r xmlns:a="http://schemas.openxmlformats.org/drawingml/2006/main">
              <a:rPr lang="en" sz="2400" dirty="0">
                <a:latin typeface="Angsana New" panose="02020603050405020304" pitchFamily="18" charset="-34"/>
                <a:cs typeface="Angsana New" panose="02020603050405020304" pitchFamily="18" charset="-34"/>
              </a:rPr>
              <a:t>then business strategy, and finally functional strategy </a:t>
            </a:r>
            <a:r xmlns:a="http://schemas.openxmlformats.org/drawingml/2006/main">
              <a:rPr lang="en" sz="2400" dirty="0" smtClean="0">
                <a:latin typeface="Angsana New" panose="02020603050405020304" pitchFamily="18" charset="-34"/>
                <a:cs typeface="Angsana New" panose="02020603050405020304" pitchFamily="18" charset="-34"/>
              </a:rPr>
              <a:t>, which </a:t>
            </a:r>
            <a:r xmlns:a="http://schemas.openxmlformats.org/drawingml/2006/main">
              <a:rPr lang="en" sz="2400" dirty="0">
                <a:latin typeface="Angsana New" panose="02020603050405020304" pitchFamily="18" charset="-34"/>
                <a:cs typeface="Angsana New" panose="02020603050405020304" pitchFamily="18" charset="-34"/>
              </a:rPr>
              <a:t>will be discussed in the next section.</a:t>
            </a:r>
          </a:p>
        </p:txBody>
      </p:sp>
    </p:spTree>
    <p:extLst>
      <p:ext uri="{BB962C8B-B14F-4D97-AF65-F5344CB8AC3E}">
        <p14:creationId xmlns:p14="http://schemas.microsoft.com/office/powerpoint/2010/main" val="23603823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4. </a:t>
            </a:r>
            <a:r xmlns:a="http://schemas.openxmlformats.org/drawingml/2006/main">
              <a:rPr lang="en" sz="2400" dirty="0">
                <a:latin typeface="Angsana New" panose="02020603050405020304" pitchFamily="18" charset="-34"/>
                <a:cs typeface="Angsana New" panose="02020603050405020304" pitchFamily="18" charset="-34"/>
              </a:rPr>
              <a:t>Strategy </a:t>
            </a:r>
            <a:r xmlns:a="http://schemas.openxmlformats.org/drawingml/2006/main">
              <a:rPr lang="en" sz="2400" dirty="0">
                <a:latin typeface="Angsana New" panose="02020603050405020304" pitchFamily="18" charset="-34"/>
                <a:cs typeface="Angsana New" panose="02020603050405020304" pitchFamily="18" charset="-34"/>
              </a:rPr>
              <a:t>Implementation </a:t>
            </a:r>
            <a:r xmlns:a="http://schemas.openxmlformats.org/drawingml/2006/main">
              <a:rPr lang="en" sz="2400" dirty="0" smtClean="0">
                <a:latin typeface="Angsana New" panose="02020603050405020304" pitchFamily="18" charset="-34"/>
                <a:cs typeface="Angsana New" panose="02020603050405020304" pitchFamily="18" charset="-34"/>
              </a:rPr>
              <a:t>refers to the </a:t>
            </a:r>
            <a:r xmlns:a="http://schemas.openxmlformats.org/drawingml/2006/main">
              <a:rPr lang="en" sz="2400" dirty="0">
                <a:latin typeface="Angsana New" panose="02020603050405020304" pitchFamily="18" charset="-34"/>
                <a:cs typeface="Angsana New" panose="02020603050405020304" pitchFamily="18" charset="-34"/>
              </a:rPr>
              <a:t>concrete application of the established strategy in operations </a:t>
            </a:r>
            <a:r xmlns:a="http://schemas.openxmlformats.org/drawingml/2006/main">
              <a:rPr lang="en" sz="2400" dirty="0" smtClean="0">
                <a:latin typeface="Angsana New" panose="02020603050405020304" pitchFamily="18" charset="-34"/>
                <a:cs typeface="Angsana New" panose="02020603050405020304" pitchFamily="18" charset="-34"/>
              </a:rPr>
              <a:t>through </a:t>
            </a:r>
            <a:r xmlns:a="http://schemas.openxmlformats.org/drawingml/2006/main">
              <a:rPr lang="en" sz="2400" dirty="0">
                <a:latin typeface="Angsana New" panose="02020603050405020304" pitchFamily="18" charset="-34"/>
                <a:cs typeface="Angsana New" panose="02020603050405020304" pitchFamily="18" charset="-34"/>
              </a:rPr>
              <a:t>systematic structuring of personnel and collaboration.</a:t>
            </a:r>
          </a:p>
        </p:txBody>
      </p:sp>
    </p:spTree>
    <p:extLst>
      <p:ext uri="{BB962C8B-B14F-4D97-AF65-F5344CB8AC3E}">
        <p14:creationId xmlns:p14="http://schemas.microsoft.com/office/powerpoint/2010/main" val="3829219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5. </a:t>
            </a:r>
            <a:r xmlns:a="http://schemas.openxmlformats.org/drawingml/2006/main">
              <a:rPr lang="en" sz="2400" dirty="0">
                <a:latin typeface="Angsana New" panose="02020603050405020304" pitchFamily="18" charset="-34"/>
                <a:cs typeface="Angsana New" panose="02020603050405020304" pitchFamily="18" charset="-34"/>
              </a:rPr>
              <a:t>Strategy Evaluation and Control </a:t>
            </a:r>
            <a:r xmlns:a="http://schemas.openxmlformats.org/drawingml/2006/main">
              <a:rPr lang="en" sz="2400" dirty="0">
                <a:latin typeface="Angsana New" panose="02020603050405020304" pitchFamily="18" charset="-34"/>
                <a:cs typeface="Angsana New" panose="02020603050405020304" pitchFamily="18" charset="-34"/>
              </a:rPr>
              <a:t>refers </a:t>
            </a:r>
            <a:r xmlns:a="http://schemas.openxmlformats.org/drawingml/2006/main">
              <a:rPr lang="en" sz="2400" dirty="0" smtClean="0">
                <a:latin typeface="Angsana New" panose="02020603050405020304" pitchFamily="18" charset="-34"/>
                <a:cs typeface="Angsana New" panose="02020603050405020304" pitchFamily="18" charset="-34"/>
              </a:rPr>
              <a:t>to </a:t>
            </a:r>
            <a:r xmlns:a="http://schemas.openxmlformats.org/drawingml/2006/main">
              <a:rPr lang="en" sz="2400" dirty="0">
                <a:latin typeface="Angsana New" panose="02020603050405020304" pitchFamily="18" charset="-34"/>
                <a:cs typeface="Angsana New" panose="02020603050405020304" pitchFamily="18" charset="-34"/>
              </a:rPr>
              <a:t>monitoring, analyzing problems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determining improvement strategies, and </a:t>
            </a:r>
            <a:r xmlns:a="http://schemas.openxmlformats.org/drawingml/2006/main">
              <a:rPr lang="en" sz="2400" dirty="0" smtClean="0">
                <a:latin typeface="Angsana New" panose="02020603050405020304" pitchFamily="18" charset="-34"/>
                <a:cs typeface="Angsana New" panose="02020603050405020304" pitchFamily="18" charset="-34"/>
              </a:rPr>
              <a:t>developing </a:t>
            </a:r>
            <a:r xmlns:a="http://schemas.openxmlformats.org/drawingml/2006/main">
              <a:rPr lang="en" sz="2400" dirty="0">
                <a:latin typeface="Angsana New" panose="02020603050405020304" pitchFamily="18" charset="-34"/>
                <a:cs typeface="Angsana New" panose="02020603050405020304" pitchFamily="18" charset="-34"/>
              </a:rPr>
              <a:t>strategies to align with the </a:t>
            </a:r>
            <a:r xmlns:a="http://schemas.openxmlformats.org/drawingml/2006/main">
              <a:rPr lang="en" sz="2400" dirty="0" smtClean="0">
                <a:latin typeface="Angsana New" panose="02020603050405020304" pitchFamily="18" charset="-34"/>
                <a:cs typeface="Angsana New" panose="02020603050405020304" pitchFamily="18" charset="-34"/>
              </a:rPr>
              <a:t>actual situation. This ensures the organization </a:t>
            </a:r>
            <a:r xmlns:a="http://schemas.openxmlformats.org/drawingml/2006/main">
              <a:rPr lang="en" sz="2400" dirty="0">
                <a:latin typeface="Angsana New" panose="02020603050405020304" pitchFamily="18" charset="-34"/>
                <a:cs typeface="Angsana New" panose="02020603050405020304" pitchFamily="18" charset="-34"/>
              </a:rPr>
              <a:t>maximizes value from its </a:t>
            </a:r>
            <a:r xmlns:a="http://schemas.openxmlformats.org/drawingml/2006/main">
              <a:rPr lang="en" sz="2400" dirty="0" smtClean="0">
                <a:latin typeface="Angsana New" panose="02020603050405020304" pitchFamily="18" charset="-34"/>
                <a:cs typeface="Angsana New" panose="02020603050405020304" pitchFamily="18" charset="-34"/>
              </a:rPr>
              <a:t>operations and </a:t>
            </a:r>
            <a:r xmlns:a="http://schemas.openxmlformats.org/drawingml/2006/main">
              <a:rPr lang="en" sz="2400" dirty="0">
                <a:latin typeface="Angsana New" panose="02020603050405020304" pitchFamily="18" charset="-34"/>
                <a:cs typeface="Angsana New" panose="02020603050405020304" pitchFamily="18" charset="-34"/>
              </a:rPr>
              <a:t>evaluates the effectiveness of the strategy </a:t>
            </a:r>
            <a:r xmlns:a="http://schemas.openxmlformats.org/drawingml/2006/main">
              <a:rPr lang="en" sz="2400" dirty="0" smtClean="0">
                <a:latin typeface="Angsana New" panose="02020603050405020304" pitchFamily="18" charset="-34"/>
                <a:cs typeface="Angsana New" panose="02020603050405020304" pitchFamily="18" charset="-34"/>
              </a:rPr>
              <a:t>to </a:t>
            </a:r>
            <a:r xmlns:a="http://schemas.openxmlformats.org/drawingml/2006/main">
              <a:rPr lang="en" sz="2400" dirty="0">
                <a:latin typeface="Angsana New" panose="02020603050405020304" pitchFamily="18" charset="-34"/>
                <a:cs typeface="Angsana New" panose="02020603050405020304" pitchFamily="18" charset="-34"/>
              </a:rPr>
              <a:t>determine its goals. This information </a:t>
            </a:r>
            <a:r xmlns:a="http://schemas.openxmlformats.org/drawingml/2006/main">
              <a:rPr lang="en" sz="2400" dirty="0" smtClean="0">
                <a:latin typeface="Angsana New" panose="02020603050405020304" pitchFamily="18" charset="-34"/>
                <a:cs typeface="Angsana New" panose="02020603050405020304" pitchFamily="18" charset="-34"/>
              </a:rPr>
              <a:t>is then used to </a:t>
            </a:r>
            <a:r xmlns:a="http://schemas.openxmlformats.org/drawingml/2006/main">
              <a:rPr lang="en" sz="2400" dirty="0">
                <a:latin typeface="Angsana New" panose="02020603050405020304" pitchFamily="18" charset="-34"/>
                <a:cs typeface="Angsana New" panose="02020603050405020304" pitchFamily="18" charset="-34"/>
              </a:rPr>
              <a:t>inform future strategy development.</a:t>
            </a:r>
          </a:p>
        </p:txBody>
      </p:sp>
    </p:spTree>
    <p:extLst>
      <p:ext uri="{BB962C8B-B14F-4D97-AF65-F5344CB8AC3E}">
        <p14:creationId xmlns:p14="http://schemas.microsoft.com/office/powerpoint/2010/main" val="3613650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latin typeface="Angsana New" panose="02020603050405020304" pitchFamily="18" charset="-34"/>
                <a:cs typeface="Angsana New" panose="02020603050405020304" pitchFamily="18" charset="-34"/>
              </a:rPr>
              <a:t>Levels of business strategy</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At these levels </a:t>
            </a:r>
            <a:r xmlns:a="http://schemas.openxmlformats.org/drawingml/2006/main">
              <a:rPr lang="en" sz="2400" dirty="0">
                <a:latin typeface="Angsana New" panose="02020603050405020304" pitchFamily="18" charset="-34"/>
                <a:cs typeface="Angsana New" panose="02020603050405020304" pitchFamily="18" charset="-34"/>
              </a:rPr>
              <a:t>of business strategy, strategic management </a:t>
            </a:r>
            <a:r xmlns:a="http://schemas.openxmlformats.org/drawingml/2006/main">
              <a:rPr lang="en" sz="2400" dirty="0" smtClean="0">
                <a:latin typeface="Angsana New" panose="02020603050405020304" pitchFamily="18" charset="-34"/>
                <a:cs typeface="Angsana New" panose="02020603050405020304" pitchFamily="18" charset="-34"/>
              </a:rPr>
              <a:t>is not limited </a:t>
            </a:r>
            <a:r xmlns:a="http://schemas.openxmlformats.org/drawingml/2006/main">
              <a:rPr lang="en" sz="2400" dirty="0">
                <a:latin typeface="Angsana New" panose="02020603050405020304" pitchFamily="18" charset="-34"/>
                <a:cs typeface="Angsana New" panose="02020603050405020304" pitchFamily="18" charset="-34"/>
              </a:rPr>
              <a:t>to top management but extends throughout </a:t>
            </a:r>
            <a:r xmlns:a="http://schemas.openxmlformats.org/drawingml/2006/main">
              <a:rPr lang="en" sz="2400" dirty="0" smtClean="0">
                <a:latin typeface="Angsana New" panose="02020603050405020304" pitchFamily="18" charset="-34"/>
                <a:cs typeface="Angsana New" panose="02020603050405020304" pitchFamily="18" charset="-34"/>
              </a:rPr>
              <a:t>the organization to ensure that </a:t>
            </a:r>
            <a:r xmlns:a="http://schemas.openxmlformats.org/drawingml/2006/main">
              <a:rPr lang="en" sz="2400" dirty="0">
                <a:latin typeface="Angsana New" panose="02020603050405020304" pitchFamily="18" charset="-34"/>
                <a:cs typeface="Angsana New" panose="02020603050405020304" pitchFamily="18" charset="-34"/>
              </a:rPr>
              <a:t>all components of the business operate in a supportive and coordinated manner, with the business goal as the </a:t>
            </a:r>
            <a:r xmlns:a="http://schemas.openxmlformats.org/drawingml/2006/main">
              <a:rPr lang="en" sz="2400" dirty="0" smtClean="0">
                <a:latin typeface="Angsana New" panose="02020603050405020304" pitchFamily="18" charset="-34"/>
                <a:cs typeface="Angsana New" panose="02020603050405020304" pitchFamily="18" charset="-34"/>
              </a:rPr>
              <a:t>primary focus </a:t>
            </a:r>
            <a:r xmlns:a="http://schemas.openxmlformats.org/drawingml/2006/main">
              <a:rPr lang="en" sz="2400" dirty="0">
                <a:latin typeface="Angsana New" panose="02020603050405020304" pitchFamily="18" charset="-34"/>
                <a:cs typeface="Angsana New" panose="02020603050405020304" pitchFamily="18" charset="-34"/>
              </a:rPr>
              <a:t>. Those responsible in each area are tasked with defining </a:t>
            </a:r>
            <a:r xmlns:a="http://schemas.openxmlformats.org/drawingml/2006/main">
              <a:rPr lang="en" sz="2400" dirty="0" smtClean="0">
                <a:latin typeface="Angsana New" panose="02020603050405020304" pitchFamily="18" charset="-34"/>
                <a:cs typeface="Angsana New" panose="02020603050405020304" pitchFamily="18" charset="-34"/>
              </a:rPr>
              <a:t>strategies, which </a:t>
            </a:r>
            <a:r xmlns:a="http://schemas.openxmlformats.org/drawingml/2006/main">
              <a:rPr lang="en" sz="2400" dirty="0">
                <a:latin typeface="Angsana New" panose="02020603050405020304" pitchFamily="18" charset="-34"/>
                <a:cs typeface="Angsana New" panose="02020603050405020304" pitchFamily="18" charset="-34"/>
              </a:rPr>
              <a:t>can be categorized into three levels </a:t>
            </a:r>
            <a:r xmlns:a="http://schemas.openxmlformats.org/drawingml/2006/main">
              <a:rPr lang="en" sz="2400" dirty="0" smtClean="0">
                <a:latin typeface="Angsana New" panose="02020603050405020304" pitchFamily="18" charset="-34"/>
                <a:cs typeface="Angsana New" panose="02020603050405020304" pitchFamily="18" charset="-34"/>
              </a:rPr>
              <a:t>as follows:</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6269188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b="0" dirty="0" smtClean="0">
                <a:latin typeface="Angsana New" panose="02020603050405020304" pitchFamily="18" charset="-34"/>
                <a:cs typeface="Angsana New" panose="02020603050405020304" pitchFamily="18" charset="-34"/>
              </a:rPr>
              <a:t>Figure </a:t>
            </a:r>
            <a:r xmlns:a="http://schemas.openxmlformats.org/drawingml/2006/main">
              <a:rPr lang="en" b="0" dirty="0" smtClean="0">
                <a:latin typeface="Angsana New" panose="02020603050405020304" pitchFamily="18" charset="-34"/>
                <a:cs typeface="Angsana New" panose="02020603050405020304" pitchFamily="18" charset="-34"/>
              </a:rPr>
              <a:t>1.6 </a:t>
            </a:r>
            <a:r xmlns:a="http://schemas.openxmlformats.org/drawingml/2006/main">
              <a:rPr lang="en" b="0" dirty="0" smtClean="0">
                <a:latin typeface="Angsana New" panose="02020603050405020304" pitchFamily="18" charset="-34"/>
                <a:cs typeface="Angsana New" panose="02020603050405020304" pitchFamily="18" charset="-34"/>
              </a:rPr>
              <a:t>Levels of Business Strategy</a:t>
            </a:r>
            <a:endParaRPr xmlns:a="http://schemas.openxmlformats.org/drawingml/2006/main" lang="th-TH" b="0" dirty="0">
              <a:latin typeface="Angsana New" panose="02020603050405020304" pitchFamily="18" charset="-34"/>
              <a:cs typeface="Angsana New" panose="02020603050405020304" pitchFamily="18" charset="-34"/>
            </a:endParaRPr>
          </a:p>
        </p:txBody>
      </p:sp>
      <p:sp>
        <p:nvSpPr>
          <p:cNvPr id="4" name="Oval 3"/>
          <p:cNvSpPr/>
          <p:nvPr/>
        </p:nvSpPr>
        <p:spPr>
          <a:xfrm>
            <a:off x="4028363" y="2279176"/>
            <a:ext cx="4135271" cy="39169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5" name="Oval 4"/>
          <p:cNvSpPr/>
          <p:nvPr/>
        </p:nvSpPr>
        <p:spPr>
          <a:xfrm>
            <a:off x="4417322" y="2671549"/>
            <a:ext cx="3357349" cy="313216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dirty="0">
              <a:latin typeface="Angsana New" panose="02020603050405020304" pitchFamily="18" charset="-34"/>
              <a:cs typeface="Angsana New" panose="02020603050405020304" pitchFamily="18" charset="-34"/>
            </a:endParaRPr>
          </a:p>
        </p:txBody>
      </p:sp>
      <p:sp>
        <p:nvSpPr>
          <p:cNvPr id="7" name="Oval 6"/>
          <p:cNvSpPr/>
          <p:nvPr/>
        </p:nvSpPr>
        <p:spPr>
          <a:xfrm>
            <a:off x="5058767" y="3254991"/>
            <a:ext cx="2074460" cy="196527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dirty="0" smtClean="0">
                <a:solidFill>
                  <a:schemeClr val="bg1"/>
                </a:solidFill>
                <a:latin typeface="Angsana New" panose="02020603050405020304" pitchFamily="18" charset="-34"/>
                <a:cs typeface="Angsana New" panose="02020603050405020304" pitchFamily="18" charset="-34"/>
              </a:rPr>
              <a:t>Functional level strategies</a:t>
            </a:r>
            <a:endParaRPr xmlns:a="http://schemas.openxmlformats.org/drawingml/2006/main" lang="th-TH" dirty="0">
              <a:solidFill>
                <a:schemeClr val="bg1"/>
              </a:solidFill>
              <a:latin typeface="Angsana New" panose="02020603050405020304" pitchFamily="18" charset="-34"/>
              <a:cs typeface="Angsana New" panose="02020603050405020304" pitchFamily="18" charset="-34"/>
            </a:endParaRPr>
          </a:p>
        </p:txBody>
      </p:sp>
      <p:sp>
        <p:nvSpPr>
          <p:cNvPr id="8" name="TextBox 7"/>
          <p:cNvSpPr txBox="1"/>
          <p:nvPr/>
        </p:nvSpPr>
        <p:spPr>
          <a:xfrm>
            <a:off x="5595582" y="2885659"/>
            <a:ext cx="1323833" cy="369332"/>
          </a:xfrm>
          <a:prstGeom prst="rect">
            <a:avLst/>
          </a:prstGeom>
          <a:noFill/>
        </p:spPr>
        <p:txBody>
          <a:bodyPr wrap="square" rtlCol="0">
            <a:spAutoFit/>
          </a:bodyPr>
          <a:lstStyle/>
          <a:p>
            <a:r xmlns:a="http://schemas.openxmlformats.org/drawingml/2006/main">
              <a:rPr lang="en" dirty="0" smtClean="0">
                <a:latin typeface="Angsana New" panose="02020603050405020304" pitchFamily="18" charset="-34"/>
                <a:cs typeface="Angsana New" panose="02020603050405020304" pitchFamily="18" charset="-34"/>
              </a:rPr>
              <a:t>Business strategy</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9" name="TextBox 8"/>
          <p:cNvSpPr txBox="1"/>
          <p:nvPr/>
        </p:nvSpPr>
        <p:spPr>
          <a:xfrm>
            <a:off x="5631972" y="2302218"/>
            <a:ext cx="1214651" cy="369332"/>
          </a:xfrm>
          <a:prstGeom prst="rect">
            <a:avLst/>
          </a:prstGeom>
          <a:noFill/>
        </p:spPr>
        <p:txBody>
          <a:bodyPr wrap="square" rtlCol="0">
            <a:spAutoFit/>
          </a:bodyPr>
          <a:lstStyle/>
          <a:p>
            <a:r xmlns:a="http://schemas.openxmlformats.org/drawingml/2006/main">
              <a:rPr lang="en" dirty="0" smtClean="0">
                <a:solidFill>
                  <a:schemeClr val="bg1"/>
                </a:solidFill>
                <a:latin typeface="Angsana New" panose="02020603050405020304" pitchFamily="18" charset="-34"/>
                <a:cs typeface="Angsana New" panose="02020603050405020304" pitchFamily="18" charset="-34"/>
              </a:rPr>
              <a:t>Corporate strategy</a:t>
            </a:r>
            <a:endParaRPr xmlns:a="http://schemas.openxmlformats.org/drawingml/2006/main" lang="th-TH" dirty="0">
              <a:solidFill>
                <a:schemeClr val="bg1"/>
              </a:solidFill>
              <a:latin typeface="Angsana New" panose="02020603050405020304" pitchFamily="18" charset="-34"/>
              <a:cs typeface="Angsana New" panose="02020603050405020304" pitchFamily="18" charset="-34"/>
            </a:endParaRPr>
          </a:p>
        </p:txBody>
      </p:sp>
      <p:sp>
        <p:nvSpPr>
          <p:cNvPr id="10" name="TextBox 9"/>
          <p:cNvSpPr txBox="1"/>
          <p:nvPr/>
        </p:nvSpPr>
        <p:spPr>
          <a:xfrm>
            <a:off x="8923350" y="2312454"/>
            <a:ext cx="1842447" cy="369332"/>
          </a:xfrm>
          <a:prstGeom prst="rect">
            <a:avLst/>
          </a:prstGeom>
          <a:noFill/>
        </p:spPr>
        <p:txBody>
          <a:bodyPr wrap="square" rtlCol="0">
            <a:spAutoFit/>
          </a:bodyPr>
          <a:lstStyle/>
          <a:p>
            <a:r xmlns:a="http://schemas.openxmlformats.org/drawingml/2006/main">
              <a:rPr lang="en" dirty="0" smtClean="0">
                <a:latin typeface="Angsana New" panose="02020603050405020304" pitchFamily="18" charset="-34"/>
                <a:cs typeface="Angsana New" panose="02020603050405020304" pitchFamily="18" charset="-34"/>
              </a:rPr>
              <a:t>Senior executives</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11" name="TextBox 10"/>
          <p:cNvSpPr txBox="1"/>
          <p:nvPr/>
        </p:nvSpPr>
        <p:spPr>
          <a:xfrm>
            <a:off x="8923350" y="2885659"/>
            <a:ext cx="1364776" cy="369332"/>
          </a:xfrm>
          <a:prstGeom prst="rect">
            <a:avLst/>
          </a:prstGeom>
          <a:noFill/>
        </p:spPr>
        <p:txBody>
          <a:bodyPr wrap="square" rtlCol="0">
            <a:spAutoFit/>
          </a:bodyPr>
          <a:lstStyle/>
          <a:p>
            <a:r xmlns:a="http://schemas.openxmlformats.org/drawingml/2006/main">
              <a:rPr lang="en" dirty="0" smtClean="0">
                <a:latin typeface="Angsana New" panose="02020603050405020304" pitchFamily="18" charset="-34"/>
                <a:cs typeface="Angsana New" panose="02020603050405020304" pitchFamily="18" charset="-34"/>
              </a:rPr>
              <a:t>Head of Business Unit</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12" name="TextBox 11"/>
          <p:cNvSpPr txBox="1"/>
          <p:nvPr/>
        </p:nvSpPr>
        <p:spPr>
          <a:xfrm>
            <a:off x="8923350" y="4049972"/>
            <a:ext cx="1364776" cy="375314"/>
          </a:xfrm>
          <a:prstGeom prst="rect">
            <a:avLst/>
          </a:prstGeom>
          <a:noFill/>
        </p:spPr>
        <p:txBody>
          <a:bodyPr wrap="square" rtlCol="0">
            <a:spAutoFit/>
          </a:bodyPr>
          <a:lstStyle/>
          <a:p>
            <a:r xmlns:a="http://schemas.openxmlformats.org/drawingml/2006/main">
              <a:rPr lang="en" dirty="0" smtClean="0">
                <a:latin typeface="Angsana New" panose="02020603050405020304" pitchFamily="18" charset="-34"/>
                <a:cs typeface="Angsana New" panose="02020603050405020304" pitchFamily="18" charset="-34"/>
              </a:rPr>
              <a:t>Department Manager</a:t>
            </a:r>
            <a:endParaRPr xmlns:a="http://schemas.openxmlformats.org/drawingml/2006/main" lang="th-TH" dirty="0">
              <a:latin typeface="Angsana New" panose="02020603050405020304" pitchFamily="18" charset="-34"/>
              <a:cs typeface="Angsana New" panose="02020603050405020304" pitchFamily="18" charset="-34"/>
            </a:endParaRPr>
          </a:p>
        </p:txBody>
      </p:sp>
      <p:cxnSp>
        <p:nvCxnSpPr>
          <p:cNvPr id="14" name="Straight Arrow Connector 13"/>
          <p:cNvCxnSpPr>
            <a:stCxn id="10" idx="1"/>
          </p:cNvCxnSpPr>
          <p:nvPr/>
        </p:nvCxnSpPr>
        <p:spPr>
          <a:xfrm flipH="1">
            <a:off x="6660107" y="2497120"/>
            <a:ext cx="226324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6651004" y="3070325"/>
            <a:ext cx="2247334"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6778378" y="4237629"/>
            <a:ext cx="214497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30042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thaiDist">
              <a:buNone/>
            </a:pPr>
            <a:endParaRPr lang="th-TH" sz="2400" dirty="0" smtClean="0">
              <a:latin typeface="Angsana New" panose="02020603050405020304" pitchFamily="18" charset="-34"/>
              <a:cs typeface="Angsana New" panose="02020603050405020304" pitchFamily="18" charset="-34"/>
            </a:endParaRPr>
          </a:p>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1. </a:t>
            </a:r>
            <a:r xmlns:a="http://schemas.openxmlformats.org/drawingml/2006/main">
              <a:rPr lang="en" sz="2400" dirty="0" smtClean="0">
                <a:latin typeface="Angsana New" panose="02020603050405020304" pitchFamily="18" charset="-34"/>
                <a:cs typeface="Angsana New" panose="02020603050405020304" pitchFamily="18" charset="-34"/>
              </a:rPr>
              <a:t>Corporate </a:t>
            </a:r>
            <a:r xmlns:a="http://schemas.openxmlformats.org/drawingml/2006/main">
              <a:rPr lang="en" sz="2400" dirty="0">
                <a:latin typeface="Angsana New" panose="02020603050405020304" pitchFamily="18" charset="-34"/>
                <a:cs typeface="Angsana New" panose="02020603050405020304" pitchFamily="18" charset="-34"/>
              </a:rPr>
              <a:t>strategy </a:t>
            </a:r>
            <a:r xmlns:a="http://schemas.openxmlformats.org/drawingml/2006/main">
              <a:rPr lang="en" sz="2400" dirty="0">
                <a:latin typeface="Angsana New" panose="02020603050405020304" pitchFamily="18" charset="-34"/>
                <a:cs typeface="Angsana New" panose="02020603050405020304" pitchFamily="18" charset="-34"/>
              </a:rPr>
              <a:t>is determined by the organization's senior management, such as the Managing Director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President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or </a:t>
            </a:r>
            <a:r xmlns:a="http://schemas.openxmlformats.org/drawingml/2006/main">
              <a:rPr lang="en" sz="2400" dirty="0">
                <a:latin typeface="Angsana New" panose="02020603050405020304" pitchFamily="18" charset="-34"/>
                <a:cs typeface="Angsana New" panose="02020603050405020304" pitchFamily="18" charset="-34"/>
              </a:rPr>
              <a:t>Chief Executive </a:t>
            </a:r>
            <a:r xmlns:a="http://schemas.openxmlformats.org/drawingml/2006/main">
              <a:rPr lang="en" sz="2400" dirty="0">
                <a:latin typeface="Angsana New" panose="02020603050405020304" pitchFamily="18" charset="-34"/>
                <a:cs typeface="Angsana New" panose="02020603050405020304" pitchFamily="18" charset="-34"/>
              </a:rPr>
              <a:t>Officer (CEO), </a:t>
            </a:r>
            <a:r xmlns:a="http://schemas.openxmlformats.org/drawingml/2006/main">
              <a:rPr lang="en" sz="2400" dirty="0">
                <a:latin typeface="Angsana New" panose="02020603050405020304" pitchFamily="18" charset="-34"/>
                <a:cs typeface="Angsana New" panose="02020603050405020304" pitchFamily="18" charset="-34"/>
              </a:rPr>
              <a:t>in </a:t>
            </a:r>
            <a:r xmlns:a="http://schemas.openxmlformats.org/drawingml/2006/main">
              <a:rPr lang="en" sz="2400" dirty="0" smtClean="0">
                <a:latin typeface="Angsana New" panose="02020603050405020304" pitchFamily="18" charset="-34"/>
                <a:cs typeface="Angsana New" panose="02020603050405020304" pitchFamily="18" charset="-34"/>
              </a:rPr>
              <a:t>collaboration with </a:t>
            </a:r>
            <a:r xmlns:a="http://schemas.openxmlformats.org/drawingml/2006/main">
              <a:rPr lang="en" sz="2400" dirty="0">
                <a:latin typeface="Angsana New" panose="02020603050405020304" pitchFamily="18" charset="-34"/>
                <a:cs typeface="Angsana New" panose="02020603050405020304" pitchFamily="18" charset="-34"/>
              </a:rPr>
              <a:t>the executive team and strategic advisors. This involves anticipating future situations and needs to define the organization's </a:t>
            </a:r>
            <a:r xmlns:a="http://schemas.openxmlformats.org/drawingml/2006/main">
              <a:rPr lang="en" sz="2400" dirty="0">
                <a:latin typeface="Angsana New" panose="02020603050405020304" pitchFamily="18" charset="-34"/>
                <a:cs typeface="Angsana New" panose="02020603050405020304" pitchFamily="18" charset="-34"/>
              </a:rPr>
              <a:t>vision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mission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smtClean="0">
                <a:latin typeface="Angsana New" panose="02020603050405020304" pitchFamily="18" charset="-34"/>
                <a:cs typeface="Angsana New" panose="02020603050405020304" pitchFamily="18" charset="-34"/>
              </a:rPr>
              <a:t>and objectives or goals. Corporate </a:t>
            </a:r>
            <a:r xmlns:a="http://schemas.openxmlformats.org/drawingml/2006/main">
              <a:rPr lang="en" sz="2400" dirty="0" smtClean="0">
                <a:latin typeface="Angsana New" panose="02020603050405020304" pitchFamily="18" charset="-34"/>
                <a:cs typeface="Angsana New" panose="02020603050405020304" pitchFamily="18" charset="-34"/>
              </a:rPr>
              <a:t>strategy </a:t>
            </a:r>
            <a:r xmlns:a="http://schemas.openxmlformats.org/drawingml/2006/main">
              <a:rPr lang="en" sz="2400" dirty="0" smtClean="0">
                <a:latin typeface="Angsana New" panose="02020603050405020304" pitchFamily="18" charset="-34"/>
                <a:cs typeface="Angsana New" panose="02020603050405020304" pitchFamily="18" charset="-34"/>
              </a:rPr>
              <a:t>serves </a:t>
            </a:r>
            <a:r xmlns:a="http://schemas.openxmlformats.org/drawingml/2006/main">
              <a:rPr lang="en" sz="2400" dirty="0">
                <a:latin typeface="Angsana New" panose="02020603050405020304" pitchFamily="18" charset="-34"/>
                <a:cs typeface="Angsana New" panose="02020603050405020304" pitchFamily="18" charset="-34"/>
              </a:rPr>
              <a:t>as </a:t>
            </a:r>
            <a:r xmlns:a="http://schemas.openxmlformats.org/drawingml/2006/main">
              <a:rPr lang="en" sz="2400" dirty="0" smtClean="0">
                <a:latin typeface="Angsana New" panose="02020603050405020304" pitchFamily="18" charset="-34"/>
                <a:cs typeface="Angsana New" panose="02020603050405020304" pitchFamily="18" charset="-34"/>
              </a:rPr>
              <a:t>the </a:t>
            </a:r>
            <a:r xmlns:a="http://schemas.openxmlformats.org/drawingml/2006/main">
              <a:rPr lang="en" sz="2400" dirty="0">
                <a:latin typeface="Angsana New" panose="02020603050405020304" pitchFamily="18" charset="-34"/>
                <a:cs typeface="Angsana New" panose="02020603050405020304" pitchFamily="18" charset="-34"/>
              </a:rPr>
              <a:t>core </a:t>
            </a:r>
            <a:r xmlns:a="http://schemas.openxmlformats.org/drawingml/2006/main">
              <a:rPr lang="en" sz="2400" dirty="0">
                <a:latin typeface="Angsana New" panose="02020603050405020304" pitchFamily="18" charset="-34"/>
                <a:cs typeface="Angsana New" panose="02020603050405020304" pitchFamily="18" charset="-34"/>
              </a:rPr>
              <a:t>business strategy, acting as a template and guideline for defining strategies and planning at other levels.</a:t>
            </a:r>
          </a:p>
        </p:txBody>
      </p:sp>
    </p:spTree>
    <p:extLst>
      <p:ext uri="{BB962C8B-B14F-4D97-AF65-F5344CB8AC3E}">
        <p14:creationId xmlns:p14="http://schemas.microsoft.com/office/powerpoint/2010/main" val="827411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Furthermore, </a:t>
            </a:r>
            <a:r xmlns:a="http://schemas.openxmlformats.org/drawingml/2006/main">
              <a:rPr lang="en" sz="2400" dirty="0">
                <a:latin typeface="Angsana New" panose="02020603050405020304" pitchFamily="18" charset="-34"/>
                <a:cs typeface="Angsana New" panose="02020603050405020304" pitchFamily="18" charset="-34"/>
              </a:rPr>
              <a:t>the intense business competition and volatile situations in many industries necessitate that personnel at all levels understand the organization </a:t>
            </a:r>
            <a:r xmlns:a="http://schemas.openxmlformats.org/drawingml/2006/main">
              <a:rPr lang="en" sz="2400" dirty="0">
                <a:latin typeface="Angsana New" panose="02020603050405020304" pitchFamily="18" charset="-34"/>
                <a:cs typeface="Angsana New" panose="02020603050405020304" pitchFamily="18" charset="-34"/>
              </a:rPr>
              <a:t>'s </a:t>
            </a:r>
            <a:r xmlns:a="http://schemas.openxmlformats.org/drawingml/2006/main">
              <a:rPr lang="en" sz="2400" dirty="0">
                <a:latin typeface="Angsana New" panose="02020603050405020304" pitchFamily="18" charset="-34"/>
                <a:cs typeface="Angsana New" panose="02020603050405020304" pitchFamily="18" charset="-34"/>
              </a:rPr>
              <a:t>strategic direction </a:t>
            </a:r>
            <a:r xmlns:a="http://schemas.openxmlformats.org/drawingml/2006/main">
              <a:rPr lang="en" sz="2400" dirty="0" smtClean="0">
                <a:latin typeface="Angsana New" panose="02020603050405020304" pitchFamily="18" charset="-34"/>
                <a:cs typeface="Angsana New" panose="02020603050405020304" pitchFamily="18" charset="-34"/>
              </a:rPr>
              <a:t>in order to </a:t>
            </a:r>
            <a:r xmlns:a="http://schemas.openxmlformats.org/drawingml/2006/main">
              <a:rPr lang="en" sz="2400" dirty="0">
                <a:latin typeface="Angsana New" panose="02020603050405020304" pitchFamily="18" charset="-34"/>
                <a:cs typeface="Angsana New" panose="02020603050405020304" pitchFamily="18" charset="-34"/>
              </a:rPr>
              <a:t>perform their duties effectively and meet the needs of management. </a:t>
            </a:r>
            <a:r xmlns:a="http://schemas.openxmlformats.org/drawingml/2006/main">
              <a:rPr lang="en" sz="2400" dirty="0" smtClean="0">
                <a:latin typeface="Angsana New" panose="02020603050405020304" pitchFamily="18" charset="-34"/>
                <a:cs typeface="Angsana New" panose="02020603050405020304" pitchFamily="18" charset="-34"/>
              </a:rPr>
              <a:t>As </a:t>
            </a:r>
            <a:r xmlns:a="http://schemas.openxmlformats.org/drawingml/2006/main">
              <a:rPr lang="en" sz="2400" dirty="0" smtClean="0">
                <a:latin typeface="Angsana New" panose="02020603050405020304" pitchFamily="18" charset="-34"/>
                <a:cs typeface="Angsana New" panose="02020603050405020304" pitchFamily="18" charset="-34"/>
              </a:rPr>
              <a:t>Sanoh </a:t>
            </a:r>
            <a:r xmlns:a="http://schemas.openxmlformats.org/drawingml/2006/main">
              <a:rPr lang="en" sz="2400" dirty="0">
                <a:latin typeface="Angsana New" panose="02020603050405020304" pitchFamily="18" charset="-34"/>
                <a:cs typeface="Angsana New" panose="02020603050405020304" pitchFamily="18" charset="-34"/>
              </a:rPr>
              <a:t>Tiyaw (2003) </a:t>
            </a:r>
            <a:r xmlns:a="http://schemas.openxmlformats.org/drawingml/2006/main">
              <a:rPr lang="en" sz="2400" dirty="0">
                <a:latin typeface="Angsana New" panose="02020603050405020304" pitchFamily="18" charset="-34"/>
                <a:cs typeface="Angsana New" panose="02020603050405020304" pitchFamily="18" charset="-34"/>
              </a:rPr>
              <a:t>stated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"In any industrial business organization, </a:t>
            </a:r>
            <a:r xmlns:a="http://schemas.openxmlformats.org/drawingml/2006/main">
              <a:rPr lang="en" sz="2400" dirty="0">
                <a:latin typeface="Angsana New" panose="02020603050405020304" pitchFamily="18" charset="-34"/>
                <a:cs typeface="Angsana New" panose="02020603050405020304" pitchFamily="18" charset="-34"/>
              </a:rPr>
              <a:t>its </a:t>
            </a:r>
            <a:r xmlns:a="http://schemas.openxmlformats.org/drawingml/2006/main">
              <a:rPr lang="en" sz="2400" dirty="0" smtClean="0">
                <a:latin typeface="Angsana New" panose="02020603050405020304" pitchFamily="18" charset="-34"/>
                <a:cs typeface="Angsana New" panose="02020603050405020304" pitchFamily="18" charset="-34"/>
              </a:rPr>
              <a:t>managers and employees must have </a:t>
            </a:r>
            <a:r xmlns:a="http://schemas.openxmlformats.org/drawingml/2006/main">
              <a:rPr lang="en" sz="2400" dirty="0" smtClean="0">
                <a:latin typeface="Angsana New" panose="02020603050405020304" pitchFamily="18" charset="-34"/>
                <a:cs typeface="Angsana New" panose="02020603050405020304" pitchFamily="18" charset="-34"/>
              </a:rPr>
              <a:t>the knowledge, understanding, and </a:t>
            </a:r>
            <a:r xmlns:a="http://schemas.openxmlformats.org/drawingml/2006/main">
              <a:rPr lang="en" sz="2400" dirty="0">
                <a:latin typeface="Angsana New" panose="02020603050405020304" pitchFamily="18" charset="-34"/>
                <a:cs typeface="Angsana New" panose="02020603050405020304" pitchFamily="18" charset="-34"/>
              </a:rPr>
              <a:t>ability to determine strategies and implement them correctly and in accordance with changing circumstances."</a:t>
            </a:r>
          </a:p>
        </p:txBody>
      </p:sp>
    </p:spTree>
    <p:extLst>
      <p:ext uri="{BB962C8B-B14F-4D97-AF65-F5344CB8AC3E}">
        <p14:creationId xmlns:p14="http://schemas.microsoft.com/office/powerpoint/2010/main" val="14704959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2. </a:t>
            </a:r>
            <a:r xmlns:a="http://schemas.openxmlformats.org/drawingml/2006/main">
              <a:rPr lang="en" sz="2400" dirty="0">
                <a:latin typeface="Angsana New" panose="02020603050405020304" pitchFamily="18" charset="-34"/>
                <a:cs typeface="Angsana New" panose="02020603050405020304" pitchFamily="18" charset="-34"/>
              </a:rPr>
              <a:t>Business strategy </a:t>
            </a:r>
            <a:r xmlns:a="http://schemas.openxmlformats.org/drawingml/2006/main">
              <a:rPr lang="en" sz="2400" dirty="0">
                <a:latin typeface="Angsana New" panose="02020603050405020304" pitchFamily="18" charset="-34"/>
                <a:cs typeface="Angsana New" panose="02020603050405020304" pitchFamily="18" charset="-34"/>
              </a:rPr>
              <a:t>is </a:t>
            </a:r>
            <a:r xmlns:a="http://schemas.openxmlformats.org/drawingml/2006/main">
              <a:rPr lang="en" sz="2400" dirty="0">
                <a:latin typeface="Angsana New" panose="02020603050405020304" pitchFamily="18" charset="-34"/>
                <a:cs typeface="Angsana New" panose="02020603050405020304" pitchFamily="18" charset="-34"/>
              </a:rPr>
              <a:t>determined by managers or executives who head business units ( </a:t>
            </a:r>
            <a:r xmlns:a="http://schemas.openxmlformats.org/drawingml/2006/main">
              <a:rPr lang="en" sz="2400" dirty="0">
                <a:latin typeface="Angsana New" panose="02020603050405020304" pitchFamily="18" charset="-34"/>
                <a:cs typeface="Angsana New" panose="02020603050405020304" pitchFamily="18" charset="-34"/>
              </a:rPr>
              <a:t>BUs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with autonomy and responsibility for </a:t>
            </a:r>
            <a:r xmlns:a="http://schemas.openxmlformats.org/drawingml/2006/main">
              <a:rPr lang="en" sz="2400" dirty="0" smtClean="0">
                <a:latin typeface="Angsana New" panose="02020603050405020304" pitchFamily="18" charset="-34"/>
                <a:cs typeface="Angsana New" panose="02020603050405020304" pitchFamily="18" charset="-34"/>
              </a:rPr>
              <a:t>their own </a:t>
            </a:r>
            <a:r xmlns:a="http://schemas.openxmlformats.org/drawingml/2006/main">
              <a:rPr lang="en" sz="2400" dirty="0">
                <a:latin typeface="Angsana New" panose="02020603050405020304" pitchFamily="18" charset="-34"/>
                <a:cs typeface="Angsana New" panose="02020603050405020304" pitchFamily="18" charset="-34"/>
              </a:rPr>
              <a:t>operations. </a:t>
            </a:r>
            <a:r xmlns:a="http://schemas.openxmlformats.org/drawingml/2006/main">
              <a:rPr lang="en" sz="2400" dirty="0">
                <a:latin typeface="Angsana New" panose="02020603050405020304" pitchFamily="18" charset="-34"/>
                <a:cs typeface="Angsana New" panose="02020603050405020304" pitchFamily="18" charset="-34"/>
              </a:rPr>
              <a:t>Their goal is to create competitive advantages for their </a:t>
            </a:r>
            <a:r xmlns:a="http://schemas.openxmlformats.org/drawingml/2006/main">
              <a:rPr lang="en" sz="2400" dirty="0" smtClean="0">
                <a:latin typeface="Angsana New" panose="02020603050405020304" pitchFamily="18" charset="-34"/>
                <a:cs typeface="Angsana New" panose="02020603050405020304" pitchFamily="18" charset="-34"/>
              </a:rPr>
              <a:t>business unit. Typically, </a:t>
            </a:r>
            <a:r xmlns:a="http://schemas.openxmlformats.org/drawingml/2006/main">
              <a:rPr lang="en" sz="2400" dirty="0">
                <a:latin typeface="Angsana New" panose="02020603050405020304" pitchFamily="18" charset="-34"/>
                <a:cs typeface="Angsana New" panose="02020603050405020304" pitchFamily="18" charset="-34"/>
              </a:rPr>
              <a:t>business-level strategies involve competition and are sometimes referred to as "competitive strategy </a:t>
            </a:r>
            <a:r xmlns:a="http://schemas.openxmlformats.org/drawingml/2006/main">
              <a:rPr lang="en" sz="2400" dirty="0">
                <a:latin typeface="Angsana New" panose="02020603050405020304" pitchFamily="18" charset="-34"/>
                <a:cs typeface="Angsana New" panose="02020603050405020304" pitchFamily="18" charset="-34"/>
              </a:rPr>
              <a:t>."</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2205491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3. </a:t>
            </a:r>
            <a:r xmlns:a="http://schemas.openxmlformats.org/drawingml/2006/main">
              <a:rPr lang="en" sz="2400" dirty="0">
                <a:latin typeface="Angsana New" panose="02020603050405020304" pitchFamily="18" charset="-34"/>
                <a:cs typeface="Angsana New" panose="02020603050405020304" pitchFamily="18" charset="-34"/>
              </a:rPr>
              <a:t>Functional Strategy </a:t>
            </a:r>
            <a:r xmlns:a="http://schemas.openxmlformats.org/drawingml/2006/main">
              <a:rPr lang="en" sz="2400" dirty="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This is determined by managers in each business function, such as production, finance, marketing, and </a:t>
            </a:r>
            <a:r xmlns:a="http://schemas.openxmlformats.org/drawingml/2006/main">
              <a:rPr lang="en" sz="2400" dirty="0" smtClean="0">
                <a:latin typeface="Angsana New" panose="02020603050405020304" pitchFamily="18" charset="-34"/>
                <a:cs typeface="Angsana New" panose="02020603050405020304" pitchFamily="18" charset="-34"/>
              </a:rPr>
              <a:t>human resources. It </a:t>
            </a:r>
            <a:r xmlns:a="http://schemas.openxmlformats.org/drawingml/2006/main">
              <a:rPr lang="en" sz="2400" dirty="0">
                <a:latin typeface="Angsana New" panose="02020603050405020304" pitchFamily="18" charset="-34"/>
                <a:cs typeface="Angsana New" panose="02020603050405020304" pitchFamily="18" charset="-34"/>
              </a:rPr>
              <a:t>focuses on the efficient and effective use of organizational resources </a:t>
            </a:r>
            <a:r xmlns:a="http://schemas.openxmlformats.org/drawingml/2006/main">
              <a:rPr lang="en" sz="2400" dirty="0" smtClean="0">
                <a:latin typeface="Angsana New" panose="02020603050405020304" pitchFamily="18" charset="-34"/>
                <a:cs typeface="Angsana New" panose="02020603050405020304" pitchFamily="18" charset="-34"/>
              </a:rPr>
              <a:t>and </a:t>
            </a:r>
            <a:r xmlns:a="http://schemas.openxmlformats.org/drawingml/2006/main">
              <a:rPr lang="en" sz="2400" dirty="0">
                <a:latin typeface="Angsana New" panose="02020603050405020304" pitchFamily="18" charset="-34"/>
                <a:cs typeface="Angsana New" panose="02020603050405020304" pitchFamily="18" charset="-34"/>
              </a:rPr>
              <a:t>aligns with organizational and business-level strategies.</a:t>
            </a:r>
          </a:p>
        </p:txBody>
      </p:sp>
    </p:spTree>
    <p:extLst>
      <p:ext uri="{BB962C8B-B14F-4D97-AF65-F5344CB8AC3E}">
        <p14:creationId xmlns:p14="http://schemas.microsoft.com/office/powerpoint/2010/main" val="28249086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21923" y="3241344"/>
            <a:ext cx="2033516" cy="14603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5400" dirty="0" smtClean="0"/>
              <a:t>bathroom</a:t>
            </a:r>
            <a:endParaRPr xmlns:a="http://schemas.openxmlformats.org/drawingml/2006/main" lang="th-TH" sz="5400" dirty="0"/>
          </a:p>
        </p:txBody>
      </p:sp>
      <p:sp>
        <p:nvSpPr>
          <p:cNvPr id="6" name="Oval 5"/>
          <p:cNvSpPr/>
          <p:nvPr/>
        </p:nvSpPr>
        <p:spPr>
          <a:xfrm>
            <a:off x="1310185" y="2770496"/>
            <a:ext cx="887105" cy="9280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cxnSp>
        <p:nvCxnSpPr>
          <p:cNvPr id="8" name="Straight Connector 7"/>
          <p:cNvCxnSpPr>
            <a:stCxn id="6" idx="4"/>
          </p:cNvCxnSpPr>
          <p:nvPr/>
        </p:nvCxnSpPr>
        <p:spPr>
          <a:xfrm>
            <a:off x="1753738" y="3698543"/>
            <a:ext cx="6823" cy="110546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955343" y="4804012"/>
            <a:ext cx="777923" cy="6005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760561" y="4804012"/>
            <a:ext cx="818866" cy="573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955343" y="4094328"/>
            <a:ext cx="80521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760561" y="4107976"/>
            <a:ext cx="818866" cy="27296"/>
          </a:xfrm>
          <a:prstGeom prst="line">
            <a:avLst/>
          </a:prstGeom>
        </p:spPr>
        <p:style>
          <a:lnRef idx="1">
            <a:schemeClr val="accent1"/>
          </a:lnRef>
          <a:fillRef idx="0">
            <a:schemeClr val="accent1"/>
          </a:fillRef>
          <a:effectRef idx="0">
            <a:schemeClr val="accent1"/>
          </a:effectRef>
          <a:fontRef idx="minor">
            <a:schemeClr val="tx1"/>
          </a:fontRef>
        </p:style>
      </p:cxnSp>
      <p:sp>
        <p:nvSpPr>
          <p:cNvPr id="17" name="Isosceles Triangle 16"/>
          <p:cNvSpPr/>
          <p:nvPr/>
        </p:nvSpPr>
        <p:spPr>
          <a:xfrm>
            <a:off x="10597485" y="3556084"/>
            <a:ext cx="586854" cy="709684"/>
          </a:xfrm>
          <a:prstGeom prst="triangl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solidFill>
                <a:srgbClr val="FF0000"/>
              </a:solidFill>
            </a:endParaRPr>
          </a:p>
        </p:txBody>
      </p:sp>
      <p:cxnSp>
        <p:nvCxnSpPr>
          <p:cNvPr id="4" name="Straight Connector 3"/>
          <p:cNvCxnSpPr/>
          <p:nvPr/>
        </p:nvCxnSpPr>
        <p:spPr>
          <a:xfrm flipH="1">
            <a:off x="7233313" y="2361063"/>
            <a:ext cx="4722126" cy="13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233313" y="2322667"/>
            <a:ext cx="27296" cy="3423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233313" y="5773003"/>
            <a:ext cx="4817660" cy="272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86603" y="2374710"/>
            <a:ext cx="27296" cy="342558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02609" y="2322667"/>
            <a:ext cx="267496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3070746" y="2374710"/>
            <a:ext cx="13648" cy="342558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41194" y="5800299"/>
            <a:ext cx="27363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02609" y="627797"/>
            <a:ext cx="1494430" cy="169487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924334" y="655093"/>
            <a:ext cx="1160060" cy="1667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5336274" y="4087504"/>
            <a:ext cx="1760561" cy="20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3098041" y="4087504"/>
            <a:ext cx="1296538" cy="68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910084" y="3241344"/>
            <a:ext cx="1897039" cy="369332"/>
          </a:xfrm>
          <a:prstGeom prst="rect">
            <a:avLst/>
          </a:prstGeom>
          <a:noFill/>
        </p:spPr>
        <p:txBody>
          <a:bodyPr wrap="square" rtlCol="0">
            <a:spAutoFit/>
          </a:bodyPr>
          <a:lstStyle/>
          <a:p>
            <a:pPr xmlns:a="http://schemas.openxmlformats.org/drawingml/2006/main" algn="ctr"/>
            <a:r xmlns:a="http://schemas.openxmlformats.org/drawingml/2006/main">
              <a:rPr lang="en" dirty="0" smtClean="0"/>
              <a:t>2 km</a:t>
            </a:r>
            <a:endParaRPr xmlns:a="http://schemas.openxmlformats.org/drawingml/2006/main" lang="th-TH" dirty="0"/>
          </a:p>
        </p:txBody>
      </p:sp>
    </p:spTree>
    <p:extLst>
      <p:ext uri="{BB962C8B-B14F-4D97-AF65-F5344CB8AC3E}">
        <p14:creationId xmlns:p14="http://schemas.microsoft.com/office/powerpoint/2010/main" val="1308830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latin typeface="Angsana New" panose="02020603050405020304" pitchFamily="18" charset="-34"/>
                <a:cs typeface="Angsana New" panose="02020603050405020304" pitchFamily="18" charset="-34"/>
              </a:rPr>
              <a:t>Strategic </a:t>
            </a:r>
            <a:endParaRPr xmlns:a="http://schemas.openxmlformats.org/drawingml/2006/main" lang="th-TH" dirty="0">
              <a:latin typeface="Angsana New" panose="02020603050405020304" pitchFamily="18" charset="-34"/>
              <a:cs typeface="Angsana New" panose="02020603050405020304" pitchFamily="18" charset="-34"/>
            </a:endParaRPr>
            <a:r xmlns:a="http://schemas.openxmlformats.org/drawingml/2006/main">
              <a:rPr lang="en" smtClean="0">
                <a:latin typeface="Angsana New" panose="02020603050405020304" pitchFamily="18" charset="-34"/>
                <a:cs typeface="Angsana New" panose="02020603050405020304" pitchFamily="18" charset="-34"/>
              </a:rPr>
              <a:t>Management</a:t>
            </a:r>
          </a:p>
        </p:txBody>
      </p:sp>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In the current environment of </a:t>
            </a:r>
            <a:r xmlns:a="http://schemas.openxmlformats.org/drawingml/2006/main">
              <a:rPr lang="en" sz="2400" dirty="0" smtClean="0">
                <a:latin typeface="Angsana New" panose="02020603050405020304" pitchFamily="18" charset="-34"/>
                <a:cs typeface="Angsana New" panose="02020603050405020304" pitchFamily="18" charset="-34"/>
              </a:rPr>
              <a:t>rapid, drastic, and </a:t>
            </a:r>
            <a:r xmlns:a="http://schemas.openxmlformats.org/drawingml/2006/main">
              <a:rPr lang="en" sz="2400" dirty="0">
                <a:latin typeface="Angsana New" panose="02020603050405020304" pitchFamily="18" charset="-34"/>
                <a:cs typeface="Angsana New" panose="02020603050405020304" pitchFamily="18" charset="-34"/>
              </a:rPr>
              <a:t>uncertain </a:t>
            </a:r>
            <a:r xmlns:a="http://schemas.openxmlformats.org/drawingml/2006/main">
              <a:rPr lang="en" sz="2400" dirty="0">
                <a:latin typeface="Angsana New" panose="02020603050405020304" pitchFamily="18" charset="-34"/>
                <a:cs typeface="Angsana New" panose="02020603050405020304" pitchFamily="18" charset="-34"/>
              </a:rPr>
              <a:t>changes in the business world, </a:t>
            </a:r>
            <a:r xmlns:a="http://schemas.openxmlformats.org/drawingml/2006/main">
              <a:rPr lang="en" sz="2400" dirty="0">
                <a:latin typeface="Angsana New" panose="02020603050405020304" pitchFamily="18" charset="-34"/>
                <a:cs typeface="Angsana New" panose="02020603050405020304" pitchFamily="18" charset="-34"/>
              </a:rPr>
              <a:t>strategic management has become increasingly crucial for the survival and growth of </a:t>
            </a:r>
            <a:r xmlns:a="http://schemas.openxmlformats.org/drawingml/2006/main">
              <a:rPr lang="en" sz="2400" dirty="0" smtClean="0">
                <a:latin typeface="Angsana New" panose="02020603050405020304" pitchFamily="18" charset="-34"/>
                <a:cs typeface="Angsana New" panose="02020603050405020304" pitchFamily="18" charset="-34"/>
              </a:rPr>
              <a:t>businesses. </a:t>
            </a:r>
            <a:r xmlns:a="http://schemas.openxmlformats.org/drawingml/2006/main">
              <a:rPr lang="en" sz="2400" dirty="0" smtClean="0">
                <a:latin typeface="Angsana New" panose="02020603050405020304" pitchFamily="18" charset="-34"/>
                <a:cs typeface="Angsana New" panose="02020603050405020304" pitchFamily="18" charset="-34"/>
              </a:rPr>
              <a:t>For a business to </a:t>
            </a:r>
            <a:r xmlns:a="http://schemas.openxmlformats.org/drawingml/2006/main">
              <a:rPr lang="en" sz="2400" dirty="0">
                <a:latin typeface="Angsana New" panose="02020603050405020304" pitchFamily="18" charset="-34"/>
                <a:cs typeface="Angsana New" panose="02020603050405020304" pitchFamily="18" charset="-34"/>
              </a:rPr>
              <a:t>thrive, managers must possess the ability and understanding </a:t>
            </a:r>
            <a:r xmlns:a="http://schemas.openxmlformats.org/drawingml/2006/main">
              <a:rPr lang="en" sz="2400" dirty="0" smtClean="0">
                <a:latin typeface="Angsana New" panose="02020603050405020304" pitchFamily="18" charset="-34"/>
                <a:cs typeface="Angsana New" panose="02020603050405020304" pitchFamily="18" charset="-34"/>
              </a:rPr>
              <a:t>to </a:t>
            </a:r>
            <a:r xmlns:a="http://schemas.openxmlformats.org/drawingml/2006/main">
              <a:rPr lang="en" sz="2400" dirty="0">
                <a:latin typeface="Angsana New" panose="02020603050405020304" pitchFamily="18" charset="-34"/>
                <a:cs typeface="Angsana New" panose="02020603050405020304" pitchFamily="18" charset="-34"/>
              </a:rPr>
              <a:t>adapt and seize opportunities arising from changes in the business environment appropriately. As leaders </a:t>
            </a:r>
            <a:r xmlns:a="http://schemas.openxmlformats.org/drawingml/2006/main">
              <a:rPr lang="en" sz="2400" dirty="0" smtClean="0">
                <a:latin typeface="Angsana New" panose="02020603050405020304" pitchFamily="18" charset="-34"/>
                <a:cs typeface="Angsana New" panose="02020603050405020304" pitchFamily="18" charset="-34"/>
              </a:rPr>
              <a:t>, managers </a:t>
            </a:r>
            <a:r xmlns:a="http://schemas.openxmlformats.org/drawingml/2006/main">
              <a:rPr lang="en" sz="2400" dirty="0">
                <a:latin typeface="Angsana New" panose="02020603050405020304" pitchFamily="18" charset="-34"/>
                <a:cs typeface="Angsana New" panose="02020603050405020304" pitchFamily="18" charset="-34"/>
              </a:rPr>
              <a:t>must be able to set direction and guide the organization effectively towards its desired goals. </a:t>
            </a:r>
            <a:r xmlns:a="http://schemas.openxmlformats.org/drawingml/2006/main">
              <a:rPr lang="en" sz="2400" dirty="0" smtClean="0">
                <a:latin typeface="Angsana New" panose="02020603050405020304" pitchFamily="18" charset="-34"/>
                <a:cs typeface="Angsana New" panose="02020603050405020304" pitchFamily="18" charset="-34"/>
              </a:rPr>
              <a:t>Therefore, </a:t>
            </a:r>
            <a:r xmlns:a="http://schemas.openxmlformats.org/drawingml/2006/main">
              <a:rPr lang="en" sz="2400" dirty="0">
                <a:latin typeface="Angsana New" panose="02020603050405020304" pitchFamily="18" charset="-34"/>
                <a:cs typeface="Angsana New" panose="02020603050405020304" pitchFamily="18" charset="-34"/>
              </a:rPr>
              <a:t>strategic management is a vital task for managers in every </a:t>
            </a:r>
            <a:r xmlns:a="http://schemas.openxmlformats.org/drawingml/2006/main">
              <a:rPr lang="en" sz="2400" dirty="0" smtClean="0">
                <a:latin typeface="Angsana New" panose="02020603050405020304" pitchFamily="18" charset="-34"/>
                <a:cs typeface="Angsana New" panose="02020603050405020304" pitchFamily="18" charset="-34"/>
              </a:rPr>
              <a:t>organization </a:t>
            </a:r>
            <a:r xmlns:a="http://schemas.openxmlformats.org/drawingml/2006/main">
              <a:rPr lang="en" sz="2400" dirty="0">
                <a:latin typeface="Angsana New" panose="02020603050405020304" pitchFamily="18" charset="-34"/>
                <a:cs typeface="Angsana New" panose="02020603050405020304" pitchFamily="18" charset="-34"/>
              </a:rPr>
              <a:t>. The term "strategic management </a:t>
            </a:r>
            <a:r xmlns:a="http://schemas.openxmlformats.org/drawingml/2006/main">
              <a:rPr lang="en" sz="2400" dirty="0">
                <a:latin typeface="Angsana New" panose="02020603050405020304" pitchFamily="18" charset="-34"/>
                <a:cs typeface="Angsana New" panose="02020603050405020304" pitchFamily="18" charset="-34"/>
              </a:rPr>
              <a:t>" refers to this crucial aspect of business operations.</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1619337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marL="0" indent="0" algn="thaiDist">
              <a:buNone/>
            </a:pPr>
            <a:r xmlns:a="http://schemas.openxmlformats.org/drawingml/2006/main">
              <a:rPr lang="en" sz="2400" dirty="0" smtClean="0">
                <a:latin typeface="Angsana New" panose="02020603050405020304" pitchFamily="18" charset="-34"/>
                <a:cs typeface="Angsana New" panose="02020603050405020304" pitchFamily="18" charset="-34"/>
              </a:rPr>
              <a:t>Pakphachong </a:t>
            </a:r>
            <a:r xmlns:a="http://schemas.openxmlformats.org/drawingml/2006/main">
              <a:rPr lang="en" sz="2400" dirty="0" err="1" smtClean="0">
                <a:latin typeface="Angsana New" panose="02020603050405020304" pitchFamily="18" charset="-34"/>
                <a:cs typeface="Angsana New" panose="02020603050405020304" pitchFamily="18" charset="-34"/>
              </a:rPr>
              <a:t>Wattanasin </a:t>
            </a:r>
            <a:r xmlns:a="http://schemas.openxmlformats.org/drawingml/2006/main">
              <a:rPr lang="en" sz="2400" dirty="0">
                <a:latin typeface="Angsana New" panose="02020603050405020304" pitchFamily="18" charset="-34"/>
                <a:cs typeface="Angsana New" panose="02020603050405020304" pitchFamily="18" charset="-34"/>
              </a:rPr>
              <a:t>(1998) stated </a:t>
            </a:r>
            <a:r xmlns:a="http://schemas.openxmlformats.org/drawingml/2006/main">
              <a:rPr lang="en" sz="2400" dirty="0" err="1">
                <a:latin typeface="Angsana New" panose="02020603050405020304" pitchFamily="18" charset="-34"/>
                <a:cs typeface="Angsana New" panose="02020603050405020304" pitchFamily="18" charset="-34"/>
              </a:rPr>
              <a:t>that </a:t>
            </a:r>
            <a:r xmlns:a="http://schemas.openxmlformats.org/drawingml/2006/main">
              <a:rPr lang="en" sz="2400" dirty="0" smtClean="0">
                <a:latin typeface="Angsana New" panose="02020603050405020304" pitchFamily="18" charset="-34"/>
                <a:cs typeface="Angsana New" panose="02020603050405020304" pitchFamily="18" charset="-34"/>
              </a:rPr>
              <a:t>“ </a:t>
            </a:r>
            <a:r xmlns:a="http://schemas.openxmlformats.org/drawingml/2006/main">
              <a:rPr lang="en" sz="2400" dirty="0">
                <a:latin typeface="Angsana New" panose="02020603050405020304" pitchFamily="18" charset="-34"/>
                <a:cs typeface="Angsana New" panose="02020603050405020304" pitchFamily="18" charset="-34"/>
              </a:rPr>
              <a:t>Strategic management </a:t>
            </a:r>
            <a:r xmlns:a="http://schemas.openxmlformats.org/drawingml/2006/main">
              <a:rPr lang="en" sz="2400" dirty="0" smtClean="0">
                <a:latin typeface="Angsana New" panose="02020603050405020304" pitchFamily="18" charset="-34"/>
                <a:cs typeface="Angsana New" panose="02020603050405020304" pitchFamily="18" charset="-34"/>
              </a:rPr>
              <a:t>refers to </a:t>
            </a:r>
            <a:r xmlns:a="http://schemas.openxmlformats.org/drawingml/2006/main">
              <a:rPr lang="en" sz="2400" dirty="0">
                <a:latin typeface="Angsana New" panose="02020603050405020304" pitchFamily="18" charset="-34"/>
                <a:cs typeface="Angsana New" panose="02020603050405020304" pitchFamily="18" charset="-34"/>
              </a:rPr>
              <a:t>management that emphasizes the importance of the environment that affects </a:t>
            </a:r>
            <a:r xmlns:a="http://schemas.openxmlformats.org/drawingml/2006/main">
              <a:rPr lang="en" sz="2400" dirty="0" smtClean="0">
                <a:latin typeface="Angsana New" panose="02020603050405020304" pitchFamily="18" charset="-34"/>
                <a:cs typeface="Angsana New" panose="02020603050405020304" pitchFamily="18" charset="-34"/>
              </a:rPr>
              <a:t>internal management, which </a:t>
            </a:r>
            <a:r xmlns:a="http://schemas.openxmlformats.org/drawingml/2006/main">
              <a:rPr lang="en" sz="2400" dirty="0">
                <a:latin typeface="Angsana New" panose="02020603050405020304" pitchFamily="18" charset="-34"/>
                <a:cs typeface="Angsana New" panose="02020603050405020304" pitchFamily="18" charset="-34"/>
              </a:rPr>
              <a:t>requires preparing action plans that are appropriate to the </a:t>
            </a:r>
            <a:r xmlns:a="http://schemas.openxmlformats.org/drawingml/2006/main">
              <a:rPr lang="en" sz="2400" dirty="0" smtClean="0">
                <a:latin typeface="Angsana New" panose="02020603050405020304" pitchFamily="18" charset="-34"/>
                <a:cs typeface="Angsana New" panose="02020603050405020304" pitchFamily="18" charset="-34"/>
              </a:rPr>
              <a:t>changing environment or </a:t>
            </a:r>
            <a:r xmlns:a="http://schemas.openxmlformats.org/drawingml/2006/main">
              <a:rPr lang="en" sz="2400" dirty="0">
                <a:latin typeface="Angsana New" panose="02020603050405020304" pitchFamily="18" charset="-34"/>
                <a:cs typeface="Angsana New" panose="02020603050405020304" pitchFamily="18" charset="-34"/>
              </a:rPr>
              <a:t>responding </a:t>
            </a:r>
            <a:r xmlns:a="http://schemas.openxmlformats.org/drawingml/2006/main">
              <a:rPr lang="en" sz="2400" dirty="0">
                <a:latin typeface="Angsana New" panose="02020603050405020304" pitchFamily="18" charset="-34"/>
                <a:cs typeface="Angsana New" panose="02020603050405020304" pitchFamily="18" charset="-34"/>
              </a:rPr>
              <a:t>quickly to </a:t>
            </a:r>
            <a:r xmlns:a="http://schemas.openxmlformats.org/drawingml/2006/main">
              <a:rPr lang="en" sz="2400" dirty="0" smtClean="0">
                <a:latin typeface="Angsana New" panose="02020603050405020304" pitchFamily="18" charset="-34"/>
                <a:cs typeface="Angsana New" panose="02020603050405020304" pitchFamily="18" charset="-34"/>
              </a:rPr>
              <a:t>competitive conditions </a:t>
            </a:r>
            <a:r xmlns:a="http://schemas.openxmlformats.org/drawingml/2006/main">
              <a:rPr lang="en" sz="2400" dirty="0" smtClean="0">
                <a:latin typeface="Angsana New" panose="02020603050405020304" pitchFamily="18" charset="-34"/>
                <a:cs typeface="Angsana New" panose="02020603050405020304" pitchFamily="18" charset="-34"/>
              </a:rPr>
              <a:t>, and </a:t>
            </a:r>
            <a:r xmlns:a="http://schemas.openxmlformats.org/drawingml/2006/main">
              <a:rPr lang="en" sz="2400" dirty="0">
                <a:latin typeface="Angsana New" panose="02020603050405020304" pitchFamily="18" charset="-34"/>
                <a:cs typeface="Angsana New" panose="02020603050405020304" pitchFamily="18" charset="-34"/>
              </a:rPr>
              <a:t>allocating resources appropriately.” Strategic </a:t>
            </a:r>
            <a:r xmlns:a="http://schemas.openxmlformats.org/drawingml/2006/main">
              <a:rPr lang="en" sz="2400" dirty="0" smtClean="0">
                <a:latin typeface="Angsana New" panose="02020603050405020304" pitchFamily="18" charset="-34"/>
                <a:cs typeface="Angsana New" panose="02020603050405020304" pitchFamily="18" charset="-34"/>
              </a:rPr>
              <a:t>management </a:t>
            </a:r>
            <a:r xmlns:a="http://schemas.openxmlformats.org/drawingml/2006/main">
              <a:rPr lang="en" sz="2400" dirty="0">
                <a:latin typeface="Angsana New" panose="02020603050405020304" pitchFamily="18" charset="-34"/>
                <a:cs typeface="Angsana New" panose="02020603050405020304" pitchFamily="18" charset="-34"/>
              </a:rPr>
              <a:t>must consider the following factors:</a:t>
            </a:r>
          </a:p>
        </p:txBody>
      </p:sp>
    </p:spTree>
    <p:extLst>
      <p:ext uri="{BB962C8B-B14F-4D97-AF65-F5344CB8AC3E}">
        <p14:creationId xmlns:p14="http://schemas.microsoft.com/office/powerpoint/2010/main" val="156721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b="0" dirty="0" smtClean="0">
                <a:latin typeface="Angsana New" panose="02020603050405020304" pitchFamily="18" charset="-34"/>
                <a:cs typeface="Angsana New" panose="02020603050405020304" pitchFamily="18" charset="-34"/>
              </a:rPr>
              <a:t>Figure </a:t>
            </a:r>
            <a:r xmlns:a="http://schemas.openxmlformats.org/drawingml/2006/main">
              <a:rPr lang="en" b="0" dirty="0" smtClean="0">
                <a:latin typeface="Angsana New" panose="02020603050405020304" pitchFamily="18" charset="-34"/>
                <a:cs typeface="Angsana New" panose="02020603050405020304" pitchFamily="18" charset="-34"/>
              </a:rPr>
              <a:t>1.1 </a:t>
            </a:r>
            <a:r xmlns:a="http://schemas.openxmlformats.org/drawingml/2006/main">
              <a:rPr lang="en" b="0" dirty="0" smtClean="0">
                <a:latin typeface="Angsana New" panose="02020603050405020304" pitchFamily="18" charset="-34"/>
                <a:cs typeface="Angsana New" panose="02020603050405020304" pitchFamily="18" charset="-34"/>
              </a:rPr>
              <a:t>Factors that strategists must consider in strategic management.</a:t>
            </a:r>
            <a:endParaRPr xmlns:a="http://schemas.openxmlformats.org/drawingml/2006/main" lang="th-TH" b="0" dirty="0">
              <a:latin typeface="Angsana New" panose="02020603050405020304" pitchFamily="18" charset="-34"/>
              <a:cs typeface="Angsana New" panose="02020603050405020304" pitchFamily="18" charset="-34"/>
            </a:endParaRPr>
          </a:p>
        </p:txBody>
      </p:sp>
      <p:sp>
        <p:nvSpPr>
          <p:cNvPr id="16" name="5-Point Star 15"/>
          <p:cNvSpPr/>
          <p:nvPr/>
        </p:nvSpPr>
        <p:spPr>
          <a:xfrm>
            <a:off x="4404574" y="3193961"/>
            <a:ext cx="3103809" cy="2524259"/>
          </a:xfrm>
          <a:prstGeom prst="star5">
            <a:avLst/>
          </a:prstGeom>
        </p:spPr>
        <p:style>
          <a:lnRef idx="2">
            <a:schemeClr val="accent6"/>
          </a:lnRef>
          <a:fillRef idx="1">
            <a:schemeClr val="lt1"/>
          </a:fillRef>
          <a:effectRef idx="0">
            <a:schemeClr val="accent6"/>
          </a:effectRef>
          <a:fontRef idx="minor">
            <a:schemeClr val="dk1"/>
          </a:fontRef>
        </p:style>
        <p:txBody>
          <a:bodyPr rtlCol="0" anchor="ctr"/>
          <a:lstStyle/>
          <a:p>
            <a:pPr xmlns:a="http://schemas.openxmlformats.org/drawingml/2006/main" algn="ctr"/>
            <a:r xmlns:a="http://schemas.openxmlformats.org/drawingml/2006/main">
              <a:rPr lang="en" sz="2400" b="1" dirty="0" smtClean="0">
                <a:ln w="0"/>
                <a:solidFill>
                  <a:schemeClr val="bg1"/>
                </a:solidFill>
                <a:effectLst>
                  <a:outerShdw blurRad="38100" dist="19050" dir="2700000" algn="tl" rotWithShape="0">
                    <a:schemeClr val="dk1">
                      <a:alpha val="40000"/>
                    </a:schemeClr>
                  </a:outerShdw>
                </a:effectLst>
                <a:latin typeface="Angsana New" panose="02020603050405020304" pitchFamily="18" charset="-34"/>
                <a:cs typeface="Angsana New" panose="02020603050405020304" pitchFamily="18" charset="-34"/>
              </a:rPr>
              <a:t>strategist</a:t>
            </a:r>
            <a:endParaRPr xmlns:a="http://schemas.openxmlformats.org/drawingml/2006/main" lang="th-TH" sz="2400" b="1" dirty="0">
              <a:ln w="0"/>
              <a:solidFill>
                <a:schemeClr val="bg1"/>
              </a:solidFill>
              <a:effectLst>
                <a:outerShdw blurRad="38100" dist="19050" dir="2700000" algn="tl" rotWithShape="0">
                  <a:schemeClr val="dk1">
                    <a:alpha val="40000"/>
                  </a:schemeClr>
                </a:outerShdw>
              </a:effectLst>
              <a:latin typeface="Angsana New" panose="02020603050405020304" pitchFamily="18" charset="-34"/>
              <a:cs typeface="Angsana New" panose="02020603050405020304" pitchFamily="18" charset="-34"/>
            </a:endParaRPr>
          </a:p>
        </p:txBody>
      </p:sp>
      <p:sp>
        <p:nvSpPr>
          <p:cNvPr id="17" name="Rectangle 16"/>
          <p:cNvSpPr/>
          <p:nvPr/>
        </p:nvSpPr>
        <p:spPr>
          <a:xfrm>
            <a:off x="4610636" y="2331076"/>
            <a:ext cx="2691684" cy="6568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a:latin typeface="Angsana New" panose="02020603050405020304" pitchFamily="18" charset="-34"/>
                <a:cs typeface="Angsana New" panose="02020603050405020304" pitchFamily="18" charset="-34"/>
              </a:rPr>
              <a:t>Nature of the business being operated.</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19" name="Rectangle 18"/>
          <p:cNvSpPr/>
          <p:nvPr/>
        </p:nvSpPr>
        <p:spPr>
          <a:xfrm>
            <a:off x="7907627" y="3850783"/>
            <a:ext cx="2550017" cy="605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a:latin typeface="Angsana New" panose="02020603050405020304" pitchFamily="18" charset="-34"/>
                <a:cs typeface="Angsana New" panose="02020603050405020304" pitchFamily="18" charset="-34"/>
              </a:rPr>
              <a:t>Future business characteristics</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20" name="Rectangle 19"/>
          <p:cNvSpPr/>
          <p:nvPr/>
        </p:nvSpPr>
        <p:spPr>
          <a:xfrm>
            <a:off x="1481070" y="3850783"/>
            <a:ext cx="2524260" cy="605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dirty="0">
                <a:latin typeface="Angsana New" panose="02020603050405020304" pitchFamily="18" charset="-34"/>
                <a:cs typeface="Angsana New" panose="02020603050405020304" pitchFamily="18" charset="-34"/>
              </a:rPr>
              <a:t>Performing the tasks to achieve the objectives.</a:t>
            </a:r>
          </a:p>
        </p:txBody>
      </p:sp>
      <p:sp>
        <p:nvSpPr>
          <p:cNvPr id="21" name="Rectangle 20"/>
          <p:cNvSpPr/>
          <p:nvPr/>
        </p:nvSpPr>
        <p:spPr>
          <a:xfrm>
            <a:off x="2125013" y="5718220"/>
            <a:ext cx="2485623" cy="5666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a:latin typeface="Angsana New" panose="02020603050405020304" pitchFamily="18" charset="-34"/>
                <a:cs typeface="Angsana New" panose="02020603050405020304" pitchFamily="18" charset="-34"/>
              </a:rPr>
              <a:t>Resource allocation</a:t>
            </a:r>
            <a:endParaRPr xmlns:a="http://schemas.openxmlformats.org/drawingml/2006/main" lang="th-TH" sz="2400" dirty="0">
              <a:latin typeface="Angsana New" panose="02020603050405020304" pitchFamily="18" charset="-34"/>
              <a:cs typeface="Angsana New" panose="02020603050405020304" pitchFamily="18" charset="-34"/>
            </a:endParaRPr>
          </a:p>
        </p:txBody>
      </p:sp>
      <p:sp>
        <p:nvSpPr>
          <p:cNvPr id="22" name="Rectangle 21"/>
          <p:cNvSpPr/>
          <p:nvPr/>
        </p:nvSpPr>
        <p:spPr>
          <a:xfrm>
            <a:off x="7302319" y="5731098"/>
            <a:ext cx="2537139" cy="540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xmlns:a="http://schemas.openxmlformats.org/drawingml/2006/main" algn="ctr"/>
            <a:r xmlns:a="http://schemas.openxmlformats.org/drawingml/2006/main">
              <a:rPr lang="en" sz="2400">
                <a:latin typeface="Angsana New" panose="02020603050405020304" pitchFamily="18" charset="-34"/>
                <a:cs typeface="Angsana New" panose="02020603050405020304" pitchFamily="18" charset="-34"/>
              </a:rPr>
              <a:t>environment</a:t>
            </a:r>
            <a:endParaRPr xmlns:a="http://schemas.openxmlformats.org/drawingml/2006/main" lang="th-TH" sz="2400"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489477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smtClean="0">
                <a:latin typeface="Angsana New" panose="02020603050405020304" pitchFamily="18" charset="-34"/>
                <a:cs typeface="Angsana New" panose="02020603050405020304" pitchFamily="18" charset="-34"/>
              </a:rPr>
              <a:t>1. </a:t>
            </a:r>
            <a:r xmlns:a="http://schemas.openxmlformats.org/drawingml/2006/main">
              <a:rPr lang="en" dirty="0" smtClean="0">
                <a:latin typeface="Angsana New" panose="02020603050405020304" pitchFamily="18" charset="-34"/>
                <a:cs typeface="Angsana New" panose="02020603050405020304" pitchFamily="18" charset="-34"/>
              </a:rPr>
              <a:t>Nature of the business </a:t>
            </a:r>
            <a:r xmlns:a="http://schemas.openxmlformats.org/drawingml/2006/main">
              <a:rPr lang="en" dirty="0">
                <a:latin typeface="Angsana New" panose="02020603050405020304" pitchFamily="18" charset="-34"/>
                <a:cs typeface="Angsana New" panose="02020603050405020304" pitchFamily="18" charset="-34"/>
              </a:rPr>
              <a:t>you </a:t>
            </a:r>
            <a:r xmlns:a="http://schemas.openxmlformats.org/drawingml/2006/main">
              <a:rPr lang="en" dirty="0">
                <a:latin typeface="Angsana New" panose="02020603050405020304" pitchFamily="18" charset="-34"/>
                <a:cs typeface="Angsana New" panose="02020603050405020304" pitchFamily="18" charset="-34"/>
              </a:rPr>
              <a:t>are operating </a:t>
            </a:r>
            <a:r xmlns:a="http://schemas.openxmlformats.org/drawingml/2006/main">
              <a:rPr lang="en" dirty="0" smtClean="0">
                <a:latin typeface="Angsana New" panose="02020603050405020304" pitchFamily="18" charset="-34"/>
                <a:cs typeface="Angsana New" panose="02020603050405020304" pitchFamily="18" charset="-34"/>
              </a:rPr>
              <a:t>.</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p:txBody>
          <a:bodyPr>
            <a:normAutofit/>
          </a:bodyPr>
          <a:lstStyle/>
          <a:p>
            <a:r xmlns:a="http://schemas.openxmlformats.org/drawingml/2006/main">
              <a:rPr lang="en" sz="2400" dirty="0" smtClean="0">
                <a:latin typeface="Angsana New" panose="02020603050405020304" pitchFamily="18" charset="-34"/>
                <a:cs typeface="Angsana New" panose="02020603050405020304" pitchFamily="18" charset="-34"/>
              </a:rPr>
              <a:t>What is </a:t>
            </a:r>
            <a:r xmlns:a="http://schemas.openxmlformats.org/drawingml/2006/main">
              <a:rPr lang="en" sz="2400" dirty="0">
                <a:latin typeface="Angsana New" panose="02020603050405020304" pitchFamily="18" charset="-34"/>
                <a:cs typeface="Angsana New" panose="02020603050405020304" pitchFamily="18" charset="-34"/>
              </a:rPr>
              <a:t>the business currently doing, in </a:t>
            </a:r>
            <a:r xmlns:a="http://schemas.openxmlformats.org/drawingml/2006/main">
              <a:rPr lang="en" sz="2400" dirty="0" smtClean="0">
                <a:latin typeface="Angsana New" panose="02020603050405020304" pitchFamily="18" charset="-34"/>
                <a:cs typeface="Angsana New" panose="02020603050405020304" pitchFamily="18" charset="-34"/>
              </a:rPr>
              <a:t>what </a:t>
            </a:r>
            <a:r xmlns:a="http://schemas.openxmlformats.org/drawingml/2006/main">
              <a:rPr lang="en" sz="2400" dirty="0">
                <a:latin typeface="Angsana New" panose="02020603050405020304" pitchFamily="18" charset="-34"/>
                <a:cs typeface="Angsana New" panose="02020603050405020304" pitchFamily="18" charset="-34"/>
              </a:rPr>
              <a:t>industry , and </a:t>
            </a:r>
            <a:r xmlns:a="http://schemas.openxmlformats.org/drawingml/2006/main">
              <a:rPr lang="en" sz="2400" dirty="0">
                <a:latin typeface="Angsana New" panose="02020603050405020304" pitchFamily="18" charset="-34"/>
                <a:cs typeface="Angsana New" panose="02020603050405020304" pitchFamily="18" charset="-34"/>
              </a:rPr>
              <a:t>what is its overall status?</a:t>
            </a:r>
          </a:p>
        </p:txBody>
      </p:sp>
    </p:spTree>
    <p:extLst>
      <p:ext uri="{BB962C8B-B14F-4D97-AF65-F5344CB8AC3E}">
        <p14:creationId xmlns:p14="http://schemas.microsoft.com/office/powerpoint/2010/main" val="16043277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en" dirty="0">
                <a:latin typeface="Angsana New" panose="02020603050405020304" pitchFamily="18" charset="-34"/>
                <a:cs typeface="Angsana New" panose="02020603050405020304" pitchFamily="18" charset="-34"/>
              </a:rPr>
              <a:t>2. Characteristics </a:t>
            </a:r>
            <a:r xmlns:a="http://schemas.openxmlformats.org/drawingml/2006/main">
              <a:rPr lang="en" dirty="0" smtClean="0">
                <a:latin typeface="Angsana New" panose="02020603050405020304" pitchFamily="18" charset="-34"/>
                <a:cs typeface="Angsana New" panose="02020603050405020304" pitchFamily="18" charset="-34"/>
              </a:rPr>
              <a:t>of </a:t>
            </a:r>
            <a:r xmlns:a="http://schemas.openxmlformats.org/drawingml/2006/main">
              <a:rPr lang="en" dirty="0">
                <a:latin typeface="Angsana New" panose="02020603050405020304" pitchFamily="18" charset="-34"/>
                <a:cs typeface="Angsana New" panose="02020603050405020304" pitchFamily="18" charset="-34"/>
              </a:rPr>
              <a:t>future business ( </a:t>
            </a:r>
            <a:r xmlns:a="http://schemas.openxmlformats.org/drawingml/2006/main">
              <a:rPr lang="en" dirty="0">
                <a:latin typeface="Angsana New" panose="02020603050405020304" pitchFamily="18" charset="-34"/>
                <a:cs typeface="Angsana New" panose="02020603050405020304" pitchFamily="18" charset="-34"/>
              </a:rPr>
              <a:t>Where do you want to go?)</a:t>
            </a:r>
            <a:endParaRPr xmlns:a="http://schemas.openxmlformats.org/drawingml/2006/main" lang="th-TH" dirty="0">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p:txBody>
          <a:bodyPr>
            <a:normAutofit/>
          </a:bodyPr>
          <a:lstStyle/>
          <a:p>
            <a:r xmlns:a="http://schemas.openxmlformats.org/drawingml/2006/main">
              <a:rPr lang="en" sz="2400" dirty="0">
                <a:latin typeface="Angsana New" panose="02020603050405020304" pitchFamily="18" charset="-34"/>
                <a:cs typeface="Angsana New" panose="02020603050405020304" pitchFamily="18" charset="-34"/>
              </a:rPr>
              <a:t>The future needs of </a:t>
            </a:r>
            <a:r xmlns:a="http://schemas.openxmlformats.org/drawingml/2006/main">
              <a:rPr lang="en" sz="2400" dirty="0" smtClean="0">
                <a:latin typeface="Angsana New" panose="02020603050405020304" pitchFamily="18" charset="-34"/>
                <a:cs typeface="Angsana New" panose="02020603050405020304" pitchFamily="18" charset="-34"/>
              </a:rPr>
              <a:t>a business should be considered by </a:t>
            </a:r>
            <a:r xmlns:a="http://schemas.openxmlformats.org/drawingml/2006/main">
              <a:rPr lang="en" sz="2400" dirty="0">
                <a:latin typeface="Angsana New" panose="02020603050405020304" pitchFamily="18" charset="-34"/>
                <a:cs typeface="Angsana New" panose="02020603050405020304" pitchFamily="18" charset="-34"/>
              </a:rPr>
              <a:t>taking into account both long-term and </a:t>
            </a:r>
            <a:r xmlns:a="http://schemas.openxmlformats.org/drawingml/2006/main">
              <a:rPr lang="en" sz="2400" dirty="0" smtClean="0">
                <a:latin typeface="Angsana New" panose="02020603050405020304" pitchFamily="18" charset="-34"/>
                <a:cs typeface="Angsana New" panose="02020603050405020304" pitchFamily="18" charset="-34"/>
              </a:rPr>
              <a:t>medium-term goals, as well </a:t>
            </a:r>
            <a:r xmlns:a="http://schemas.openxmlformats.org/drawingml/2006/main">
              <a:rPr lang="en" sz="2400" dirty="0">
                <a:latin typeface="Angsana New" panose="02020603050405020304" pitchFamily="18" charset="-34"/>
                <a:cs typeface="Angsana New" panose="02020603050405020304" pitchFamily="18" charset="-34"/>
              </a:rPr>
              <a:t>as the feasibility of achieving those goals.</a:t>
            </a:r>
          </a:p>
        </p:txBody>
      </p:sp>
    </p:spTree>
    <p:extLst>
      <p:ext uri="{BB962C8B-B14F-4D97-AF65-F5344CB8AC3E}">
        <p14:creationId xmlns:p14="http://schemas.microsoft.com/office/powerpoint/2010/main" val="9432121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764</TotalTime>
  <Words>684</Words>
  <Application>Microsoft Office PowerPoint</Application>
  <PresentationFormat>Widescreen</PresentationFormat>
  <Paragraphs>99</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Angsana New</vt:lpstr>
      <vt:lpstr>Century Gothic</vt:lpstr>
      <vt:lpstr>DilleniaUPC</vt:lpstr>
      <vt:lpstr>Wingdings 2</vt:lpstr>
      <vt:lpstr>Quotable</vt:lpstr>
      <vt:lpstr>การจัดการเชิงกลยุทธ์ Strategic Management</vt:lpstr>
      <vt:lpstr>การจัดการเชิงกลยุทธ์</vt:lpstr>
      <vt:lpstr>กลยุทธ์</vt:lpstr>
      <vt:lpstr>PowerPoint Presentation</vt:lpstr>
      <vt:lpstr>การจัดการเชิงกลยุทธ์</vt:lpstr>
      <vt:lpstr>PowerPoint Presentation</vt:lpstr>
      <vt:lpstr>รูปที่ 1.1 ปัจจัยที่นักกลยุทธ์ต้องคำนึงในการจัดการเชิงกลยุทธ์</vt:lpstr>
      <vt:lpstr>1. ลักษณะธุรกิจที่ดำเนินอยู่ (What business are you in ?)</vt:lpstr>
      <vt:lpstr>2. ลักษณะธุรกิจในอนาคต (Where do you want to go?)</vt:lpstr>
      <vt:lpstr>3. สภาพแวดล้อม (Environment)</vt:lpstr>
      <vt:lpstr>4. การจัดสรรทรัพยากร (Resources Allocation)</vt:lpstr>
      <vt:lpstr>5. การปฏิบัติงานให้บรรลุวัตถุประสงค์ (Objective Achievement)</vt:lpstr>
      <vt:lpstr>PowerPoint Presentation</vt:lpstr>
      <vt:lpstr>PowerPoint Presentation</vt:lpstr>
      <vt:lpstr>PowerPoint Presentation</vt:lpstr>
      <vt:lpstr>รูปที่ 1.2 เป้าหมายของการจัดการเชิงกลยุทธ์</vt:lpstr>
      <vt:lpstr>PowerPoint Presentation</vt:lpstr>
      <vt:lpstr>ความสำคัญของการจัดการกลยุทธ์</vt:lpstr>
      <vt:lpstr>PowerPoint Presentation</vt:lpstr>
      <vt:lpstr>PowerPoint Presentation</vt:lpstr>
      <vt:lpstr>รูปที่ 1.4 ความสำคัญของการจัดการเชิงกลยุทธ์</vt:lpstr>
      <vt:lpstr>PowerPoint Presentation</vt:lpstr>
      <vt:lpstr>PowerPoint Presentation</vt:lpstr>
      <vt:lpstr>PowerPoint Presentation</vt:lpstr>
      <vt:lpstr>PowerPoint Presentation</vt:lpstr>
      <vt:lpstr>กระบวนการการจัดการเชิงกลยุทธ์</vt:lpstr>
      <vt:lpstr>รูปที่ 1.5 กระบวนการจัดการเชิงกลยุทธ์</vt:lpstr>
      <vt:lpstr>SWOT</vt:lpstr>
      <vt:lpstr>PowerPoint Presentation</vt:lpstr>
      <vt:lpstr>PowerPoint Presentation</vt:lpstr>
      <vt:lpstr>กลยุทธ์การตลาด</vt:lpstr>
      <vt:lpstr>PowerPoint Presentation</vt:lpstr>
      <vt:lpstr>PowerPoint Presentation</vt:lpstr>
      <vt:lpstr>PowerPoint Presentation</vt:lpstr>
      <vt:lpstr>PowerPoint Presentation</vt:lpstr>
      <vt:lpstr>PowerPoint Presentation</vt:lpstr>
      <vt:lpstr>ระดับของกลยุทธ์ธุรกิจ</vt:lpstr>
      <vt:lpstr>รูปที่ 1.6 ระดับของกลยุทธ์ทางธุรกิจ</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การจัดการเชิงกลยุทธ์ Strategic Management</dc:title>
  <dc:creator>User</dc:creator>
  <cp:lastModifiedBy>User</cp:lastModifiedBy>
  <cp:revision>193</cp:revision>
  <dcterms:created xsi:type="dcterms:W3CDTF">2021-06-20T03:26:51Z</dcterms:created>
  <dcterms:modified xsi:type="dcterms:W3CDTF">2023-12-19T09:45:36Z</dcterms:modified>
</cp:coreProperties>
</file>