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6"/>
  </p:notesMasterIdLst>
  <p:sldIdLst>
    <p:sldId id="256" r:id="rId3"/>
    <p:sldId id="308" r:id="rId4"/>
    <p:sldId id="310" r:id="rId5"/>
    <p:sldId id="257" r:id="rId6"/>
    <p:sldId id="279" r:id="rId7"/>
    <p:sldId id="280" r:id="rId8"/>
    <p:sldId id="302" r:id="rId9"/>
    <p:sldId id="303" r:id="rId10"/>
    <p:sldId id="304" r:id="rId11"/>
    <p:sldId id="305" r:id="rId12"/>
    <p:sldId id="306" r:id="rId13"/>
    <p:sldId id="286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878593C-C2F0-4085-AF88-9C8B0013AE73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75771ED-7D13-4ECC-9D01-21C7D7647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7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C15597-D30D-4B3B-8A20-9437FCDE20E4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9777B1-4978-4612-A716-090CFA06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1FDB-02FB-49D3-9B19-6EB4A85954D9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DEF4-D1A2-490B-8CAD-680C07717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71E3-55AE-44D3-9C4D-1DC519A9779C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446F-5711-4727-8E07-48D30A7A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A4B3-AB7C-427C-B12F-342AAA9DDEA6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AA8F-BC67-4213-8AE5-74736C52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smtClean="0">
                  <a:solidFill>
                    <a:srgbClr val="FFFFFF"/>
                  </a:solidFill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th-TH">
                <a:solidFill>
                  <a:srgbClr val="35C313"/>
                </a:solidFill>
                <a:latin typeface="Arial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BF957C-7CB4-4783-99ED-3C6FC623A4E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36013C-0B41-4F98-8C30-A689B528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F2ADB-9050-4976-8A50-92B339EEEF87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6CF8-AF96-4CA7-AFD4-6307FEEB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36C-AEA2-413B-B0B3-47E937629AF6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16A9-352C-4FF2-8865-4B6B1D11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9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775B-C19E-4AF4-B65C-8533014AB2C0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7AEC-6684-43BB-BB7A-E6B77734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AEDC-85AE-43FB-B116-F18EC2907853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DEBB-9B47-497F-9BC3-64B83889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7346-9F8C-48A8-AA0D-575D31826892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FB42-7A7A-4964-846A-3509CD59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A211-A494-43C5-8412-56C41280F6CB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8EA-D18A-4895-9135-0E44F5F9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3D1F-7920-406B-83CD-225EF4CCF91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D402-500F-4559-A282-E7E011811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9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8EA9-6484-4FBA-B404-E825CECCE1A6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0AAE-DFB9-416F-BCEA-55346443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CEDC-9EDE-4FE1-86A2-97CE138F2F5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EFD7-71BA-4B1C-8C86-7A41333B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3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82E9-FEC9-47A2-83FD-B179B218DFAC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3028-418A-4626-A480-1014AE39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5CDD-929A-4B4B-8B91-0C33FB94A928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B9E4-EB25-4C08-916F-59E6706B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8E2E-29DE-4307-B88C-A9C37F15F1DA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3CD4-029F-4BCD-9262-11670E16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3AE4-4FF9-4F62-9E9E-C30ACE527620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7C44-BD42-49C3-89C1-11040A21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5EB4-E2D4-4161-B834-2B50415B45F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A1D1-4A3E-4347-8265-3DCE4754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8D7A-810F-48C8-BA21-9205957FD6B7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FA5A-71D1-497A-B52A-975F8E83E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96D8-4AC8-4935-9F3B-A042A9100458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C5DC-DDAA-4C0C-B6F4-343DBD981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0F4D-31EC-4286-8ED7-68103917B22C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8015-134B-4C56-B178-4FA496790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F24A-939F-47B2-92E8-2445B729A6DA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F5C0-8DF9-4995-AD91-CE634D52D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B4C0-3D7B-453B-9D5A-AEAA3C6B4B1C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AC45-50E0-490F-80C7-5C6F94A07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2A484A32-7C31-4A9F-A2FF-28D16842DBFF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975422E-B135-460E-BE67-8991FB52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1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ED818C-6A38-43FC-8CFF-076E5D9E30EA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53F23-2762-4C70-B51E-CEAAB897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1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hyperlink" Target="mailto:kris161988@yahoo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hyperlink" Target="mailto:kris161988@yahoo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FINANCIAL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78B8A-7899-460D-8184-4AA312BFA07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Financial Manager </a:t>
            </a:r>
            <a:r>
              <a:rPr lang="en-US" sz="4000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Duties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cont.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447800" y="2286000"/>
            <a:ext cx="5130800" cy="657225"/>
            <a:chOff x="1344" y="1104"/>
            <a:chExt cx="3232" cy="414"/>
          </a:xfrm>
        </p:grpSpPr>
        <p:sp>
          <p:nvSpPr>
            <p:cNvPr id="10263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9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Coordination and Control</a:t>
              </a:r>
            </a:p>
          </p:txBody>
        </p:sp>
        <p:sp>
          <p:nvSpPr>
            <p:cNvPr id="10265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7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447800" y="3581400"/>
            <a:ext cx="5119688" cy="660400"/>
            <a:chOff x="1351" y="1584"/>
            <a:chExt cx="3225" cy="416"/>
          </a:xfrm>
        </p:grpSpPr>
        <p:sp>
          <p:nvSpPr>
            <p:cNvPr id="10257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24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Dealing with the Financial market</a:t>
              </a:r>
            </a:p>
          </p:txBody>
        </p:sp>
        <p:sp>
          <p:nvSpPr>
            <p:cNvPr id="10259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1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1524000" y="4876800"/>
            <a:ext cx="5110163" cy="660400"/>
            <a:chOff x="1365" y="3024"/>
            <a:chExt cx="3219" cy="416"/>
          </a:xfrm>
        </p:grpSpPr>
        <p:sp>
          <p:nvSpPr>
            <p:cNvPr id="10251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4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Risk Management</a:t>
              </a:r>
            </a:p>
          </p:txBody>
        </p:sp>
        <p:sp>
          <p:nvSpPr>
            <p:cNvPr id="10253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pic>
        <p:nvPicPr>
          <p:cNvPr id="1024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49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C76CD-3204-4703-BC67-4BFDE47088E1}" type="slidenum">
              <a:rPr lang="en-US" smtClean="0">
                <a:solidFill>
                  <a:srgbClr val="002060"/>
                </a:solidFill>
              </a:rPr>
              <a:pPr eaLnBrk="1" hangingPunct="1"/>
              <a:t>10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29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Forms of Business Organization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1130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4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Sole Proprietorship</a:t>
              </a:r>
            </a:p>
          </p:txBody>
        </p:sp>
        <p:sp>
          <p:nvSpPr>
            <p:cNvPr id="1130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0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7" cy="660400"/>
            <a:chOff x="1351" y="1584"/>
            <a:chExt cx="3225" cy="416"/>
          </a:xfrm>
        </p:grpSpPr>
        <p:sp>
          <p:nvSpPr>
            <p:cNvPr id="11295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9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Partnership</a:t>
              </a:r>
            </a:p>
          </p:txBody>
        </p:sp>
        <p:sp>
          <p:nvSpPr>
            <p:cNvPr id="11297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99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11289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5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Ordinary Partnership</a:t>
              </a:r>
            </a:p>
          </p:txBody>
        </p:sp>
        <p:sp>
          <p:nvSpPr>
            <p:cNvPr id="11291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93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2.1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11283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5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Limited Partnership</a:t>
              </a:r>
            </a:p>
          </p:txBody>
        </p:sp>
        <p:sp>
          <p:nvSpPr>
            <p:cNvPr id="11285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87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2.2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3" cy="660400"/>
            <a:chOff x="1365" y="3024"/>
            <a:chExt cx="3219" cy="416"/>
          </a:xfrm>
        </p:grpSpPr>
        <p:sp>
          <p:nvSpPr>
            <p:cNvPr id="11277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262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Private Company , Public Company</a:t>
              </a:r>
            </a:p>
          </p:txBody>
        </p:sp>
        <p:sp>
          <p:nvSpPr>
            <p:cNvPr id="11279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127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275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D532DA-34C2-46F1-AA17-4DD524EA3EC7}" type="slidenum">
              <a:rPr lang="en-US" smtClean="0">
                <a:solidFill>
                  <a:srgbClr val="002060"/>
                </a:solidFill>
              </a:rPr>
              <a:pPr eaLnBrk="1" hangingPunct="1"/>
              <a:t>11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3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Finance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vs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Account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Treasurer</a:t>
            </a:r>
            <a:endParaRPr lang="th-TH" sz="4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40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Controller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617BE-F615-4AA0-9237-4179C7B567CE}" type="slidenum">
              <a:rPr lang="en-US" smtClean="0">
                <a:solidFill>
                  <a:srgbClr val="002060"/>
                </a:solidFill>
              </a:rPr>
              <a:pPr eaLnBrk="1" hangingPunct="1"/>
              <a:t>12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12295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4C702-2F25-4197-B3D9-75865BF9D292}" type="slidenum">
              <a:rPr lang="en-US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Footer Placeholder 41"/>
          <p:cNvSpPr txBox="1">
            <a:spLocks/>
          </p:cNvSpPr>
          <p:nvPr/>
        </p:nvSpPr>
        <p:spPr bwMode="white">
          <a:xfrm>
            <a:off x="2209800" y="63246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0" y="63246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14 Nov.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60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Financial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and Accounting for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Executives</a:t>
            </a:r>
            <a:endParaRPr lang="en-US" sz="36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cs typeface="Angsana New" pitchFamily="18" charset="-34"/>
              </a:rPr>
              <a:t>E-mail :</a:t>
            </a:r>
            <a:r>
              <a:rPr lang="en-US" b="1" dirty="0" smtClean="0">
                <a:cs typeface="Angsana New" pitchFamily="18" charset="-34"/>
              </a:rPr>
              <a:t> </a:t>
            </a:r>
            <a:r>
              <a:rPr lang="en-US" b="1" dirty="0" smtClean="0">
                <a:cs typeface="Angsana New" pitchFamily="18" charset="-34"/>
                <a:hlinkClick r:id="rId2"/>
              </a:rPr>
              <a:t>kris161988@yahoo.com</a:t>
            </a:r>
            <a:endParaRPr lang="en-US" b="1" dirty="0" smtClean="0"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cs typeface="Angsana New" pitchFamily="18" charset="-34"/>
              </a:rPr>
              <a:t>    </a:t>
            </a:r>
            <a:endParaRPr lang="th-TH" b="1" dirty="0" smtClean="0">
              <a:solidFill>
                <a:srgbClr val="0E689A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68D52-9924-43DB-901A-8A8ED826A1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51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572000" cy="44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14 </a:t>
            </a:r>
            <a:r>
              <a:rPr lang="en-US" dirty="0">
                <a:solidFill>
                  <a:srgbClr val="002060"/>
                </a:solidFill>
              </a:rPr>
              <a:t>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60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Financial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and Accounting for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Executives</a:t>
            </a:r>
            <a:endParaRPr lang="en-US" sz="36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105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 Profile</a:t>
            </a:r>
            <a:endParaRPr lang="th-TH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h-TH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Assoc. Prof.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Dr.Krisada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Sungkhamanee</a:t>
            </a:r>
            <a:endParaRPr lang="en-US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BBA.  Accounting 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Thammasat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University</a:t>
            </a:r>
            <a:r>
              <a:rPr lang="th-TH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MBA</a:t>
            </a:r>
            <a:r>
              <a:rPr lang="th-TH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Finance and Marketing 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Chulalongkorn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University   </a:t>
            </a:r>
            <a:endParaRPr lang="th-TH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Ph.D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Innovative Management</a:t>
            </a:r>
            <a:r>
              <a:rPr lang="th-TH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Suan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Sunandha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Rajabhat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University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INDIANA STATE UNIVERSITY , USA.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UNIVERSITY OF QUEENSLAND , AUSTRALIA</a:t>
            </a:r>
          </a:p>
          <a:p>
            <a:pPr>
              <a:buFont typeface="Wingdings" pitchFamily="2" charset="2"/>
              <a:buNone/>
            </a:pPr>
            <a:endParaRPr lang="en-US" sz="3200" b="1" dirty="0" smtClean="0">
              <a:solidFill>
                <a:schemeClr val="tx2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cs typeface="Angsana New" pitchFamily="18" charset="-34"/>
              </a:rPr>
              <a:t>E-mail :</a:t>
            </a:r>
            <a:r>
              <a:rPr lang="en-US" b="1" dirty="0" smtClean="0">
                <a:cs typeface="Angsana New" pitchFamily="18" charset="-34"/>
              </a:rPr>
              <a:t> </a:t>
            </a:r>
            <a:r>
              <a:rPr lang="en-US" b="1" dirty="0" smtClean="0">
                <a:cs typeface="Angsana New" pitchFamily="18" charset="-34"/>
                <a:hlinkClick r:id="rId2"/>
              </a:rPr>
              <a:t>kris161988@yahoo.com</a:t>
            </a:r>
            <a:endParaRPr lang="en-US" b="1" dirty="0" smtClean="0"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cs typeface="Angsana New" pitchFamily="18" charset="-34"/>
              </a:rPr>
              <a:t>    </a:t>
            </a:r>
            <a:endParaRPr lang="th-TH" b="1" dirty="0" smtClean="0">
              <a:solidFill>
                <a:srgbClr val="0E689A"/>
              </a:solidFill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68D52-9924-43DB-901A-8A8ED826A1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151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14 </a:t>
            </a:r>
            <a:r>
              <a:rPr lang="en-US" dirty="0">
                <a:solidFill>
                  <a:srgbClr val="002060"/>
                </a:solidFill>
              </a:rPr>
              <a:t>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-63500"/>
            <a:ext cx="6438900" cy="9906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Chapter 1 Overview of the Finance 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4133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3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Financial Market</a:t>
              </a:r>
            </a:p>
          </p:txBody>
        </p:sp>
        <p:sp>
          <p:nvSpPr>
            <p:cNvPr id="4135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7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819400" y="2514600"/>
            <a:ext cx="5119688" cy="660400"/>
            <a:chOff x="1351" y="1584"/>
            <a:chExt cx="3225" cy="416"/>
          </a:xfrm>
        </p:grpSpPr>
        <p:sp>
          <p:nvSpPr>
            <p:cNvPr id="4127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1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Money Market</a:t>
              </a:r>
            </a:p>
          </p:txBody>
        </p:sp>
        <p:sp>
          <p:nvSpPr>
            <p:cNvPr id="4129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1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1.1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895600" y="3276600"/>
            <a:ext cx="5130800" cy="660400"/>
            <a:chOff x="1344" y="2064"/>
            <a:chExt cx="3232" cy="416"/>
          </a:xfrm>
        </p:grpSpPr>
        <p:sp>
          <p:nvSpPr>
            <p:cNvPr id="4121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1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Capital Market</a:t>
              </a:r>
            </a:p>
          </p:txBody>
        </p:sp>
        <p:sp>
          <p:nvSpPr>
            <p:cNvPr id="4123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5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1.2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4115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9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Investment</a:t>
              </a:r>
            </a:p>
          </p:txBody>
        </p:sp>
        <p:sp>
          <p:nvSpPr>
            <p:cNvPr id="4117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9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2" cy="660400"/>
            <a:chOff x="1365" y="3024"/>
            <a:chExt cx="3219" cy="416"/>
          </a:xfrm>
        </p:grpSpPr>
        <p:sp>
          <p:nvSpPr>
            <p:cNvPr id="4109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3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Business Finance</a:t>
              </a:r>
            </a:p>
          </p:txBody>
        </p:sp>
        <p:sp>
          <p:nvSpPr>
            <p:cNvPr id="4111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104" name="Date Placeholder 3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14 </a:t>
            </a:r>
            <a:r>
              <a:rPr lang="en-US" dirty="0">
                <a:solidFill>
                  <a:srgbClr val="002060"/>
                </a:solidFill>
              </a:rPr>
              <a:t>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05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A3336A-BBD0-46B9-92AC-ABD48C455CCB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106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107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Target of the Firm in Finance View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14 </a:t>
            </a:r>
            <a:r>
              <a:rPr lang="en-US" dirty="0">
                <a:solidFill>
                  <a:srgbClr val="002060"/>
                </a:solidFill>
              </a:rPr>
              <a:t>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5E123-3B14-4FF0-A06B-247ED42AF77B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2154238" y="4038600"/>
            <a:ext cx="5110163" cy="660400"/>
            <a:chOff x="1357" y="2544"/>
            <a:chExt cx="3219" cy="416"/>
          </a:xfrm>
        </p:grpSpPr>
        <p:sp>
          <p:nvSpPr>
            <p:cNvPr id="5137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94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Stock Price Maximization</a:t>
              </a:r>
            </a:p>
          </p:txBody>
        </p:sp>
        <p:sp>
          <p:nvSpPr>
            <p:cNvPr id="5139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41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1219200" y="2667000"/>
            <a:ext cx="5130800" cy="657225"/>
            <a:chOff x="1344" y="1104"/>
            <a:chExt cx="3232" cy="414"/>
          </a:xfrm>
        </p:grpSpPr>
        <p:sp>
          <p:nvSpPr>
            <p:cNvPr id="5131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2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33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5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130" name="Rectangle 43"/>
          <p:cNvSpPr>
            <a:spLocks noChangeArrowheads="1"/>
          </p:cNvSpPr>
          <p:nvPr/>
        </p:nvSpPr>
        <p:spPr bwMode="auto">
          <a:xfrm>
            <a:off x="1752600" y="2743200"/>
            <a:ext cx="3579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Maximize Shareholder Wealth</a:t>
            </a:r>
          </a:p>
        </p:txBody>
      </p:sp>
      <p:sp>
        <p:nvSpPr>
          <p:cNvPr id="23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91200" cy="533400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 Financial System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14 </a:t>
            </a:r>
            <a:r>
              <a:rPr lang="en-US" dirty="0">
                <a:solidFill>
                  <a:srgbClr val="002060"/>
                </a:solidFill>
              </a:rPr>
              <a:t>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91A3A-0180-4D47-9249-0A376F932E30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615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"/>
          <p:cNvGrpSpPr>
            <a:grpSpLocks noGrp="1"/>
          </p:cNvGrpSpPr>
          <p:nvPr/>
        </p:nvGrpSpPr>
        <p:grpSpPr bwMode="auto">
          <a:xfrm>
            <a:off x="2209800" y="1295400"/>
            <a:ext cx="4800600" cy="1905000"/>
            <a:chOff x="1920" y="912"/>
            <a:chExt cx="1889" cy="1009"/>
          </a:xfrm>
        </p:grpSpPr>
        <p:grpSp>
          <p:nvGrpSpPr>
            <p:cNvPr id="6179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81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80" name="Text Box 19"/>
            <p:cNvSpPr txBox="1">
              <a:spLocks noChangeArrowheads="1"/>
            </p:cNvSpPr>
            <p:nvPr/>
          </p:nvSpPr>
          <p:spPr bwMode="auto">
            <a:xfrm>
              <a:off x="2139" y="1099"/>
              <a:ext cx="149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Customers and Investors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28600" y="3810000"/>
            <a:ext cx="3810000" cy="2209800"/>
            <a:chOff x="1920" y="912"/>
            <a:chExt cx="1889" cy="1009"/>
          </a:xfrm>
        </p:grpSpPr>
        <p:grpSp>
          <p:nvGrpSpPr>
            <p:cNvPr id="6170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7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71" name="Text Box 19"/>
            <p:cNvSpPr txBox="1">
              <a:spLocks noChangeArrowheads="1"/>
            </p:cNvSpPr>
            <p:nvPr/>
          </p:nvSpPr>
          <p:spPr bwMode="auto">
            <a:xfrm>
              <a:off x="2360" y="1038"/>
              <a:ext cx="106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Business Unit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5257800" y="3810000"/>
            <a:ext cx="3505200" cy="2286000"/>
            <a:chOff x="1920" y="912"/>
            <a:chExt cx="1889" cy="1009"/>
          </a:xfrm>
        </p:grpSpPr>
        <p:grpSp>
          <p:nvGrpSpPr>
            <p:cNvPr id="6161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63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49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6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62" name="Text Box 19"/>
            <p:cNvSpPr txBox="1">
              <a:spLocks noChangeArrowheads="1"/>
            </p:cNvSpPr>
            <p:nvPr/>
          </p:nvSpPr>
          <p:spPr bwMode="auto">
            <a:xfrm>
              <a:off x="2304" y="1047"/>
              <a:ext cx="108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Government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2" name="Freeform 8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 rot="10396854">
            <a:off x="1752600" y="28194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gray">
          <a:xfrm flipH="1">
            <a:off x="5257800" y="30480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Freeform 10"/>
          <p:cNvSpPr>
            <a:spLocks/>
          </p:cNvSpPr>
          <p:nvPr/>
        </p:nvSpPr>
        <p:spPr bwMode="gray">
          <a:xfrm rot="12772926" flipH="1">
            <a:off x="6284913" y="266065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Freeform 8"/>
          <p:cNvSpPr>
            <a:spLocks/>
          </p:cNvSpPr>
          <p:nvPr/>
        </p:nvSpPr>
        <p:spPr bwMode="gray">
          <a:xfrm rot="12204558">
            <a:off x="4108450" y="477361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gray">
          <a:xfrm rot="8790739" flipH="1">
            <a:off x="4078288" y="403225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6675"/>
            <a:ext cx="5895975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Financial Environment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7198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6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Economic Conditions</a:t>
              </a:r>
            </a:p>
          </p:txBody>
        </p:sp>
        <p:sp>
          <p:nvSpPr>
            <p:cNvPr id="7200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2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8" cy="660400"/>
            <a:chOff x="1351" y="1584"/>
            <a:chExt cx="3225" cy="416"/>
          </a:xfrm>
        </p:grpSpPr>
        <p:sp>
          <p:nvSpPr>
            <p:cNvPr id="7192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7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Government regulation</a:t>
              </a:r>
            </a:p>
          </p:txBody>
        </p:sp>
        <p:sp>
          <p:nvSpPr>
            <p:cNvPr id="7194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6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7186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202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Types of Financial markets</a:t>
              </a:r>
            </a:p>
          </p:txBody>
        </p:sp>
        <p:sp>
          <p:nvSpPr>
            <p:cNvPr id="7188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0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3" cy="660400"/>
            <a:chOff x="1357" y="2544"/>
            <a:chExt cx="3219" cy="416"/>
          </a:xfrm>
        </p:grpSpPr>
        <p:sp>
          <p:nvSpPr>
            <p:cNvPr id="7180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20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Global Financial Activities</a:t>
              </a:r>
            </a:p>
          </p:txBody>
        </p:sp>
        <p:sp>
          <p:nvSpPr>
            <p:cNvPr id="7182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4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7175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178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8EA5C-535F-432C-AEAE-B30E3A8F18C5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36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Values of securities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752600"/>
            <a:ext cx="5130800" cy="657225"/>
            <a:chOff x="1344" y="1104"/>
            <a:chExt cx="3232" cy="414"/>
          </a:xfrm>
        </p:grpSpPr>
        <p:sp>
          <p:nvSpPr>
            <p:cNvPr id="8229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55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Demand and Supply</a:t>
              </a:r>
            </a:p>
          </p:txBody>
        </p:sp>
        <p:sp>
          <p:nvSpPr>
            <p:cNvPr id="8231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3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44713" y="2514600"/>
            <a:ext cx="5119687" cy="660400"/>
            <a:chOff x="1351" y="1584"/>
            <a:chExt cx="3225" cy="416"/>
          </a:xfrm>
        </p:grpSpPr>
        <p:sp>
          <p:nvSpPr>
            <p:cNvPr id="8223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4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Future Cash Flows</a:t>
              </a:r>
            </a:p>
          </p:txBody>
        </p:sp>
        <p:sp>
          <p:nvSpPr>
            <p:cNvPr id="8225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7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133600" y="3276600"/>
            <a:ext cx="5130800" cy="660400"/>
            <a:chOff x="1344" y="2064"/>
            <a:chExt cx="3232" cy="416"/>
          </a:xfrm>
        </p:grpSpPr>
        <p:sp>
          <p:nvSpPr>
            <p:cNvPr id="8217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Risks</a:t>
              </a:r>
            </a:p>
          </p:txBody>
        </p:sp>
        <p:sp>
          <p:nvSpPr>
            <p:cNvPr id="8219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1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154238" y="4038600"/>
            <a:ext cx="5110162" cy="660400"/>
            <a:chOff x="1357" y="2544"/>
            <a:chExt cx="3219" cy="416"/>
          </a:xfrm>
        </p:grpSpPr>
        <p:sp>
          <p:nvSpPr>
            <p:cNvPr id="8211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79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Liquidity</a:t>
              </a:r>
            </a:p>
          </p:txBody>
        </p:sp>
        <p:sp>
          <p:nvSpPr>
            <p:cNvPr id="8213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5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66938" y="4800600"/>
            <a:ext cx="5110162" cy="660400"/>
            <a:chOff x="1365" y="3024"/>
            <a:chExt cx="3219" cy="416"/>
          </a:xfrm>
        </p:grpSpPr>
        <p:sp>
          <p:nvSpPr>
            <p:cNvPr id="8205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Interest rates</a:t>
              </a:r>
            </a:p>
          </p:txBody>
        </p:sp>
        <p:sp>
          <p:nvSpPr>
            <p:cNvPr id="8207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8200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203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41908B-02F4-4301-A22A-2C1FC957772D}" type="slidenum">
              <a:rPr lang="en-US" smtClean="0">
                <a:solidFill>
                  <a:srgbClr val="002060"/>
                </a:solidFill>
              </a:rPr>
              <a:pPr eaLnBrk="1" hangingPunct="1"/>
              <a:t>8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3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Financial Manager Duties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057400" y="1219200"/>
            <a:ext cx="5130800" cy="657225"/>
            <a:chOff x="1344" y="1104"/>
            <a:chExt cx="3232" cy="414"/>
          </a:xfrm>
        </p:grpSpPr>
        <p:sp>
          <p:nvSpPr>
            <p:cNvPr id="9255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4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Financial Planning</a:t>
              </a:r>
            </a:p>
          </p:txBody>
        </p:sp>
        <p:sp>
          <p:nvSpPr>
            <p:cNvPr id="9257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59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1981200"/>
            <a:ext cx="5119688" cy="660400"/>
            <a:chOff x="1351" y="1584"/>
            <a:chExt cx="3225" cy="416"/>
          </a:xfrm>
        </p:grpSpPr>
        <p:sp>
          <p:nvSpPr>
            <p:cNvPr id="9249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1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Financial Fund</a:t>
              </a:r>
            </a:p>
          </p:txBody>
        </p:sp>
        <p:sp>
          <p:nvSpPr>
            <p:cNvPr id="9251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53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3048000" y="2667000"/>
            <a:ext cx="5130800" cy="660400"/>
            <a:chOff x="1344" y="2064"/>
            <a:chExt cx="3232" cy="416"/>
          </a:xfrm>
        </p:grpSpPr>
        <p:sp>
          <p:nvSpPr>
            <p:cNvPr id="9243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19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Cost of Capital</a:t>
              </a:r>
            </a:p>
          </p:txBody>
        </p:sp>
        <p:sp>
          <p:nvSpPr>
            <p:cNvPr id="9245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47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2.1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3124200" y="4572000"/>
            <a:ext cx="5110163" cy="660400"/>
            <a:chOff x="1357" y="2544"/>
            <a:chExt cx="3219" cy="416"/>
          </a:xfrm>
        </p:grpSpPr>
        <p:sp>
          <p:nvSpPr>
            <p:cNvPr id="9237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11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Financial Risk</a:t>
              </a:r>
            </a:p>
          </p:txBody>
        </p:sp>
        <p:sp>
          <p:nvSpPr>
            <p:cNvPr id="9239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41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2.2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2133600" y="5334000"/>
            <a:ext cx="5110163" cy="660400"/>
            <a:chOff x="1365" y="3024"/>
            <a:chExt cx="3219" cy="416"/>
          </a:xfrm>
        </p:grpSpPr>
        <p:sp>
          <p:nvSpPr>
            <p:cNvPr id="9231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Allocation Fund</a:t>
              </a:r>
            </a:p>
          </p:txBody>
        </p:sp>
        <p:sp>
          <p:nvSpPr>
            <p:cNvPr id="9233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9224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Date Placeholder 4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</a:rPr>
              <a:t>14 Nov. 2022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27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6295D1-47FE-4A08-B155-DA3264892A0B}" type="slidenum">
              <a:rPr lang="en-US" smtClean="0">
                <a:solidFill>
                  <a:srgbClr val="002060"/>
                </a:solidFill>
              </a:rPr>
              <a:pPr eaLnBrk="1" hangingPunct="1"/>
              <a:t>9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4" name="Text Box 145"/>
          <p:cNvSpPr txBox="1">
            <a:spLocks noChangeArrowheads="1"/>
          </p:cNvSpPr>
          <p:nvPr/>
        </p:nvSpPr>
        <p:spPr bwMode="auto">
          <a:xfrm>
            <a:off x="2895600" y="3429000"/>
            <a:ext cx="4721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Financial Structure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Liabilities + Equity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Text Box 145"/>
          <p:cNvSpPr txBox="1">
            <a:spLocks noChangeArrowheads="1"/>
          </p:cNvSpPr>
          <p:nvPr/>
        </p:nvSpPr>
        <p:spPr bwMode="auto">
          <a:xfrm>
            <a:off x="2895600" y="3962400"/>
            <a:ext cx="5788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Capital Structure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Long </a:t>
            </a:r>
            <a:r>
              <a:rPr lang="en-US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erm Liabilities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+ </a:t>
            </a:r>
            <a:r>
              <a:rPr lang="en-US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Equity</a:t>
            </a:r>
            <a:r>
              <a:rPr lang="th-TH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10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Assoc. Prof. </a:t>
            </a:r>
            <a:r>
              <a:rPr lang="en-US" sz="2000" dirty="0" err="1">
                <a:solidFill>
                  <a:srgbClr val="002060"/>
                </a:solidFill>
              </a:rPr>
              <a:t>Dr.Krisada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Sungkhamanee</a:t>
            </a:r>
            <a:endParaRPr lang="en-US" sz="2000" dirty="0">
              <a:solidFill>
                <a:srgbClr val="002060"/>
              </a:solidFill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165</TotalTime>
  <Words>397</Words>
  <Application>Microsoft Office PowerPoint</Application>
  <PresentationFormat>นำเสนอทางหน้าจอ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6" baseType="lpstr">
      <vt:lpstr>powerpoint-templates-04</vt:lpstr>
      <vt:lpstr>1_powerpoint-templates-04</vt:lpstr>
      <vt:lpstr>Image</vt:lpstr>
      <vt:lpstr>FINANCIAL ANALYSIS</vt:lpstr>
      <vt:lpstr>Financial and Accounting for Executives</vt:lpstr>
      <vt:lpstr>Financial and Accounting for Executives</vt:lpstr>
      <vt:lpstr>Chapter 1 Overview of the Finance </vt:lpstr>
      <vt:lpstr>Target of the Firm in Finance View</vt:lpstr>
      <vt:lpstr> Financial System</vt:lpstr>
      <vt:lpstr>Financial Environment</vt:lpstr>
      <vt:lpstr>  Values of securities</vt:lpstr>
      <vt:lpstr>Financial Manager Duties</vt:lpstr>
      <vt:lpstr>Financial Manager Duties (cont.)</vt:lpstr>
      <vt:lpstr>  Forms of Business Organization</vt:lpstr>
      <vt:lpstr>Finance vs Account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25</cp:revision>
  <dcterms:created xsi:type="dcterms:W3CDTF">2009-09-08T08:46:51Z</dcterms:created>
  <dcterms:modified xsi:type="dcterms:W3CDTF">2022-11-14T04:23:32Z</dcterms:modified>
</cp:coreProperties>
</file>