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94" r:id="rId16"/>
    <p:sldId id="300" r:id="rId17"/>
    <p:sldId id="279" r:id="rId18"/>
    <p:sldId id="301" r:id="rId19"/>
    <p:sldId id="302" r:id="rId20"/>
    <p:sldId id="304" r:id="rId21"/>
    <p:sldId id="303" r:id="rId22"/>
    <p:sldId id="284" r:id="rId23"/>
    <p:sldId id="295" r:id="rId24"/>
    <p:sldId id="296" r:id="rId25"/>
    <p:sldId id="297" r:id="rId26"/>
    <p:sldId id="298" r:id="rId27"/>
    <p:sldId id="299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58" r:id="rId37"/>
    <p:sldId id="293" r:id="rId3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24/09/60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24/09/60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24/09/60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24/09/60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24/09/60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24/09/60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24/09/60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24/09/60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24/09/60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24/09/60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24/09/60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63DD3-3D28-4BF5-828B-D77020FAD92C}" type="datetimeFigureOut">
              <a:rPr lang="th-TH" smtClean="0"/>
              <a:pPr/>
              <a:t>24/09/60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oknation.net/wiki/%C3%A0%C2%B8%C2%9F%C3%A0%C2%B8%C2%B4%C3%A0%C2%B8%C2%A5%C3%A0%C2%B9%C2%8C%C3%A0%C2%B8%C2%A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fakkem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h.wikipedia.org/w/index.php?title=%E0%B8%9B%E0%B8%A3%E0%B8%B0%E0%B8%95%E0%B8%B4%E0%B8%A1%E0%B8%B2%E0%B8%81%E0%B8%A3&amp;action=edit&amp;redlink=1" TargetMode="External"/><Relationship Id="rId2" Type="http://schemas.openxmlformats.org/officeDocument/2006/relationships/hyperlink" Target="http://th.wikipedia.org/wiki/%E0%B8%97%E0%B8%B1%E0%B8%A8%E0%B8%99%E0%B8%A8%E0%B8%B4%E0%B8%A5%E0%B8%9B%E0%B9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 Communication</a:t>
            </a:r>
            <a:br>
              <a:rPr lang="en-US" dirty="0"/>
            </a:br>
            <a:r>
              <a:rPr lang="en-ZW" dirty="0"/>
              <a:t>for Advertising</a:t>
            </a:r>
            <a:br>
              <a:rPr lang="en-ZW" dirty="0"/>
            </a:br>
            <a:r>
              <a:rPr lang="en-ZW" dirty="0"/>
              <a:t>Week6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191000" y="1066800"/>
            <a:ext cx="4572000" cy="5486400"/>
          </a:xfrm>
        </p:spPr>
        <p:txBody>
          <a:bodyPr>
            <a:normAutofit fontScale="70000" lnSpcReduction="20000"/>
          </a:bodyPr>
          <a:lstStyle/>
          <a:p>
            <a:r>
              <a:rPr lang="th-TH" dirty="0"/>
              <a:t> </a:t>
            </a:r>
            <a:r>
              <a:rPr lang="en-US" b="1" dirty="0"/>
              <a:t>3</a:t>
            </a:r>
            <a:r>
              <a:rPr lang="th-TH" b="1" dirty="0"/>
              <a:t>.ศิลปะภาพถ่าย (</a:t>
            </a:r>
            <a:r>
              <a:rPr lang="en-US" b="1" dirty="0"/>
              <a:t>Photography)</a:t>
            </a:r>
            <a:r>
              <a:rPr lang="th-TH" b="1" dirty="0"/>
              <a:t> ศิลปะภาพถ่ายถือกำเนิดในทวีปยุโรป เช่นเดียวกับศิลปะแขนงอื่น ๆ และนับตั้งแต่เริ่มวิวัฒนาการก็มีคำถามเกิดขึ้นอยู่เสมอว่า ภาพถ่ายเป็นศิลปะจริงหรือไม่</a:t>
            </a:r>
            <a:r>
              <a:rPr lang="en-US" dirty="0"/>
              <a:t> </a:t>
            </a:r>
            <a:r>
              <a:rPr lang="th-TH" b="1" dirty="0"/>
              <a:t>  ภาพถ่ายเป็นศิลปะลักษณะพิเศษเฉพาะตัวที่แตกต่างจากศิลปะแขนงอื่น ๆในศิลปะที่เกิดในยุคเดียวกัน หลายประการ</a:t>
            </a:r>
            <a:endParaRPr lang="en-US" dirty="0"/>
          </a:p>
          <a:p>
            <a:pPr fontAlgn="base"/>
            <a:r>
              <a:rPr lang="en-US" dirty="0"/>
              <a:t>      </a:t>
            </a:r>
            <a:r>
              <a:rPr lang="en-US" b="1" dirty="0"/>
              <a:t> </a:t>
            </a:r>
            <a:r>
              <a:rPr lang="th-TH" dirty="0" err="1"/>
              <a:t>ปีกัส</a:t>
            </a:r>
            <a:r>
              <a:rPr lang="th-TH" dirty="0"/>
              <a:t>โซ ( </a:t>
            </a:r>
            <a:r>
              <a:rPr lang="en-US" dirty="0"/>
              <a:t>Picasso ) </a:t>
            </a:r>
            <a:r>
              <a:rPr lang="th-TH" dirty="0"/>
              <a:t>ศิลปินเอกของโลกพูดถึงภาพถ่ายในผี พ.ศ. </a:t>
            </a:r>
            <a:r>
              <a:rPr lang="en-US" dirty="0"/>
              <a:t>2482 </a:t>
            </a:r>
            <a:r>
              <a:rPr lang="th-TH" dirty="0"/>
              <a:t>ว่า </a:t>
            </a:r>
            <a:r>
              <a:rPr lang="en-US" dirty="0"/>
              <a:t>“</a:t>
            </a:r>
            <a:r>
              <a:rPr lang="th-TH" dirty="0"/>
              <a:t>เมื่อเราสามารถเห็นสิ่งที่เราปรารถนาจะแสดงออกในภาพถ่ายได้  นั่นแสดงให้เห็นอย่างเด่นชัดว่า </a:t>
            </a:r>
            <a:r>
              <a:rPr lang="th-TH" dirty="0" err="1"/>
              <a:t>จิตรกร</a:t>
            </a:r>
            <a:r>
              <a:rPr lang="th-TH" dirty="0"/>
              <a:t>หมดภาระแล้ว</a:t>
            </a:r>
            <a:r>
              <a:rPr lang="en-US" dirty="0"/>
              <a:t>” </a:t>
            </a:r>
            <a:r>
              <a:rPr lang="th-TH" dirty="0"/>
              <a:t>แม้คำพูดของ</a:t>
            </a:r>
            <a:r>
              <a:rPr lang="th-TH" dirty="0" err="1"/>
              <a:t>ปีกัส</a:t>
            </a:r>
            <a:r>
              <a:rPr lang="th-TH" dirty="0"/>
              <a:t>โซจะไม่เป็นจริงทั้งหมด เพราะทุกวันนี้ภาพเขียนก็ยังคงมีความสำคัญอยู่ แต่คำพูดของ</a:t>
            </a:r>
            <a:r>
              <a:rPr lang="th-TH" dirty="0" err="1"/>
              <a:t>ปีกัส</a:t>
            </a:r>
            <a:r>
              <a:rPr lang="th-TH" dirty="0"/>
              <a:t>โซมีความสำคัญในแง่ที่ว่า แม้ศิลปินเอกอย่าง</a:t>
            </a:r>
            <a:r>
              <a:rPr lang="th-TH" dirty="0" err="1"/>
              <a:t>ปีกัส</a:t>
            </a:r>
            <a:r>
              <a:rPr lang="th-TH" dirty="0"/>
              <a:t>โซยังมองเห็นศิลปะในภาพถ่ายและให้ความสำคัญ แก่ภาพถ่าย จึงไม่น่ามีข้อกังขาว่าภาพถ่ายจะเป็นศิลปะหรือไม่อีกต่อไป </a:t>
            </a:r>
          </a:p>
        </p:txBody>
      </p:sp>
      <p:pic>
        <p:nvPicPr>
          <p:cNvPr id="4" name="รูปภาพ 21" descr="e5c3597b594716960307868fe4dbddf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2537244" cy="3805866"/>
          </a:xfrm>
          <a:prstGeom prst="rect">
            <a:avLst/>
          </a:prstGeom>
        </p:spPr>
      </p:pic>
      <p:pic>
        <p:nvPicPr>
          <p:cNvPr id="5" name="รูปภาพ 20" descr="c620d81786ea0938ac4e58f2269ee0a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381000"/>
            <a:ext cx="1788543" cy="2518561"/>
          </a:xfrm>
          <a:prstGeom prst="rect">
            <a:avLst/>
          </a:prstGeom>
        </p:spPr>
      </p:pic>
      <p:pic>
        <p:nvPicPr>
          <p:cNvPr id="6" name="รูปภาพ 19" descr="8d05d9db38f083298ea1783d241de0d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" y="3505200"/>
            <a:ext cx="28003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09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2.งานศิลป์ประยุกต์(</a:t>
            </a:r>
            <a:r>
              <a:rPr lang="en-ZW" dirty="0"/>
              <a:t>Applied Art</a:t>
            </a:r>
            <a:r>
              <a:rPr lang="th-TH" dirty="0"/>
              <a:t>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953000" y="1600200"/>
            <a:ext cx="3733800" cy="4724400"/>
          </a:xfrm>
        </p:spPr>
        <p:txBody>
          <a:bodyPr>
            <a:normAutofit fontScale="70000" lnSpcReduction="20000"/>
          </a:bodyPr>
          <a:lstStyle/>
          <a:p>
            <a:r>
              <a:rPr lang="th-TH" b="1" dirty="0"/>
              <a:t>การออกแบบกราฟิก</a:t>
            </a:r>
            <a:r>
              <a:rPr lang="th-TH" dirty="0"/>
              <a:t>(</a:t>
            </a:r>
            <a:r>
              <a:rPr lang="en-US" dirty="0"/>
              <a:t>Graphics</a:t>
            </a:r>
            <a:r>
              <a:rPr lang="th-TH" dirty="0"/>
              <a:t>)</a:t>
            </a:r>
            <a:endParaRPr lang="en-US" dirty="0"/>
          </a:p>
          <a:p>
            <a:r>
              <a:rPr lang="en-US" dirty="0"/>
              <a:t>            </a:t>
            </a:r>
            <a:r>
              <a:rPr lang="th-TH" dirty="0"/>
              <a:t>การกราฟิกเป็นส่วนสำคัญที่มีบทยิ่งต่อการออกแบบและกระบวนการผลิตสื่อประเภทต่างๆได้แก่ หนังสือ นิตยสาร วารสาร แผ่นป้าย บรรจุภัณฑ์ แผ่นพับ แผ่นปลิว โทรทัศน์ โฆษณา ภาพยนตร์ ฯลฯ </a:t>
            </a:r>
            <a:endParaRPr lang="en-US" dirty="0"/>
          </a:p>
          <a:p>
            <a:r>
              <a:rPr lang="th-TH" dirty="0"/>
              <a:t>        นักออกแบบจะใช้วิธีการทางศิลปะและวิธีการทางการออกแบบร่วมกันสร้างรูปแบบสื่อ เพื่อให้เกิดศักยภาพสูงสุดในการที่จะเป็นตัวกลางในการสื่อความหมายระหว่างผู้สงสารและผู้รับสาร โดยการนำเอารูปภาพประกอบ ภาพถ่าย สัญลักษณ์ รูปแบบ ขนาดตัวอักษรมาจัดวางเพื่อให้เกิดการนำเสนอข้อมูลอย่างขัดเจน เกิดผลดีต่อกระบวนการสื่อความหมาย</a:t>
            </a:r>
            <a:endParaRPr lang="en-US" dirty="0"/>
          </a:p>
          <a:p>
            <a:endParaRPr lang="th-TH" dirty="0"/>
          </a:p>
        </p:txBody>
      </p:sp>
      <p:pic>
        <p:nvPicPr>
          <p:cNvPr id="5" name="รูปภาพ 24" descr="4ce3a13a45f5568a58537336be3a81c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143000"/>
            <a:ext cx="3057525" cy="4067175"/>
          </a:xfrm>
          <a:prstGeom prst="rect">
            <a:avLst/>
          </a:prstGeom>
        </p:spPr>
      </p:pic>
      <p:pic>
        <p:nvPicPr>
          <p:cNvPr id="6" name="รูปภาพ 28" descr="85b6ba598cc309e8cf00e990a524941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0" y="5257800"/>
            <a:ext cx="1857375" cy="1438275"/>
          </a:xfrm>
          <a:prstGeom prst="rect">
            <a:avLst/>
          </a:prstGeom>
        </p:spPr>
      </p:pic>
      <p:pic>
        <p:nvPicPr>
          <p:cNvPr id="7" name="รูปภาพ 26" descr="28851592ab79462082929e50d5a462e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4800600"/>
            <a:ext cx="12763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37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29200" y="914400"/>
            <a:ext cx="3581400" cy="4953000"/>
          </a:xfrm>
        </p:spPr>
        <p:txBody>
          <a:bodyPr>
            <a:normAutofit fontScale="62500" lnSpcReduction="20000"/>
          </a:bodyPr>
          <a:lstStyle/>
          <a:p>
            <a:r>
              <a:rPr lang="th-TH" dirty="0"/>
              <a:t>งานภาพยนตร์(</a:t>
            </a:r>
            <a:r>
              <a:rPr lang="en-US" dirty="0"/>
              <a:t>movie</a:t>
            </a:r>
            <a:r>
              <a:rPr lang="th-TH" dirty="0"/>
              <a:t>)</a:t>
            </a:r>
            <a:r>
              <a:rPr lang="en-US" dirty="0"/>
              <a:t> </a:t>
            </a:r>
            <a:r>
              <a:rPr lang="th-TH" dirty="0"/>
              <a:t>      เป็นกระบวนการบันทึกภาพด้วย</a:t>
            </a:r>
            <a:r>
              <a:rPr lang="th-TH" u="sng" dirty="0">
                <a:hlinkClick r:id="rId2" tooltip="ฟิล์ม"/>
              </a:rPr>
              <a:t>ฟิล์ม</a:t>
            </a:r>
            <a:r>
              <a:rPr lang="en-US" dirty="0"/>
              <a:t> </a:t>
            </a:r>
            <a:r>
              <a:rPr lang="th-TH" dirty="0"/>
              <a:t>แล้วนำออกฉายในลักษณะที่แสดงให้เห็นภาพเคลื่อนไหว (</a:t>
            </a:r>
            <a:r>
              <a:rPr lang="en-US" dirty="0"/>
              <a:t>motion pictures) </a:t>
            </a:r>
            <a:r>
              <a:rPr lang="th-TH" dirty="0"/>
              <a:t>ภาพที่ปรากฏบนฟิล์มภาพยนตร์หลังจากผ่านกระบวนการถ่ายทำแล้วเป็นเพียงภาพนิ่งจำนวนมาก ที่มี</a:t>
            </a:r>
            <a:r>
              <a:rPr lang="th-TH" dirty="0" err="1"/>
              <a:t>อิริยาบท</a:t>
            </a:r>
            <a:r>
              <a:rPr lang="th-TH" dirty="0"/>
              <a:t>หรือแสดงอาการเคลื่อนไหวเปลี่ยนแปลงไปทีละน้อยต่อเนื่องกันเป็นช่วงๆ ตามเรื่องราวที่ได้รับการถ่ายทำและตัดต่อมา </a:t>
            </a:r>
            <a:endParaRPr lang="en-US" dirty="0"/>
          </a:p>
          <a:p>
            <a:r>
              <a:rPr lang="th-TH" dirty="0"/>
              <a:t>       ในด้านการผลิตภาพยนตร์ ใช้หลักการ  ใช้หลักการที่เรียกว่า การเห็นภาพติดตา (</a:t>
            </a:r>
            <a:r>
              <a:rPr lang="en-US" dirty="0"/>
              <a:t>persistence of vision)</a:t>
            </a:r>
            <a:r>
              <a:rPr lang="th-TH" dirty="0"/>
              <a:t>และเมื่อนำเอาภาพนิ่งเหล่านั้นมาฉายดูทีละภาพด้วยอัตราความเร็วในการฉายต่อภาพเท่า ๆ กัน  เ ภาพนิ่งเหล่านั้นจะกลายเป็นภาพเคลื่อนไหวที่ต่อเนื่องกันเป็นธรรมชาติ ปัจจุบัน ความเร็วที่ใช้ในการถ่ายทำคือ </a:t>
            </a:r>
            <a:r>
              <a:rPr lang="en-US" dirty="0"/>
              <a:t>24 </a:t>
            </a:r>
            <a:r>
              <a:rPr lang="th-TH" dirty="0"/>
              <a:t>เฟรม ต่อ </a:t>
            </a:r>
            <a:r>
              <a:rPr lang="en-US" dirty="0"/>
              <a:t>1 </a:t>
            </a:r>
            <a:r>
              <a:rPr lang="th-TH" dirty="0"/>
              <a:t>วินาที</a:t>
            </a:r>
            <a:endParaRPr lang="en-US" dirty="0"/>
          </a:p>
          <a:p>
            <a:endParaRPr lang="th-TH" dirty="0"/>
          </a:p>
        </p:txBody>
      </p:sp>
      <p:pic>
        <p:nvPicPr>
          <p:cNvPr id="4" name="รูปภาพ 30" descr="abfad803db65eb6f34e78903e004d03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381000"/>
            <a:ext cx="3627228" cy="58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71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191000" y="533400"/>
            <a:ext cx="4495800" cy="5592763"/>
          </a:xfrm>
        </p:spPr>
        <p:txBody>
          <a:bodyPr>
            <a:normAutofit fontScale="55000" lnSpcReduction="20000"/>
          </a:bodyPr>
          <a:lstStyle/>
          <a:p>
            <a:r>
              <a:rPr lang="th-TH" b="1" dirty="0"/>
              <a:t>ศิลปะสื่อผสม (</a:t>
            </a:r>
            <a:r>
              <a:rPr lang="en-US" b="1" dirty="0"/>
              <a:t>Mixed Media Art) </a:t>
            </a:r>
            <a:endParaRPr lang="en-US" dirty="0"/>
          </a:p>
          <a:p>
            <a:r>
              <a:rPr lang="en-US" b="1" dirty="0"/>
              <a:t>             </a:t>
            </a:r>
            <a:r>
              <a:rPr lang="th-TH" dirty="0"/>
              <a:t>คำว่า</a:t>
            </a:r>
            <a:r>
              <a:rPr lang="en-US" dirty="0"/>
              <a:t> </a:t>
            </a:r>
            <a:r>
              <a:rPr lang="th-TH" dirty="0"/>
              <a:t>ศิลปะสื่อประสม หรือ ศิลปะสื่อผสม</a:t>
            </a:r>
            <a:r>
              <a:rPr lang="en-US" dirty="0"/>
              <a:t>  </a:t>
            </a:r>
            <a:r>
              <a:rPr lang="th-TH" dirty="0"/>
              <a:t>หมายถึง ผลงานที่มนุษย์สร้างสรรค์ขึ้นโดยใช้เทคนิคและวิธีการของศิลปะทางด้านทัศนศิลป์หลาย ๆ แขวงมาผสมผสานทำให้เกิดผลงานที่อยู่ในชิ้นเดียวกัน เน้นหลักการจัดองค์ประกอบศิลป์ แสดงออกถึงอารมณ์สะเทือนใจของผู้สร้าง ซึ่งวัสดุที่ใช้ในการสร้างผลงานสื่อผสมสามารถหาได้จากวัสดุธรรมชาติ เช่น วัสดุจากพืช สัตว์ และแร่</a:t>
            </a:r>
            <a:r>
              <a:rPr lang="en-US" dirty="0"/>
              <a:t>  </a:t>
            </a:r>
            <a:r>
              <a:rPr lang="th-TH" dirty="0"/>
              <a:t>วัสดุสังเคราะห์ เช่น กระดาษ โลหะ เป็นต้น </a:t>
            </a:r>
            <a:r>
              <a:rPr lang="en-US" dirty="0"/>
              <a:t>                                                                                                                        </a:t>
            </a:r>
          </a:p>
          <a:p>
            <a:r>
              <a:rPr lang="en-US" dirty="0"/>
              <a:t>               </a:t>
            </a:r>
            <a:r>
              <a:rPr lang="th-TH" dirty="0"/>
              <a:t>ซึ่งนิยามของคำว่า</a:t>
            </a:r>
            <a:r>
              <a:rPr lang="th-TH" u="sng" dirty="0">
                <a:hlinkClick r:id="rId2"/>
              </a:rPr>
              <a:t>ศิลปะ</a:t>
            </a:r>
            <a:r>
              <a:rPr lang="th-TH" dirty="0"/>
              <a:t>นั้นเป็นการนำสิ่งที่มีอยู่มาประยุกต์</a:t>
            </a:r>
            <a:r>
              <a:rPr lang="th-TH" u="sng" dirty="0">
                <a:hlinkClick r:id="rId2"/>
              </a:rPr>
              <a:t>ผสมผสาน</a:t>
            </a:r>
            <a:r>
              <a:rPr lang="th-TH" dirty="0"/>
              <a:t>กันเพื่อให้เกิดเป็นผลงานทางด้านศิลปะที่มีรูปแบบออกมาเป็นรูปเป็นร่างเพื่อให้คนดูได้สามารถรับรู้ถึงความหมายของผลงานศิลปะที่เราสร้างขึ้นมานั่นเองครับ ซึ่งการถ่ายทอดเรื่องราวหรือว่าการเล่าเรื่องเหตุการณ์ต่างๆนั้น ถ้าเราสามารถถ่ายทอดเรื่องราวเป็นแบบสามมิติได้ ก็จะทำให้ผู้ที่ชมผลงานนั้นสามารถที่จะซึมซับข้อมูลได้เร็วขึ้นและได้เห็นถึงความแตกต่างระหว่างเรื่องเล่ากับเหตุการณ์ที่เป็นจริง ซึ่งด้วยเหตุนี้จึงได้มีการนำความรู้ทางด้านศิลปะแขนงต่างๆมาผสมกันจนเรียกว่า ศิลปะสื่อผสม ซึ่ง สื่อผสม</a:t>
            </a:r>
            <a:r>
              <a:rPr lang="en-US" dirty="0"/>
              <a:t> </a:t>
            </a:r>
            <a:r>
              <a:rPr lang="th-TH" dirty="0"/>
              <a:t>เป็นผลงานศิลปะในด้านวิจิตรศิลป์</a:t>
            </a:r>
            <a:r>
              <a:rPr lang="en-US" dirty="0"/>
              <a:t> </a:t>
            </a:r>
            <a:r>
              <a:rPr lang="th-TH" dirty="0"/>
              <a:t>ในการนำสื่อมากกว่าสองสื่อ หรือศิลปะมากกว่าสองแขนงมารวมกันขึ้นไปมาสร้างเป็นงานชิ้นเดียวกัน โดยนิยมใช้สื่อที่แตกต่างกัน มานำจุดเด่นของแต่ละสื่อมาใช้ร่วมกัน</a:t>
            </a:r>
            <a:endParaRPr lang="en-US" dirty="0"/>
          </a:p>
          <a:p>
            <a:r>
              <a:rPr lang="en-US" dirty="0"/>
              <a:t>       </a:t>
            </a:r>
            <a:r>
              <a:rPr lang="th-TH" dirty="0"/>
              <a:t>ซึ่งนักออกแบบหลายๆท่านได้พยายามศึกษาข้อมูลเกี่ยวกับศิลปะสื่อผสมเพื่อที่จะนำมาออกแบ</a:t>
            </a:r>
          </a:p>
        </p:txBody>
      </p:sp>
      <p:pic>
        <p:nvPicPr>
          <p:cNvPr id="4" name="รูปภาพ 34" descr="4eb29ed24da7865bcce23f5c5a150ed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1847850" cy="5610225"/>
          </a:xfrm>
          <a:prstGeom prst="rect">
            <a:avLst/>
          </a:prstGeom>
        </p:spPr>
      </p:pic>
      <p:pic>
        <p:nvPicPr>
          <p:cNvPr id="5" name="รูปภาพ 35" descr="7b54926ae070b3ec0a739e650184f3a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600" y="3810000"/>
            <a:ext cx="1600200" cy="2181225"/>
          </a:xfrm>
          <a:prstGeom prst="rect">
            <a:avLst/>
          </a:prstGeom>
        </p:spPr>
      </p:pic>
      <p:pic>
        <p:nvPicPr>
          <p:cNvPr id="6" name="รูปภาพ 37" descr="d5eb87d5725a8bf82d371d640ef8cd2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90800" y="2209800"/>
            <a:ext cx="1676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36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>exercise</a:t>
            </a:r>
            <a:endParaRPr lang="th-TH" dirty="0"/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876800" y="1676400"/>
            <a:ext cx="3810000" cy="4221163"/>
          </a:xfrm>
        </p:spPr>
        <p:txBody>
          <a:bodyPr>
            <a:normAutofit fontScale="92500" lnSpcReduction="20000"/>
          </a:bodyPr>
          <a:lstStyle/>
          <a:p>
            <a:r>
              <a:rPr lang="th-TH" dirty="0"/>
              <a:t>ให้นักศึกษา ทำความเข้าใจในรูปแบบแนวงานที่ตนเองสนใจ</a:t>
            </a:r>
          </a:p>
          <a:p>
            <a:r>
              <a:rPr lang="th-TH" dirty="0"/>
              <a:t>และนำมาใช้ในการออกแบบงานศิลปะในรูปแบบจนงานสำเร็จ</a:t>
            </a:r>
            <a:r>
              <a:rPr lang="th-TH" dirty="0" smtClean="0"/>
              <a:t>แต่ยังคง</a:t>
            </a:r>
            <a:r>
              <a:rPr lang="th-TH" dirty="0"/>
              <a:t>รายละเอียดในการผลิต</a:t>
            </a:r>
          </a:p>
          <a:p>
            <a:r>
              <a:rPr lang="th-TH" dirty="0"/>
              <a:t> งานประเภทไหน</a:t>
            </a:r>
          </a:p>
          <a:p>
            <a:r>
              <a:rPr lang="th-TH" dirty="0"/>
              <a:t> แนวคิดงานเป็นอย่างไร</a:t>
            </a:r>
          </a:p>
          <a:p>
            <a:r>
              <a:rPr lang="th-TH" dirty="0"/>
              <a:t> ทำการร่างภาพ3ระดับ</a:t>
            </a:r>
          </a:p>
          <a:p>
            <a:r>
              <a:rPr lang="th-TH" dirty="0"/>
              <a:t>ผลิตงานต้นฉบับ1ชิ้น</a:t>
            </a:r>
          </a:p>
        </p:txBody>
      </p:sp>
      <p:pic>
        <p:nvPicPr>
          <p:cNvPr id="7" name="รูปภาพ 19" descr="8d05d9db38f083298ea1783d241de0d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3810000"/>
            <a:ext cx="1820636" cy="2079171"/>
          </a:xfrm>
          <a:prstGeom prst="rect">
            <a:avLst/>
          </a:prstGeom>
        </p:spPr>
      </p:pic>
      <p:pic>
        <p:nvPicPr>
          <p:cNvPr id="8" name="รูปภาพ 26" descr="28851592ab79462082929e50d5a462e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3962400"/>
            <a:ext cx="1581150" cy="1970315"/>
          </a:xfrm>
          <a:prstGeom prst="rect">
            <a:avLst/>
          </a:prstGeom>
        </p:spPr>
      </p:pic>
      <p:pic>
        <p:nvPicPr>
          <p:cNvPr id="11" name="รูปภาพ 29" descr="ea970296408e07c7a52e4bfcf694394c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2057400"/>
            <a:ext cx="1286510" cy="1647825"/>
          </a:xfrm>
          <a:prstGeom prst="rect">
            <a:avLst/>
          </a:prstGeom>
        </p:spPr>
      </p:pic>
      <p:pic>
        <p:nvPicPr>
          <p:cNvPr id="12" name="รูปภาพ 22" descr="fd4f6dcaa89dddccfc443abbbdf83287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71800" y="533400"/>
            <a:ext cx="1580558" cy="2412430"/>
          </a:xfrm>
          <a:prstGeom prst="rect">
            <a:avLst/>
          </a:prstGeom>
        </p:spPr>
      </p:pic>
      <p:pic>
        <p:nvPicPr>
          <p:cNvPr id="13" name="รูปภาพ 13" descr="ed06d37d0e6b2872e72257af9206c1c6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38400" y="2590800"/>
            <a:ext cx="979260" cy="12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9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92f4d46abf7060573ea68b95c6a640c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3206838" cy="4525963"/>
          </a:xfrm>
        </p:spPr>
      </p:pic>
      <p:pic>
        <p:nvPicPr>
          <p:cNvPr id="7" name="รูปภาพ 6" descr="d9fe3f6c268b6a33bab282e6e408eb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3663758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8e94f524aa80c6b06ac40c4a09f3ff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990600"/>
            <a:ext cx="3790950" cy="4931448"/>
          </a:xfrm>
        </p:spPr>
      </p:pic>
      <p:pic>
        <p:nvPicPr>
          <p:cNvPr id="5" name="รูปภาพ 4" descr="9a554adfe69fd5bcb0b5f29998932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447800"/>
            <a:ext cx="3035957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1C356-748F-40CD-BFA3-A69808BB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การประยุกต์ใช้งานกับงานออกแบบ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B083F5-AE96-45EF-B5D5-955C5D6E6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การประยุกต์ใช้งานออกแบบกับงานศิลปะ1ชิ้น</a:t>
            </a:r>
          </a:p>
          <a:p>
            <a:r>
              <a:rPr lang="th-TH" dirty="0"/>
              <a:t>  งานโปสเตอร์โฆษณาสินค้าอะไรก็ได้โดยใช้หลักการในการออกแบบ</a:t>
            </a:r>
          </a:p>
          <a:p>
            <a:r>
              <a:rPr lang="th-TH" dirty="0"/>
              <a:t>ตั้งแต่แนวคิด  </a:t>
            </a:r>
          </a:p>
          <a:p>
            <a:r>
              <a:rPr lang="th-TH" dirty="0"/>
              <a:t>การร่างภาพ</a:t>
            </a:r>
          </a:p>
          <a:p>
            <a:r>
              <a:rPr lang="th-TH" dirty="0"/>
              <a:t>และผลิตวัสดุและงาน</a:t>
            </a:r>
          </a:p>
          <a:p>
            <a:r>
              <a:rPr lang="th-TH" dirty="0"/>
              <a:t>ขนาด</a:t>
            </a:r>
            <a:r>
              <a:rPr lang="en-US" dirty="0"/>
              <a:t>a</a:t>
            </a:r>
            <a:r>
              <a:rPr lang="th-TH" dirty="0"/>
              <a:t>4พร้อมทั้งเขียนสรุปกระบวนการ</a:t>
            </a:r>
            <a:r>
              <a:rPr lang="en-US" dirty="0"/>
              <a:t>1</a:t>
            </a:r>
            <a:r>
              <a:rPr lang="th-TH" dirty="0"/>
              <a:t>หน้า</a:t>
            </a:r>
          </a:p>
          <a:p>
            <a:endParaRPr lang="th-TH" dirty="0"/>
          </a:p>
        </p:txBody>
      </p:sp>
      <p:pic>
        <p:nvPicPr>
          <p:cNvPr id="4" name="รูปภาพ 3" descr="442079d17b1c4a635d120ab7f5412004.jpg"/>
          <p:cNvPicPr>
            <a:picLocks noChangeAspect="1"/>
          </p:cNvPicPr>
          <p:nvPr/>
        </p:nvPicPr>
        <p:blipFill>
          <a:blip r:embed="rId2" cstate="print"/>
          <a:srcRect b="79259"/>
          <a:stretch>
            <a:fillRect/>
          </a:stretch>
        </p:blipFill>
        <p:spPr>
          <a:xfrm>
            <a:off x="3124200" y="2667000"/>
            <a:ext cx="1273583" cy="184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554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cb98532cbd4ab3924e2e46f5ec8ec31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990600"/>
            <a:ext cx="3332432" cy="4525963"/>
          </a:xfrm>
        </p:spPr>
      </p:pic>
      <p:pic>
        <p:nvPicPr>
          <p:cNvPr id="5" name="รูปภาพ 4" descr="ตารางสอน1-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52400"/>
            <a:ext cx="4343400" cy="61377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987dc0c2abf0c57d82fff6c60f5f9a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3203533" cy="4525963"/>
          </a:xfrm>
        </p:spPr>
      </p:pic>
      <p:pic>
        <p:nvPicPr>
          <p:cNvPr id="5" name="รูปภาพ 4" descr="a9510d43fa0b84bc87dec67f0a0f1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914400"/>
            <a:ext cx="3843014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th-TH" b="1" u="sng" dirty="0"/>
              <a:t>การนำองค์ประกอบศิลป์เพื่อใช้ในการออกแบบ</a:t>
            </a:r>
          </a:p>
          <a:p>
            <a:r>
              <a:rPr lang="th-TH" sz="3600" dirty="0"/>
              <a:t>การใช้วัสดุที่หลากหลายในการออกแบบ..</a:t>
            </a:r>
            <a:r>
              <a:rPr lang="th-TH" sz="3600" dirty="0">
                <a:solidFill>
                  <a:srgbClr val="FF0000"/>
                </a:solidFill>
              </a:rPr>
              <a:t>เ</a:t>
            </a:r>
            <a:r>
              <a:rPr lang="th-TH" sz="2400" dirty="0">
                <a:solidFill>
                  <a:srgbClr val="FF0000"/>
                </a:solidFill>
              </a:rPr>
              <a:t>ดียวไปเอาศิลปะเพื่องานนิเทศมาใส่ 30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th-TH" sz="3600" dirty="0"/>
              <a:t>การประยุกต์</a:t>
            </a:r>
          </a:p>
          <a:p>
            <a:r>
              <a:rPr lang="th-TH" sz="2400" dirty="0"/>
              <a:t>  </a:t>
            </a:r>
            <a:r>
              <a:rPr lang="th-TH" sz="2000" dirty="0"/>
              <a:t>การจัดองค์ประกอบกับงานงานวาดและออกแบบลายเส้น เพื่อนำไปใช้กับงานออก</a:t>
            </a:r>
          </a:p>
          <a:p>
            <a:r>
              <a:rPr lang="th-TH" sz="2000" dirty="0"/>
              <a:t>การจัดองค์ประกอบกับงานออกแบบภาพถ่ายเพื่อนำไปใช้กับงานออกแบบ</a:t>
            </a:r>
          </a:p>
          <a:p>
            <a:r>
              <a:rPr lang="th-TH" sz="2000" dirty="0"/>
              <a:t>การจัดองค์ประกอบกับงานออกงานกราฟิก เพื่อนำไปใช้กับงานออกแบบ</a:t>
            </a:r>
            <a:r>
              <a:rPr lang="th-TH" sz="2000" dirty="0">
                <a:solidFill>
                  <a:srgbClr val="FF0000"/>
                </a:solidFill>
              </a:rPr>
              <a:t>1ชม</a:t>
            </a:r>
          </a:p>
          <a:p>
            <a:r>
              <a:rPr lang="th-TH" sz="3600" dirty="0"/>
              <a:t>การใช่คอมพิวเตอร์</a:t>
            </a:r>
            <a:r>
              <a:rPr lang="en-ZW" sz="3600" dirty="0" err="1"/>
              <a:t>ai</a:t>
            </a:r>
            <a:r>
              <a:rPr lang="en-ZW" sz="3600" dirty="0"/>
              <a:t> 1.30=,</a:t>
            </a:r>
            <a:endParaRPr lang="th-TH" sz="3600" dirty="0"/>
          </a:p>
          <a:p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0d1e35cf2f25c4f3a67beaaa5380f9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3931709" cy="58975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th-TH" dirty="0" smtClean="0"/>
              <a:t>พัก10นาที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/>
              <a:t>การผลิตงานกราฟ</a:t>
            </a:r>
            <a:r>
              <a:rPr lang="th-TH" b="1" u="sng" dirty="0" err="1"/>
              <a:t>ฟิคด้วย</a:t>
            </a:r>
            <a:r>
              <a:rPr lang="en-US" b="1" u="sng" dirty="0"/>
              <a:t>illustrator</a:t>
            </a:r>
            <a:r>
              <a:rPr lang="th-TH" b="1" u="sng" dirty="0"/>
              <a:t> </a:t>
            </a:r>
            <a:endParaRPr lang="th-TH" dirty="0"/>
          </a:p>
        </p:txBody>
      </p:sp>
      <p:pic>
        <p:nvPicPr>
          <p:cNvPr id="4" name="ตัวยึดเนื้อหา 3" descr="Illustrator-CS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76400"/>
            <a:ext cx="4762500" cy="3619500"/>
          </a:xfrm>
        </p:spPr>
      </p:pic>
    </p:spTree>
    <p:extLst>
      <p:ext uri="{BB962C8B-B14F-4D97-AF65-F5344CB8AC3E}">
        <p14:creationId xmlns:p14="http://schemas.microsoft.com/office/powerpoint/2010/main" xmlns="" val="2746964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ยึดเนื้อหา 4" descr="9bd2d564bb77c42512064c04161ca7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752600"/>
            <a:ext cx="3394472" cy="4525963"/>
          </a:xfrm>
        </p:spPr>
      </p:pic>
      <p:pic>
        <p:nvPicPr>
          <p:cNvPr id="4" name="ตัวยึดเนื้อหา 3" descr="cb623a0bcd791bb97135a6535b565d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319834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46316cccbe9168f8b8f506a4a09096d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3394472" cy="4525963"/>
          </a:xfrm>
        </p:spPr>
      </p:pic>
      <p:pic>
        <p:nvPicPr>
          <p:cNvPr id="5" name="รูปภาพ 4" descr="45574aa928f6f6610802da2a590760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19200"/>
            <a:ext cx="3462570" cy="515778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ae6e80085d3b47e7d86dd421152139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3836013" cy="5890048"/>
          </a:xfrm>
        </p:spPr>
      </p:pic>
      <p:pic>
        <p:nvPicPr>
          <p:cNvPr id="5" name="รูปภาพ 4" descr="1da2b8e7da44303f473fc9bd88e5a2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57200"/>
            <a:ext cx="4286250" cy="59721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c28f03f05ba30283db5eee691b095c7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4002477" cy="5668963"/>
          </a:xfrm>
        </p:spPr>
      </p:pic>
      <p:pic>
        <p:nvPicPr>
          <p:cNvPr id="5" name="รูปภาพ 4" descr="b884a29b88385c17198254e50f7265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143000"/>
            <a:ext cx="3433852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0c42a8b7520e14b48504a73eed68fa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609600"/>
            <a:ext cx="4060491" cy="57451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867" t="21469" r="27285" b="13666"/>
          <a:stretch>
            <a:fillRect/>
          </a:stretch>
        </p:blipFill>
        <p:spPr bwMode="auto">
          <a:xfrm>
            <a:off x="1143000" y="990600"/>
            <a:ext cx="6172889" cy="502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5207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128" t="8034" r="29200" b="11626"/>
          <a:stretch>
            <a:fillRect/>
          </a:stretch>
        </p:blipFill>
        <p:spPr bwMode="auto">
          <a:xfrm>
            <a:off x="2133600" y="381000"/>
            <a:ext cx="5180162" cy="575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0042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924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/>
              <a:t>บทที่7</a:t>
            </a:r>
            <a:r>
              <a:rPr lang="th-TH" dirty="0"/>
              <a:t> </a:t>
            </a:r>
            <a:r>
              <a:rPr lang="th-TH" b="1" dirty="0"/>
              <a:t>รูปแบบสื่อทางศิลปะ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943600" y="4572000"/>
            <a:ext cx="2514600" cy="1981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th-TH" dirty="0"/>
              <a:t>1.รูปแบบการในการสร้างสรรค์งานศิลปะ</a:t>
            </a:r>
            <a:endParaRPr lang="en-US" dirty="0"/>
          </a:p>
          <a:p>
            <a:pPr lvl="0"/>
            <a:r>
              <a:rPr lang="th-TH" dirty="0"/>
              <a:t>2.วัสดุที่ใช้ในการผลิตงานศิลปะ</a:t>
            </a:r>
            <a:endParaRPr lang="en-US" dirty="0"/>
          </a:p>
          <a:p>
            <a:pPr lvl="0"/>
            <a:r>
              <a:rPr lang="th-TH" dirty="0"/>
              <a:t>3.ประเภทงานศิลปะ</a:t>
            </a:r>
            <a:r>
              <a:rPr lang="en-US" dirty="0"/>
              <a:t>. </a:t>
            </a:r>
          </a:p>
          <a:p>
            <a:endParaRPr lang="th-TH" dirty="0"/>
          </a:p>
        </p:txBody>
      </p:sp>
      <p:pic>
        <p:nvPicPr>
          <p:cNvPr id="4" name="รูปภาพ 0" descr="7.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229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665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30832" t="14299" r="31634" b="11824"/>
          <a:stretch>
            <a:fillRect/>
          </a:stretch>
        </p:blipFill>
        <p:spPr bwMode="auto">
          <a:xfrm>
            <a:off x="1676400" y="304800"/>
            <a:ext cx="5697747" cy="630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6566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2143" t="14286" r="32500" b="11429"/>
          <a:stretch>
            <a:fillRect/>
          </a:stretch>
        </p:blipFill>
        <p:spPr bwMode="auto">
          <a:xfrm>
            <a:off x="2057400" y="283756"/>
            <a:ext cx="5231922" cy="618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06322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1814" t="11702" r="33080" b="18087"/>
          <a:stretch>
            <a:fillRect/>
          </a:stretch>
        </p:blipFill>
        <p:spPr bwMode="auto">
          <a:xfrm>
            <a:off x="2057400" y="304800"/>
            <a:ext cx="5027603" cy="565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2499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31579" t="16374" r="31579" b="13450"/>
          <a:stretch>
            <a:fillRect/>
          </a:stretch>
        </p:blipFill>
        <p:spPr bwMode="auto">
          <a:xfrm>
            <a:off x="2133600" y="457200"/>
            <a:ext cx="5377132" cy="57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5950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1926" t="5405" r="31588" b="24324"/>
          <a:stretch>
            <a:fillRect/>
          </a:stretch>
        </p:blipFill>
        <p:spPr bwMode="auto">
          <a:xfrm>
            <a:off x="1600200" y="304800"/>
            <a:ext cx="5471691" cy="592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7109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90DEF7-706D-4535-84B5-C9F5FA45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งาน</a:t>
            </a:r>
            <a:r>
              <a:rPr lang="en-US" dirty="0" err="1"/>
              <a:t>ai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093D54-9759-49EE-BAAC-1C7A4988A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งาน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th-TH" dirty="0"/>
              <a:t>องค์ประกอบภาพ</a:t>
            </a:r>
          </a:p>
          <a:p>
            <a:r>
              <a:rPr lang="th-TH" dirty="0"/>
              <a:t>           การสร้างลายเส้น</a:t>
            </a:r>
          </a:p>
          <a:p>
            <a:r>
              <a:rPr lang="th-TH" dirty="0"/>
              <a:t>           การประยุกต์ใช้ลายเส้นกับภาพถ่าย</a:t>
            </a:r>
          </a:p>
        </p:txBody>
      </p:sp>
    </p:spTree>
    <p:extLst>
      <p:ext uri="{BB962C8B-B14F-4D97-AF65-F5344CB8AC3E}">
        <p14:creationId xmlns:p14="http://schemas.microsoft.com/office/powerpoint/2010/main" xmlns="" val="1821492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/>
              <a:t>Homework-</a:t>
            </a:r>
            <a:r>
              <a:rPr lang="en-ZW" dirty="0"/>
              <a:t> Week5-6</a:t>
            </a:r>
            <a:endParaRPr lang="th-TH" dirty="0"/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609600" y="1204200"/>
            <a:ext cx="7772400" cy="5688012"/>
          </a:xfrm>
        </p:spPr>
        <p:txBody>
          <a:bodyPr>
            <a:normAutofit/>
          </a:bodyPr>
          <a:lstStyle/>
          <a:p>
            <a:r>
              <a:rPr lang="th-TH" dirty="0" smtClean="0">
                <a:cs typeface="DilleniaUPC" pitchFamily="18" charset="-34"/>
              </a:rPr>
              <a:t>ทำงานชุดแรกต่อ.....</a:t>
            </a:r>
            <a:endParaRPr lang="th-TH" dirty="0"/>
          </a:p>
          <a:p>
            <a:endParaRPr lang="th-TH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A4B64E-147C-4C74-AE44-CAFF8B159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ครั้งที่</a:t>
            </a:r>
            <a:r>
              <a:rPr lang="en-US" dirty="0"/>
              <a:t>7 </a:t>
            </a:r>
            <a:r>
              <a:rPr lang="th-TH" dirty="0"/>
              <a:t>สีกับการออกแบบ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2758F2-4DFD-4730-A180-4AEDE9117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</a:t>
            </a:r>
          </a:p>
          <a:p>
            <a:r>
              <a:rPr lang="th-TH" dirty="0"/>
              <a:t>ทฤษฎีสี</a:t>
            </a:r>
          </a:p>
          <a:p>
            <a:r>
              <a:rPr lang="th-TH" dirty="0"/>
              <a:t>จิตวิทยา</a:t>
            </a:r>
          </a:p>
          <a:p>
            <a:r>
              <a:rPr lang="th-TH" dirty="0"/>
              <a:t>องค์ประกอบ</a:t>
            </a:r>
          </a:p>
          <a:p>
            <a:r>
              <a:rPr lang="th-TH" dirty="0"/>
              <a:t>การใช้สีกับการออกแบบ</a:t>
            </a:r>
          </a:p>
          <a:p>
            <a:r>
              <a:rPr lang="th-TH"/>
              <a:t>การบ้าน  การ</a:t>
            </a:r>
            <a:r>
              <a:rPr lang="th-TH" dirty="0"/>
              <a:t>ออกแบบรวดลาย และ</a:t>
            </a:r>
            <a:r>
              <a:rPr lang="th-TH"/>
              <a:t>จัดองค์ประกอบ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21774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/>
              <a:t/>
            </a:r>
            <a:br>
              <a:rPr lang="th-TH" b="1" dirty="0"/>
            </a:br>
            <a:r>
              <a:rPr lang="th-TH" b="1" dirty="0"/>
              <a:t>7.1.รูปแบบการในการสร้างสรรค์งานศิลปะ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     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953000" y="1524000"/>
            <a:ext cx="3962400" cy="4525963"/>
          </a:xfrm>
        </p:spPr>
        <p:txBody>
          <a:bodyPr/>
          <a:lstStyle/>
          <a:p>
            <a:r>
              <a:rPr lang="th-TH" dirty="0"/>
              <a:t>การสร้างสรรค์เราสามารถแบ่งแยกรูปแบบศิลปะออกได้หลากหลายประเภทตามทั้งรูปแบบใหม่และเก่าแต่ผู้เขียนสามารถกำหนดรูปแบบการสร้างสรรค์ออกเป็น3รูปแบบที่ประกอบด้วย</a:t>
            </a:r>
          </a:p>
        </p:txBody>
      </p:sp>
      <p:pic>
        <p:nvPicPr>
          <p:cNvPr id="4" name="รูปภาพ 1" descr="7จุด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3806825" cy="3105150"/>
          </a:xfrm>
          <a:prstGeom prst="rect">
            <a:avLst/>
          </a:prstGeom>
        </p:spPr>
      </p:pic>
      <p:pic>
        <p:nvPicPr>
          <p:cNvPr id="5" name="รูปภาพ 2" descr="6a9892a55cf6bb606b8aa5465af8d21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4114800"/>
            <a:ext cx="1938265" cy="2644176"/>
          </a:xfrm>
          <a:prstGeom prst="rect">
            <a:avLst/>
          </a:prstGeom>
        </p:spPr>
      </p:pic>
      <p:pic>
        <p:nvPicPr>
          <p:cNvPr id="6" name="รูปภาพ 3" descr="0fba470fef0b8d2779889baa562db22f.jpg"/>
          <p:cNvPicPr/>
          <p:nvPr/>
        </p:nvPicPr>
        <p:blipFill>
          <a:blip r:embed="rId4" cstate="print"/>
          <a:srcRect b="61261"/>
          <a:stretch>
            <a:fillRect/>
          </a:stretch>
        </p:blipFill>
        <p:spPr>
          <a:xfrm>
            <a:off x="381000" y="4038600"/>
            <a:ext cx="1591291" cy="1842548"/>
          </a:xfrm>
          <a:prstGeom prst="rect">
            <a:avLst/>
          </a:prstGeom>
        </p:spPr>
      </p:pic>
      <p:pic>
        <p:nvPicPr>
          <p:cNvPr id="8" name="รูปภาพ 4" descr="7.4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9000" y="685800"/>
            <a:ext cx="1380432" cy="1911367"/>
          </a:xfrm>
          <a:prstGeom prst="rect">
            <a:avLst/>
          </a:prstGeom>
        </p:spPr>
      </p:pic>
      <p:pic>
        <p:nvPicPr>
          <p:cNvPr id="9" name="รูปภาพ 5" descr="7.4.2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90800" y="3352800"/>
            <a:ext cx="1479982" cy="1957824"/>
          </a:xfrm>
          <a:prstGeom prst="rect">
            <a:avLst/>
          </a:prstGeom>
        </p:spPr>
      </p:pic>
      <p:sp>
        <p:nvSpPr>
          <p:cNvPr id="10" name="ตัวยึดเนื้อหา 2"/>
          <p:cNvSpPr txBox="1">
            <a:spLocks/>
          </p:cNvSpPr>
          <p:nvPr/>
        </p:nvSpPr>
        <p:spPr>
          <a:xfrm>
            <a:off x="5410200" y="5029200"/>
            <a:ext cx="3429000" cy="216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1800" dirty="0"/>
              <a:t>-</a:t>
            </a:r>
            <a:r>
              <a:rPr lang="th-TH" sz="2000" dirty="0"/>
              <a:t>รูปแบบเหมือนจริง(</a:t>
            </a:r>
            <a:r>
              <a:rPr lang="en-US" sz="2000" dirty="0"/>
              <a:t>Realistic)</a:t>
            </a:r>
          </a:p>
          <a:p>
            <a:r>
              <a:rPr lang="th-TH" sz="2000" dirty="0"/>
              <a:t>-การตัดทอน (</a:t>
            </a:r>
            <a:r>
              <a:rPr lang="en-US" sz="2000" dirty="0"/>
              <a:t>Distortion)</a:t>
            </a:r>
            <a:endParaRPr lang="th-TH" sz="2000" dirty="0"/>
          </a:p>
          <a:p>
            <a:r>
              <a:rPr lang="th-TH" sz="2000" dirty="0"/>
              <a:t>-งานตามความรู้สึก (</a:t>
            </a:r>
            <a:r>
              <a:rPr lang="en-US" sz="2000" dirty="0"/>
              <a:t>Abstraction)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97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>exercise</a:t>
            </a:r>
            <a:endParaRPr lang="th-TH" dirty="0"/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876800" y="1676400"/>
            <a:ext cx="3810000" cy="4221163"/>
          </a:xfrm>
        </p:spPr>
        <p:txBody>
          <a:bodyPr>
            <a:normAutofit fontScale="85000" lnSpcReduction="20000"/>
          </a:bodyPr>
          <a:lstStyle/>
          <a:p>
            <a:r>
              <a:rPr lang="th-TH" dirty="0"/>
              <a:t>ให้นักศึกษา ทำความเข้าใจในกระบวนการขั้นตอนการผลิตงานศิลปะ</a:t>
            </a:r>
          </a:p>
          <a:p>
            <a:r>
              <a:rPr lang="th-TH" dirty="0"/>
              <a:t>และนำมาใช้ในการออกแบบงานศิลปะในรูปแบบรูปแบบหนึ่งจนงานสำเร็จและทำการจดบันทึก สิ่งที่ต้องมีประกอบด้วย</a:t>
            </a:r>
          </a:p>
          <a:p>
            <a:r>
              <a:rPr lang="th-TH" dirty="0"/>
              <a:t> งานประเภทไหน</a:t>
            </a:r>
          </a:p>
          <a:p>
            <a:r>
              <a:rPr lang="th-TH" dirty="0"/>
              <a:t> แนวคิดงานเป็นอย่างไร</a:t>
            </a:r>
          </a:p>
          <a:p>
            <a:r>
              <a:rPr lang="th-TH" dirty="0"/>
              <a:t> ทำการร่างภาพ3ระดับ</a:t>
            </a:r>
          </a:p>
          <a:p>
            <a:r>
              <a:rPr lang="th-TH" dirty="0"/>
              <a:t>ผลิตงานต้นฉบับ1ชิ้น</a:t>
            </a:r>
          </a:p>
        </p:txBody>
      </p:sp>
      <p:pic>
        <p:nvPicPr>
          <p:cNvPr id="6" name="รูปภาพ 2" descr="6a9892a55cf6bb606b8aa5465af8d21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2133600" cy="3363686"/>
          </a:xfrm>
          <a:prstGeom prst="rect">
            <a:avLst/>
          </a:prstGeom>
        </p:spPr>
      </p:pic>
      <p:pic>
        <p:nvPicPr>
          <p:cNvPr id="7" name="รูปภาพ 19" descr="8d05d9db38f083298ea1783d241de0d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600" y="1600200"/>
            <a:ext cx="1820636" cy="2079171"/>
          </a:xfrm>
          <a:prstGeom prst="rect">
            <a:avLst/>
          </a:prstGeom>
        </p:spPr>
      </p:pic>
      <p:pic>
        <p:nvPicPr>
          <p:cNvPr id="8" name="รูปภาพ 26" descr="28851592ab79462082929e50d5a462e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00" y="3962400"/>
            <a:ext cx="1581150" cy="1970315"/>
          </a:xfrm>
          <a:prstGeom prst="rect">
            <a:avLst/>
          </a:prstGeom>
        </p:spPr>
      </p:pic>
      <p:pic>
        <p:nvPicPr>
          <p:cNvPr id="9" name="รูปภาพ 37" descr="d5eb87d5725a8bf82d371d640ef8cd2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000" y="4343400"/>
            <a:ext cx="2375807" cy="2351314"/>
          </a:xfrm>
          <a:prstGeom prst="rect">
            <a:avLst/>
          </a:prstGeom>
        </p:spPr>
      </p:pic>
      <p:pic>
        <p:nvPicPr>
          <p:cNvPr id="10" name="รูปภาพ 13" descr="ed06d37d0e6b2872e72257af9206c1c6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3200" y="304800"/>
            <a:ext cx="979260" cy="12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63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19800" y="274638"/>
            <a:ext cx="2667000" cy="1477962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/>
              <a:t>7.2วัสดุที่ใช้ในการผลิตงานศิลปะ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952999"/>
          </a:xfrm>
        </p:spPr>
        <p:txBody>
          <a:bodyPr>
            <a:normAutofit fontScale="70000" lnSpcReduction="20000"/>
          </a:bodyPr>
          <a:lstStyle/>
          <a:p>
            <a:r>
              <a:rPr lang="th-TH" b="1" dirty="0"/>
              <a:t>        ใ</a:t>
            </a:r>
            <a:r>
              <a:rPr lang="th-TH" dirty="0"/>
              <a:t>นการผลิตงานศิลปะสิ่งหนึ่งที่จะทำให้งานสร้างสรรค์ศิลปะมีความพิเศษแตกต่างกันออกไปทั้งที่มีรูปทรงเดียวกันนั้นคือ การเลือกใช้วัสดุในการผลิตงาน  ทั้งนี้การใช้วัสดุส่งผลถึงพื้นผิวในการสัมผัสที่ส่งผลต่อการการจัดองค์ประกอบศิลป์โดยวัสดุในการการออกแบบประกอบไปด้วย</a:t>
            </a:r>
          </a:p>
          <a:p>
            <a:r>
              <a:rPr lang="th-TH" b="1" dirty="0"/>
              <a:t>7.2.</a:t>
            </a:r>
            <a:r>
              <a:rPr lang="en-US" b="1" dirty="0"/>
              <a:t> </a:t>
            </a:r>
            <a:r>
              <a:rPr lang="th-TH" b="1" dirty="0"/>
              <a:t>1.วัสดุจากธรรมชาติ</a:t>
            </a:r>
            <a:r>
              <a:rPr lang="en-US" b="1" dirty="0"/>
              <a:t> </a:t>
            </a:r>
            <a:r>
              <a:rPr lang="en-US" dirty="0"/>
              <a:t>  </a:t>
            </a:r>
            <a:r>
              <a:rPr lang="th-TH" dirty="0"/>
              <a:t>วัสดุจากธรรมชาติเป็นวัสดุที่เกิดขึ้นเองตามธรรมชาติ</a:t>
            </a:r>
            <a:r>
              <a:rPr lang="en-US" dirty="0"/>
              <a:t>  </a:t>
            </a:r>
            <a:r>
              <a:rPr lang="th-TH" dirty="0"/>
              <a:t>วัสดุเหล่านี้นำมาใช้ในงานศิลปะได้</a:t>
            </a:r>
            <a:r>
              <a:rPr lang="en-US" dirty="0"/>
              <a:t>  </a:t>
            </a:r>
            <a:endParaRPr lang="th-TH" dirty="0"/>
          </a:p>
          <a:p>
            <a:r>
              <a:rPr lang="en-US" dirty="0"/>
              <a:t>  </a:t>
            </a:r>
            <a:r>
              <a:rPr lang="en-US" b="1" dirty="0"/>
              <a:t> </a:t>
            </a:r>
            <a:r>
              <a:rPr lang="th-TH" b="1" dirty="0"/>
              <a:t>7.2</a:t>
            </a:r>
            <a:r>
              <a:rPr lang="en-US" b="1" dirty="0"/>
              <a:t> </a:t>
            </a:r>
            <a:r>
              <a:rPr lang="th-TH" b="1" dirty="0"/>
              <a:t>2.</a:t>
            </a:r>
            <a:r>
              <a:rPr lang="en-US" b="1" dirty="0"/>
              <a:t>   </a:t>
            </a:r>
            <a:r>
              <a:rPr lang="th-TH" b="1" dirty="0"/>
              <a:t>วัสดุที่คนสร้างขึ้น</a:t>
            </a:r>
            <a:r>
              <a:rPr lang="en-US" dirty="0"/>
              <a:t>  </a:t>
            </a:r>
            <a:r>
              <a:rPr lang="th-TH" dirty="0"/>
              <a:t>วัสดุที่คนสร้างขึ้นเป็นวัสดุที่เกิดจากการทำขึ้นใหม่</a:t>
            </a:r>
            <a:r>
              <a:rPr lang="en-US" dirty="0"/>
              <a:t>  </a:t>
            </a:r>
            <a:r>
              <a:rPr lang="th-TH" dirty="0"/>
              <a:t>วัสดุเหล่านี้สามารถนำมาสร้างสรรค์งานศิลปะได้</a:t>
            </a:r>
            <a:r>
              <a:rPr lang="en-US" dirty="0"/>
              <a:t> </a:t>
            </a:r>
            <a:endParaRPr lang="th-TH" dirty="0"/>
          </a:p>
        </p:txBody>
      </p:sp>
      <p:pic>
        <p:nvPicPr>
          <p:cNvPr id="6" name="รูปภาพ 9" descr="bb37854ac4c46c93ffccad6a3fc86a1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352800"/>
            <a:ext cx="1952625" cy="3124200"/>
          </a:xfrm>
          <a:prstGeom prst="rect">
            <a:avLst/>
          </a:prstGeom>
        </p:spPr>
      </p:pic>
      <p:pic>
        <p:nvPicPr>
          <p:cNvPr id="7" name="รูปภาพ 8" descr="25c969fe6c8623476c14e9f4b83c900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5600" y="2362200"/>
            <a:ext cx="1981200" cy="2971800"/>
          </a:xfrm>
          <a:prstGeom prst="rect">
            <a:avLst/>
          </a:prstGeom>
        </p:spPr>
      </p:pic>
      <p:pic>
        <p:nvPicPr>
          <p:cNvPr id="8" name="รูปภาพ 7" descr="Paul-Baliker-with-his-sculpture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228600"/>
            <a:ext cx="28575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89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7.3ประเภทงานศิลปะในการออกแบบ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h-TH" dirty="0"/>
              <a:t>ทั้งนี้การผลิตงานศิลปะเมื่อทราบถึงวัสดุต่างๆที่ใช้ในการผลิตงานและสิ่งที่ขาดไม่ได้คือกระบวนการสร้างสรรค์งานศิลปะซึ่งมีหลากหลายรูปแบบมากและแต่ละเทคนิคในการสร้างสรรค์สรรค์ก็ทำให้งานมีความแตกต่างการไปตามลักษณะผลงานดังเราสามารถแบ่งงานในการสร้างสรรค์งานศิลปะ  ออกแบบเป็น2กลุ่มใหญ่ๆประกอบไปด้วย</a:t>
            </a:r>
            <a:endParaRPr lang="en-US" dirty="0"/>
          </a:p>
          <a:p>
            <a:r>
              <a:rPr lang="th-TH" dirty="0"/>
              <a:t>1.งานศิลปะบริสุทธิ์ในการออกแบบ(</a:t>
            </a:r>
            <a:r>
              <a:rPr lang="en-ZW" dirty="0"/>
              <a:t>Pure art</a:t>
            </a:r>
            <a:r>
              <a:rPr lang="th-TH" dirty="0"/>
              <a:t>)</a:t>
            </a:r>
            <a:endParaRPr lang="en-US" dirty="0"/>
          </a:p>
          <a:p>
            <a:r>
              <a:rPr lang="en-ZW" dirty="0"/>
              <a:t>  </a:t>
            </a:r>
            <a:r>
              <a:rPr lang="th-TH" dirty="0"/>
              <a:t>เป็นงานศิลปะแบบดั่งเดิมที่มุ่งเน้นความงาม ความสุขและความพึงพอใจ มากว่าประโยชน์ใช้สอยที่เรียกอีกอย่างว่าวิจิตรศิลป์ ที่ประกอบไปด้วย</a:t>
            </a:r>
            <a:endParaRPr lang="en-US" dirty="0"/>
          </a:p>
          <a:p>
            <a:r>
              <a:rPr lang="th-TH" dirty="0"/>
              <a:t>      1. จิตกรรม      2.ประติมากรรม     3.ถ่ายภาพ    4. วรรณกรรมและดนตรี</a:t>
            </a:r>
            <a:endParaRPr lang="en-US" dirty="0"/>
          </a:p>
          <a:p>
            <a:r>
              <a:rPr lang="th-TH" dirty="0"/>
              <a:t> 2.งานศิลป์ประยุกต์(</a:t>
            </a:r>
            <a:r>
              <a:rPr lang="en-ZW" dirty="0"/>
              <a:t>Applied Art</a:t>
            </a:r>
            <a:r>
              <a:rPr lang="th-TH" dirty="0"/>
              <a:t>)</a:t>
            </a:r>
            <a:endParaRPr lang="en-US" dirty="0"/>
          </a:p>
          <a:p>
            <a:r>
              <a:rPr lang="th-TH" b="1" dirty="0"/>
              <a:t> </a:t>
            </a:r>
            <a:r>
              <a:rPr lang="th-TH" dirty="0"/>
              <a:t>       ศิลปะที่มุ่งเน้นประโยชน์ใช้สอยเป็นหลัก และยังคงเรื่องความงามอยู่</a:t>
            </a:r>
            <a:r>
              <a:rPr lang="en-ZW" dirty="0"/>
              <a:t>  </a:t>
            </a:r>
            <a:r>
              <a:rPr lang="th-TH" dirty="0"/>
              <a:t>ประกอบไปด้วย</a:t>
            </a:r>
            <a:endParaRPr lang="en-US" dirty="0"/>
          </a:p>
          <a:p>
            <a:r>
              <a:rPr lang="th-TH" dirty="0"/>
              <a:t>    1.งานสถาปัตยกรรม     2. งาน ตกแต่งภายใน   3. ภูมิสถาปัตยกรรม</a:t>
            </a:r>
            <a:endParaRPr lang="en-US" dirty="0"/>
          </a:p>
          <a:p>
            <a:r>
              <a:rPr lang="th-TH" dirty="0"/>
              <a:t>4.  การออกแบบผลิตภัณฑ์    5.พานิชศิลป์     6.แฟชั่น </a:t>
            </a:r>
            <a:endParaRPr lang="en-US" dirty="0"/>
          </a:p>
          <a:p>
            <a:r>
              <a:rPr lang="th-TH" dirty="0"/>
              <a:t>7.การออกแบบกราฟิก    8.การออกแบบตัวอักษร   9. ภาพยนตร์  เกม การ์ตูน </a:t>
            </a:r>
            <a:endParaRPr lang="en-US" dirty="0"/>
          </a:p>
          <a:p>
            <a:r>
              <a:rPr lang="th-TH" dirty="0"/>
              <a:t>10</a:t>
            </a:r>
            <a:r>
              <a:rPr lang="th-TH" dirty="0" err="1"/>
              <a:t>เวฟ</a:t>
            </a:r>
            <a:r>
              <a:rPr lang="th-TH" dirty="0"/>
              <a:t>ดี</a:t>
            </a:r>
            <a:r>
              <a:rPr lang="th-TH" dirty="0" err="1"/>
              <a:t>ไซต์</a:t>
            </a:r>
            <a:r>
              <a:rPr lang="th-TH" dirty="0"/>
              <a:t>    ทั้งนี้เราสามารถให้รายละเอียดรูปแบบศิลปะแต่ละประเภทได้เพื่อให้นักออกแบบงานด้านศิลปะนำแนวทางเหล่านี้เพื่อนำไปใช้ในการสร้างสรรค์ผลงานทางด้านศิลปะได้มากขึ้นโดยเริ่มต้นจากธน</a:t>
            </a:r>
            <a:r>
              <a:rPr lang="th-TH" dirty="0" err="1"/>
              <a:t>ภัทร์</a:t>
            </a:r>
            <a:r>
              <a:rPr lang="th-TH" dirty="0"/>
              <a:t> </a:t>
            </a:r>
            <a:r>
              <a:rPr lang="th-TH" dirty="0" err="1"/>
              <a:t>รุ่งธ</a:t>
            </a:r>
            <a:r>
              <a:rPr lang="th-TH" dirty="0"/>
              <a:t>นาภิรมย์</a:t>
            </a:r>
            <a:r>
              <a:rPr lang="en-US" dirty="0"/>
              <a:t>2557 </a:t>
            </a:r>
            <a:r>
              <a:rPr lang="th-TH" dirty="0"/>
              <a:t>ทฤษฎีความงาม  </a:t>
            </a:r>
            <a:r>
              <a:rPr lang="en-US" dirty="0"/>
              <a:t>At4print </a:t>
            </a:r>
            <a:r>
              <a:rPr lang="en-US" dirty="0" err="1"/>
              <a:t>Co.,Ltd</a:t>
            </a:r>
            <a:r>
              <a:rPr lang="en-US" dirty="0"/>
              <a:t>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40879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1.งานศิลปะบริสุทธิ์ในการออกแบบ(</a:t>
            </a:r>
            <a:r>
              <a:rPr lang="en-ZW" dirty="0"/>
              <a:t>Pure art</a:t>
            </a:r>
            <a:r>
              <a:rPr lang="th-TH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38200" y="4114800"/>
            <a:ext cx="7543800" cy="2438400"/>
          </a:xfrm>
        </p:spPr>
        <p:txBody>
          <a:bodyPr>
            <a:normAutofit lnSpcReduction="10000"/>
          </a:bodyPr>
          <a:lstStyle/>
          <a:p>
            <a:r>
              <a:rPr lang="th-TH" b="1" dirty="0"/>
              <a:t>1. จิตรกรรม ( </a:t>
            </a:r>
            <a:r>
              <a:rPr lang="en-US" b="1" dirty="0"/>
              <a:t>Painting)</a:t>
            </a:r>
            <a:r>
              <a:rPr lang="en-US" dirty="0"/>
              <a:t>     </a:t>
            </a:r>
            <a:r>
              <a:rPr lang="th-TH" dirty="0"/>
              <a:t>เป็นผลงานศิลปะที่แสดงออกด้วยการขีดเขียน การวาด และระบายสี เพื่อให้เกิดภาพ บรรลุ เป็นงานศิลปะที่มี </a:t>
            </a:r>
            <a:r>
              <a:rPr lang="en-US" dirty="0"/>
              <a:t>2 </a:t>
            </a:r>
            <a:r>
              <a:rPr lang="th-TH" dirty="0"/>
              <a:t>มิติ เป็นรูปแบน ไม่มีความลึกหรือนูนหนา แต่สามารถเขียนลวงตาให้ เห็นว่ามีความลึกหรือนูนได้ ความงามของจิตรกรรมเกิดจากการใช้สีในลักษณะต่าง ๆ กัน</a:t>
            </a:r>
            <a:endParaRPr lang="en-US" dirty="0"/>
          </a:p>
          <a:p>
            <a:endParaRPr lang="th-TH" dirty="0"/>
          </a:p>
        </p:txBody>
      </p:sp>
      <p:pic>
        <p:nvPicPr>
          <p:cNvPr id="4" name="รูปภาพ 11" descr="015027ff1962ba11eae13a19e756e5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914400"/>
            <a:ext cx="1752600" cy="2971800"/>
          </a:xfrm>
          <a:prstGeom prst="rect">
            <a:avLst/>
          </a:prstGeom>
        </p:spPr>
      </p:pic>
      <p:pic>
        <p:nvPicPr>
          <p:cNvPr id="5" name="รูปภาพ 10" descr="f4b23e18385802de81a50d26defb2ca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400" y="990600"/>
            <a:ext cx="19526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36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67200" y="990600"/>
            <a:ext cx="4495800" cy="4724399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/>
              <a:t>2.งานประติมากรรม</a:t>
            </a:r>
            <a:r>
              <a:rPr lang="en-US" dirty="0"/>
              <a:t> (sculpture)    </a:t>
            </a:r>
            <a:r>
              <a:rPr lang="th-TH" dirty="0"/>
              <a:t>เป็นงานศิลปะที่แสดงออกด้วยการปั้น แกะสลัก หล่อ และการจัดองค์ประกอบความงามอื่น ลงบนสื่อต่างๆ เช่น ไม้ หิน โลหะ สัมฤทธิ์ ฯลฯ เพื่อให้เกิดรูปทรง </a:t>
            </a:r>
            <a:r>
              <a:rPr lang="en-US" dirty="0"/>
              <a:t>3 </a:t>
            </a:r>
            <a:r>
              <a:rPr lang="th-TH" dirty="0"/>
              <a:t>มิติ มีความลึกหรือนูนหนา สามารถสื่อถึงสิ่งต่างๆ สภาพสังคม วัฒนธรรม รวมถึงจิตใจของมนุษย์โดยชิ้นงาน ผ่านการสร้างของประติมากร ประติกรรมเป็นแขนงหนึ่งของ</a:t>
            </a:r>
            <a:r>
              <a:rPr lang="th-TH" dirty="0">
                <a:hlinkClick r:id="rId2"/>
              </a:rPr>
              <a:t>ทัศนศิลป์</a:t>
            </a:r>
            <a:r>
              <a:rPr lang="en-US" dirty="0"/>
              <a:t> </a:t>
            </a:r>
            <a:r>
              <a:rPr lang="th-TH" dirty="0"/>
              <a:t>ผู้ทำงานประติมากรรม มักเรียกว่า </a:t>
            </a:r>
            <a:r>
              <a:rPr lang="th-TH" dirty="0">
                <a:hlinkClick r:id="rId3"/>
              </a:rPr>
              <a:t>ประติมากร</a:t>
            </a:r>
            <a:endParaRPr lang="en-US" dirty="0"/>
          </a:p>
          <a:p>
            <a:endParaRPr lang="th-TH" dirty="0"/>
          </a:p>
        </p:txBody>
      </p:sp>
      <p:pic>
        <p:nvPicPr>
          <p:cNvPr id="4" name="รูปภาพ 13" descr="ed06d37d0e6b2872e72257af9206c1c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685800"/>
            <a:ext cx="1749425" cy="2324100"/>
          </a:xfrm>
          <a:prstGeom prst="rect">
            <a:avLst/>
          </a:prstGeom>
        </p:spPr>
      </p:pic>
      <p:pic>
        <p:nvPicPr>
          <p:cNvPr id="5" name="รูปภาพ 15" descr="f4c2fcbd902e9591ccb29be508b5d1ea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000" y="3276600"/>
            <a:ext cx="2143125" cy="3190875"/>
          </a:xfrm>
          <a:prstGeom prst="rect">
            <a:avLst/>
          </a:prstGeom>
        </p:spPr>
      </p:pic>
      <p:pic>
        <p:nvPicPr>
          <p:cNvPr id="6" name="รูปภาพ 18" descr="7fb2908dc4f15d9d21e20f6e749627fb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09800" y="1905000"/>
            <a:ext cx="22574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988026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866</Words>
  <Application>Microsoft Office PowerPoint</Application>
  <PresentationFormat>นำเสนอทางหน้าจอ (4:3)</PresentationFormat>
  <Paragraphs>83</Paragraphs>
  <Slides>37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37</vt:i4>
      </vt:variant>
    </vt:vector>
  </HeadingPairs>
  <TitlesOfParts>
    <vt:vector size="38" baseType="lpstr">
      <vt:lpstr>ชุดรูปแบบของ Office</vt:lpstr>
      <vt:lpstr>Visual Communication for Advertising Week6</vt:lpstr>
      <vt:lpstr>ภาพนิ่ง 2</vt:lpstr>
      <vt:lpstr>บทที่7 รูปแบบสื่อทางศิลปะ </vt:lpstr>
      <vt:lpstr> 7.1.รูปแบบการในการสร้างสรรค์งานศิลปะ        </vt:lpstr>
      <vt:lpstr> exercise</vt:lpstr>
      <vt:lpstr>7.2วัสดุที่ใช้ในการผลิตงานศิลปะ</vt:lpstr>
      <vt:lpstr>7.3ประเภทงานศิลปะในการออกแบบ</vt:lpstr>
      <vt:lpstr>1.งานศิลปะบริสุทธิ์ในการออกแบบ(Pure art) </vt:lpstr>
      <vt:lpstr>ภาพนิ่ง 9</vt:lpstr>
      <vt:lpstr>ภาพนิ่ง 10</vt:lpstr>
      <vt:lpstr>2.งานศิลป์ประยุกต์(Applied Art)</vt:lpstr>
      <vt:lpstr>ภาพนิ่ง 12</vt:lpstr>
      <vt:lpstr>ภาพนิ่ง 13</vt:lpstr>
      <vt:lpstr> exercise</vt:lpstr>
      <vt:lpstr>ภาพนิ่ง 15</vt:lpstr>
      <vt:lpstr>ภาพนิ่ง 16</vt:lpstr>
      <vt:lpstr>การประยุกต์ใช้งานกับงานออกแบบ </vt:lpstr>
      <vt:lpstr>ภาพนิ่ง 18</vt:lpstr>
      <vt:lpstr>ภาพนิ่ง 19</vt:lpstr>
      <vt:lpstr>ภาพนิ่ง 20</vt:lpstr>
      <vt:lpstr>พัก10นาที</vt:lpstr>
      <vt:lpstr>การผลิตงานกราฟฟิคด้วยillustrator 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งานai</vt:lpstr>
      <vt:lpstr>Homework- Week5-6</vt:lpstr>
      <vt:lpstr>ครั้งที่7 สีกับการออกแบบ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Communicationfor Advertising Week2-4</dc:title>
  <dc:creator>tum-Imac</dc:creator>
  <cp:lastModifiedBy>tum-Imac</cp:lastModifiedBy>
  <cp:revision>34</cp:revision>
  <dcterms:created xsi:type="dcterms:W3CDTF">2017-07-22T06:48:08Z</dcterms:created>
  <dcterms:modified xsi:type="dcterms:W3CDTF">2017-09-24T13:24:56Z</dcterms:modified>
</cp:coreProperties>
</file>