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1" autoAdjust="0"/>
    <p:restoredTop sz="94660"/>
  </p:normalViewPr>
  <p:slideViewPr>
    <p:cSldViewPr snapToGrid="0">
      <p:cViewPr varScale="1">
        <p:scale>
          <a:sx n="82" d="100"/>
          <a:sy n="82" d="100"/>
        </p:scale>
        <p:origin x="63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E32DE89-F7B8-70B1-F7D1-7090F0D0FAEB}"/>
              </a:ext>
            </a:extLst>
          </p:cNvPr>
          <p:cNvSpPr>
            <a:spLocks noGrp="1"/>
          </p:cNvSpPr>
          <p:nvPr>
            <p:ph type="ctrTitle"/>
          </p:nvPr>
        </p:nvSpPr>
        <p:spPr>
          <a:xfrm>
            <a:off x="1524000" y="1122363"/>
            <a:ext cx="9144000" cy="2387600"/>
          </a:xfrm>
        </p:spPr>
        <p:txBody>
          <a:bodyPr anchor="b"/>
          <a:lstStyle>
            <a:lvl1pPr algn="ctr">
              <a:defRPr sz="6000"/>
            </a:lvl1pPr>
          </a:lstStyle>
          <a:p>
            <a:r>
              <a:rPr lang="th-TH"/>
              <a:t>คลิกเพื่อแก้ไขสไตล์ชื่อเรื่องต้นแบบ</a:t>
            </a:r>
          </a:p>
        </p:txBody>
      </p:sp>
      <p:sp>
        <p:nvSpPr>
          <p:cNvPr id="3" name="ชื่อเรื่องรอง 2">
            <a:extLst>
              <a:ext uri="{FF2B5EF4-FFF2-40B4-BE49-F238E27FC236}">
                <a16:creationId xmlns:a16="http://schemas.microsoft.com/office/drawing/2014/main" id="{D43F528D-A403-6A6C-93E4-71D5F038CC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a:t>คลิกเพื่อแก้ไขสไตล์ชื่อเรื่องรองต้นแบบ</a:t>
            </a:r>
          </a:p>
        </p:txBody>
      </p:sp>
      <p:sp>
        <p:nvSpPr>
          <p:cNvPr id="4" name="ตัวแทนวันที่ 3">
            <a:extLst>
              <a:ext uri="{FF2B5EF4-FFF2-40B4-BE49-F238E27FC236}">
                <a16:creationId xmlns:a16="http://schemas.microsoft.com/office/drawing/2014/main" id="{2EA6F11D-6838-3158-B6FB-05F8DCA40266}"/>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48B15D2A-C011-37A0-59ED-AE1469F21E42}"/>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05328645-101D-CE80-5F1C-9E46EEBA750D}"/>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2989671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45657DC-CCFE-18C2-9039-79C65D712B9E}"/>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772EFA54-094A-D4C7-6485-38DDD46DCBAA}"/>
              </a:ext>
            </a:extLst>
          </p:cNvPr>
          <p:cNvSpPr>
            <a:spLocks noGrp="1"/>
          </p:cNvSpPr>
          <p:nvPr>
            <p:ph type="body" orient="vert" idx="1"/>
          </p:nvPr>
        </p:nvSpPr>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17288422-B0B3-A4DA-F67C-C1DEE277FA79}"/>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C34B0A17-3E57-96E8-80E6-28FE5163660E}"/>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7F291630-5A4D-71CC-3788-B12EBF6729FF}"/>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25153884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a:extLst>
              <a:ext uri="{FF2B5EF4-FFF2-40B4-BE49-F238E27FC236}">
                <a16:creationId xmlns:a16="http://schemas.microsoft.com/office/drawing/2014/main" id="{AB96442E-17F2-E784-D8BE-B55628332ABC}"/>
              </a:ext>
            </a:extLst>
          </p:cNvPr>
          <p:cNvSpPr>
            <a:spLocks noGrp="1"/>
          </p:cNvSpPr>
          <p:nvPr>
            <p:ph type="title" orient="vert"/>
          </p:nvPr>
        </p:nvSpPr>
        <p:spPr>
          <a:xfrm>
            <a:off x="8724900" y="365125"/>
            <a:ext cx="2628900" cy="5811838"/>
          </a:xfrm>
        </p:spPr>
        <p:txBody>
          <a:bodyPr vert="eaVert"/>
          <a:lstStyle/>
          <a:p>
            <a:r>
              <a:rPr lang="th-TH"/>
              <a:t>คลิกเพื่อแก้ไขสไตล์ชื่อเรื่องต้นแบบ</a:t>
            </a:r>
          </a:p>
        </p:txBody>
      </p:sp>
      <p:sp>
        <p:nvSpPr>
          <p:cNvPr id="3" name="ตัวแทนข้อความแนวตั้ง 2">
            <a:extLst>
              <a:ext uri="{FF2B5EF4-FFF2-40B4-BE49-F238E27FC236}">
                <a16:creationId xmlns:a16="http://schemas.microsoft.com/office/drawing/2014/main" id="{0486CE5C-80FC-71D5-150B-D3857E512AD4}"/>
              </a:ext>
            </a:extLst>
          </p:cNvPr>
          <p:cNvSpPr>
            <a:spLocks noGrp="1"/>
          </p:cNvSpPr>
          <p:nvPr>
            <p:ph type="body" orient="vert" idx="1"/>
          </p:nvPr>
        </p:nvSpPr>
        <p:spPr>
          <a:xfrm>
            <a:off x="838200" y="365125"/>
            <a:ext cx="7734300" cy="5811838"/>
          </a:xfrm>
        </p:spPr>
        <p:txBody>
          <a:bodyPr vert="eaVert"/>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91045ACF-BB02-B5BC-7585-346A214364E4}"/>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341D7C60-0CEF-57CD-63BB-6B61E88FF6F5}"/>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951E552A-C6F6-CDFE-40D6-FED3D2DEFBBC}"/>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348823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26755222-24E3-3161-82C4-7062CE21E695}"/>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0A15B79E-2678-EEA7-D9C1-7107CA8D25FB}"/>
              </a:ext>
            </a:extLst>
          </p:cNvPr>
          <p:cNvSpPr>
            <a:spLocks noGrp="1"/>
          </p:cNvSpPr>
          <p:nvPr>
            <p:ph idx="1"/>
          </p:nvPr>
        </p:nvSpPr>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D0FDA84B-359D-759A-F84F-7C856CE9774E}"/>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AAD47329-6D57-5C0C-50B9-0FFF3D3B015C}"/>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74607897-0521-1021-2799-3C5237146EF6}"/>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3699404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1F6781A3-96A7-42B0-BF34-D7A36F1C2F0F}"/>
              </a:ext>
            </a:extLst>
          </p:cNvPr>
          <p:cNvSpPr>
            <a:spLocks noGrp="1"/>
          </p:cNvSpPr>
          <p:nvPr>
            <p:ph type="title"/>
          </p:nvPr>
        </p:nvSpPr>
        <p:spPr>
          <a:xfrm>
            <a:off x="831850" y="1709738"/>
            <a:ext cx="10515600" cy="2852737"/>
          </a:xfrm>
        </p:spPr>
        <p:txBody>
          <a:bodyPr anchor="b"/>
          <a:lstStyle>
            <a:lvl1pPr>
              <a:defRPr sz="6000"/>
            </a:lvl1p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CAC854F8-50E5-9F6F-898E-0C5DDD0316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a:t>คลิกเพื่อแก้ไขสไตล์ของข้อความต้นแบบ</a:t>
            </a:r>
          </a:p>
        </p:txBody>
      </p:sp>
      <p:sp>
        <p:nvSpPr>
          <p:cNvPr id="4" name="ตัวแทนวันที่ 3">
            <a:extLst>
              <a:ext uri="{FF2B5EF4-FFF2-40B4-BE49-F238E27FC236}">
                <a16:creationId xmlns:a16="http://schemas.microsoft.com/office/drawing/2014/main" id="{55396EF8-A5A9-33AF-1784-0A2DECC35ED5}"/>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7EB74BBF-AD05-1169-E4EE-6FF3E99BAE6C}"/>
              </a:ext>
            </a:extLst>
          </p:cNvPr>
          <p:cNvSpPr>
            <a:spLocks noGrp="1"/>
          </p:cNvSpPr>
          <p:nvPr>
            <p:ph type="ftr" sz="quarter" idx="11"/>
          </p:nvPr>
        </p:nvSpPr>
        <p:spPr/>
        <p:txBody>
          <a:bodyPr/>
          <a:lstStyle/>
          <a:p>
            <a:endParaRPr lang="th-TH"/>
          </a:p>
        </p:txBody>
      </p:sp>
      <p:sp>
        <p:nvSpPr>
          <p:cNvPr id="6" name="ตัวแทนหมายเลขสไลด์ 5">
            <a:extLst>
              <a:ext uri="{FF2B5EF4-FFF2-40B4-BE49-F238E27FC236}">
                <a16:creationId xmlns:a16="http://schemas.microsoft.com/office/drawing/2014/main" id="{3713A366-22AD-0D24-A2DD-734E6B9484FD}"/>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33257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BADC11C-3D2D-4928-E01A-E8A049684FA3}"/>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244CF627-43A8-2093-59A0-4422C934C584}"/>
              </a:ext>
            </a:extLst>
          </p:cNvPr>
          <p:cNvSpPr>
            <a:spLocks noGrp="1"/>
          </p:cNvSpPr>
          <p:nvPr>
            <p:ph sz="half" idx="1"/>
          </p:nvPr>
        </p:nvSpPr>
        <p:spPr>
          <a:xfrm>
            <a:off x="838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เนื้อหา 3">
            <a:extLst>
              <a:ext uri="{FF2B5EF4-FFF2-40B4-BE49-F238E27FC236}">
                <a16:creationId xmlns:a16="http://schemas.microsoft.com/office/drawing/2014/main" id="{DEA6C262-74E5-0731-2038-153A41F283BF}"/>
              </a:ext>
            </a:extLst>
          </p:cNvPr>
          <p:cNvSpPr>
            <a:spLocks noGrp="1"/>
          </p:cNvSpPr>
          <p:nvPr>
            <p:ph sz="half" idx="2"/>
          </p:nvPr>
        </p:nvSpPr>
        <p:spPr>
          <a:xfrm>
            <a:off x="6172200" y="1825625"/>
            <a:ext cx="5181600" cy="435133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วันที่ 4">
            <a:extLst>
              <a:ext uri="{FF2B5EF4-FFF2-40B4-BE49-F238E27FC236}">
                <a16:creationId xmlns:a16="http://schemas.microsoft.com/office/drawing/2014/main" id="{BF11295D-8D60-B0E4-9632-66EB87BA9B5B}"/>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239FF454-5214-61AC-E074-D28ECA4124D8}"/>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E9AA70E5-DD32-91B3-0F79-B914C7370556}"/>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4012545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52570E32-864C-0406-FC57-A8749BC51B90}"/>
              </a:ext>
            </a:extLst>
          </p:cNvPr>
          <p:cNvSpPr>
            <a:spLocks noGrp="1"/>
          </p:cNvSpPr>
          <p:nvPr>
            <p:ph type="title"/>
          </p:nvPr>
        </p:nvSpPr>
        <p:spPr>
          <a:xfrm>
            <a:off x="839788" y="365125"/>
            <a:ext cx="10515600" cy="1325563"/>
          </a:xfrm>
        </p:spPr>
        <p:txBody>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F2EDE6A5-611C-C168-28CB-908E549E2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4" name="ตัวแทนเนื้อหา 3">
            <a:extLst>
              <a:ext uri="{FF2B5EF4-FFF2-40B4-BE49-F238E27FC236}">
                <a16:creationId xmlns:a16="http://schemas.microsoft.com/office/drawing/2014/main" id="{93DB2E97-7A9A-8EA9-7B00-13EC7F8E8C68}"/>
              </a:ext>
            </a:extLst>
          </p:cNvPr>
          <p:cNvSpPr>
            <a:spLocks noGrp="1"/>
          </p:cNvSpPr>
          <p:nvPr>
            <p:ph sz="half" idx="2"/>
          </p:nvPr>
        </p:nvSpPr>
        <p:spPr>
          <a:xfrm>
            <a:off x="839788" y="2505075"/>
            <a:ext cx="5157787"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5" name="ตัวแทนข้อความ 4">
            <a:extLst>
              <a:ext uri="{FF2B5EF4-FFF2-40B4-BE49-F238E27FC236}">
                <a16:creationId xmlns:a16="http://schemas.microsoft.com/office/drawing/2014/main" id="{FD527BF6-45AE-403F-43EB-43EE37FCB5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a:t>คลิกเพื่อแก้ไขสไตล์ของข้อความต้นแบบ</a:t>
            </a:r>
          </a:p>
        </p:txBody>
      </p:sp>
      <p:sp>
        <p:nvSpPr>
          <p:cNvPr id="6" name="ตัวแทนเนื้อหา 5">
            <a:extLst>
              <a:ext uri="{FF2B5EF4-FFF2-40B4-BE49-F238E27FC236}">
                <a16:creationId xmlns:a16="http://schemas.microsoft.com/office/drawing/2014/main" id="{DFB16653-C867-5989-801A-3283FCAFD35D}"/>
              </a:ext>
            </a:extLst>
          </p:cNvPr>
          <p:cNvSpPr>
            <a:spLocks noGrp="1"/>
          </p:cNvSpPr>
          <p:nvPr>
            <p:ph sz="quarter" idx="4"/>
          </p:nvPr>
        </p:nvSpPr>
        <p:spPr>
          <a:xfrm>
            <a:off x="6172200" y="2505075"/>
            <a:ext cx="5183188" cy="3684588"/>
          </a:xfrm>
        </p:spPr>
        <p:txBody>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7" name="ตัวแทนวันที่ 6">
            <a:extLst>
              <a:ext uri="{FF2B5EF4-FFF2-40B4-BE49-F238E27FC236}">
                <a16:creationId xmlns:a16="http://schemas.microsoft.com/office/drawing/2014/main" id="{3E429326-9C7F-07A4-7224-D6CB05B2057A}"/>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8" name="ตัวแทนท้ายกระดาษ 7">
            <a:extLst>
              <a:ext uri="{FF2B5EF4-FFF2-40B4-BE49-F238E27FC236}">
                <a16:creationId xmlns:a16="http://schemas.microsoft.com/office/drawing/2014/main" id="{F9A8C105-432B-2823-21E3-4E94E29FE7ED}"/>
              </a:ext>
            </a:extLst>
          </p:cNvPr>
          <p:cNvSpPr>
            <a:spLocks noGrp="1"/>
          </p:cNvSpPr>
          <p:nvPr>
            <p:ph type="ftr" sz="quarter" idx="11"/>
          </p:nvPr>
        </p:nvSpPr>
        <p:spPr/>
        <p:txBody>
          <a:bodyPr/>
          <a:lstStyle/>
          <a:p>
            <a:endParaRPr lang="th-TH"/>
          </a:p>
        </p:txBody>
      </p:sp>
      <p:sp>
        <p:nvSpPr>
          <p:cNvPr id="9" name="ตัวแทนหมายเลขสไลด์ 8">
            <a:extLst>
              <a:ext uri="{FF2B5EF4-FFF2-40B4-BE49-F238E27FC236}">
                <a16:creationId xmlns:a16="http://schemas.microsoft.com/office/drawing/2014/main" id="{20FCDDC9-8796-F8F6-DE08-58D5038B2301}"/>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2350542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716B122-933D-77E5-B809-69287CA405CC}"/>
              </a:ext>
            </a:extLst>
          </p:cNvPr>
          <p:cNvSpPr>
            <a:spLocks noGrp="1"/>
          </p:cNvSpPr>
          <p:nvPr>
            <p:ph type="title"/>
          </p:nvPr>
        </p:nvSpPr>
        <p:spPr/>
        <p:txBody>
          <a:bodyPr/>
          <a:lstStyle/>
          <a:p>
            <a:r>
              <a:rPr lang="th-TH"/>
              <a:t>คลิกเพื่อแก้ไขสไตล์ชื่อเรื่องต้นแบบ</a:t>
            </a:r>
          </a:p>
        </p:txBody>
      </p:sp>
      <p:sp>
        <p:nvSpPr>
          <p:cNvPr id="3" name="ตัวแทนวันที่ 2">
            <a:extLst>
              <a:ext uri="{FF2B5EF4-FFF2-40B4-BE49-F238E27FC236}">
                <a16:creationId xmlns:a16="http://schemas.microsoft.com/office/drawing/2014/main" id="{53FB0398-5795-FCD4-B45D-DE6522BCD657}"/>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4" name="ตัวแทนท้ายกระดาษ 3">
            <a:extLst>
              <a:ext uri="{FF2B5EF4-FFF2-40B4-BE49-F238E27FC236}">
                <a16:creationId xmlns:a16="http://schemas.microsoft.com/office/drawing/2014/main" id="{E21EF3DA-5B8A-9727-2537-0B271C39B662}"/>
              </a:ext>
            </a:extLst>
          </p:cNvPr>
          <p:cNvSpPr>
            <a:spLocks noGrp="1"/>
          </p:cNvSpPr>
          <p:nvPr>
            <p:ph type="ftr" sz="quarter" idx="11"/>
          </p:nvPr>
        </p:nvSpPr>
        <p:spPr/>
        <p:txBody>
          <a:bodyPr/>
          <a:lstStyle/>
          <a:p>
            <a:endParaRPr lang="th-TH"/>
          </a:p>
        </p:txBody>
      </p:sp>
      <p:sp>
        <p:nvSpPr>
          <p:cNvPr id="5" name="ตัวแทนหมายเลขสไลด์ 4">
            <a:extLst>
              <a:ext uri="{FF2B5EF4-FFF2-40B4-BE49-F238E27FC236}">
                <a16:creationId xmlns:a16="http://schemas.microsoft.com/office/drawing/2014/main" id="{5147967B-6B86-B42F-B1D8-9C4891122CC6}"/>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4181656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a:extLst>
              <a:ext uri="{FF2B5EF4-FFF2-40B4-BE49-F238E27FC236}">
                <a16:creationId xmlns:a16="http://schemas.microsoft.com/office/drawing/2014/main" id="{22690F4D-2854-B05D-F561-ACB48CEB3D0B}"/>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3" name="ตัวแทนท้ายกระดาษ 2">
            <a:extLst>
              <a:ext uri="{FF2B5EF4-FFF2-40B4-BE49-F238E27FC236}">
                <a16:creationId xmlns:a16="http://schemas.microsoft.com/office/drawing/2014/main" id="{356D518C-FF83-063E-4385-E535D91601DE}"/>
              </a:ext>
            </a:extLst>
          </p:cNvPr>
          <p:cNvSpPr>
            <a:spLocks noGrp="1"/>
          </p:cNvSpPr>
          <p:nvPr>
            <p:ph type="ftr" sz="quarter" idx="11"/>
          </p:nvPr>
        </p:nvSpPr>
        <p:spPr/>
        <p:txBody>
          <a:bodyPr/>
          <a:lstStyle/>
          <a:p>
            <a:endParaRPr lang="th-TH"/>
          </a:p>
        </p:txBody>
      </p:sp>
      <p:sp>
        <p:nvSpPr>
          <p:cNvPr id="4" name="ตัวแทนหมายเลขสไลด์ 3">
            <a:extLst>
              <a:ext uri="{FF2B5EF4-FFF2-40B4-BE49-F238E27FC236}">
                <a16:creationId xmlns:a16="http://schemas.microsoft.com/office/drawing/2014/main" id="{0662104D-E784-5FFF-E7A3-2536E4A7838E}"/>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766016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7BE3B86-9716-656B-1A13-52D661AB55BC}"/>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เนื้อหา 2">
            <a:extLst>
              <a:ext uri="{FF2B5EF4-FFF2-40B4-BE49-F238E27FC236}">
                <a16:creationId xmlns:a16="http://schemas.microsoft.com/office/drawing/2014/main" id="{ADE928DD-6E15-F205-0090-5864B34227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ข้อความ 3">
            <a:extLst>
              <a:ext uri="{FF2B5EF4-FFF2-40B4-BE49-F238E27FC236}">
                <a16:creationId xmlns:a16="http://schemas.microsoft.com/office/drawing/2014/main" id="{7B598BEC-70D0-994C-5478-814BEB4065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A813EC06-5A23-42D1-328B-2FF07C93841C}"/>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D4FB7E1C-A131-CD4F-3C99-D599666C09EF}"/>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11AB688E-52CF-DBEC-76BE-624B2EC50969}"/>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1472323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F513DB5-D8E3-D8FE-25E7-59AE8D026253}"/>
              </a:ext>
            </a:extLst>
          </p:cNvPr>
          <p:cNvSpPr>
            <a:spLocks noGrp="1"/>
          </p:cNvSpPr>
          <p:nvPr>
            <p:ph type="title"/>
          </p:nvPr>
        </p:nvSpPr>
        <p:spPr>
          <a:xfrm>
            <a:off x="839788" y="457200"/>
            <a:ext cx="3932237" cy="1600200"/>
          </a:xfrm>
        </p:spPr>
        <p:txBody>
          <a:bodyPr anchor="b"/>
          <a:lstStyle>
            <a:lvl1pPr>
              <a:defRPr sz="3200"/>
            </a:lvl1pPr>
          </a:lstStyle>
          <a:p>
            <a:r>
              <a:rPr lang="th-TH"/>
              <a:t>คลิกเพื่อแก้ไขสไตล์ชื่อเรื่องต้นแบบ</a:t>
            </a:r>
          </a:p>
        </p:txBody>
      </p:sp>
      <p:sp>
        <p:nvSpPr>
          <p:cNvPr id="3" name="ตัวแทนรูปภาพ 2">
            <a:extLst>
              <a:ext uri="{FF2B5EF4-FFF2-40B4-BE49-F238E27FC236}">
                <a16:creationId xmlns:a16="http://schemas.microsoft.com/office/drawing/2014/main" id="{993B43BC-9BC5-3CFA-5913-438F31AD3A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ตัวแทนข้อความ 3">
            <a:extLst>
              <a:ext uri="{FF2B5EF4-FFF2-40B4-BE49-F238E27FC236}">
                <a16:creationId xmlns:a16="http://schemas.microsoft.com/office/drawing/2014/main" id="{3DE5427A-E6B8-9C00-75CD-C7B35FD86E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a:t>คลิกเพื่อแก้ไขสไตล์ของข้อความต้นแบบ</a:t>
            </a:r>
          </a:p>
        </p:txBody>
      </p:sp>
      <p:sp>
        <p:nvSpPr>
          <p:cNvPr id="5" name="ตัวแทนวันที่ 4">
            <a:extLst>
              <a:ext uri="{FF2B5EF4-FFF2-40B4-BE49-F238E27FC236}">
                <a16:creationId xmlns:a16="http://schemas.microsoft.com/office/drawing/2014/main" id="{7CB32F3C-E66E-C81B-C5E1-9EA5A9AA0830}"/>
              </a:ext>
            </a:extLst>
          </p:cNvPr>
          <p:cNvSpPr>
            <a:spLocks noGrp="1"/>
          </p:cNvSpPr>
          <p:nvPr>
            <p:ph type="dt" sz="half" idx="10"/>
          </p:nvPr>
        </p:nvSpPr>
        <p:spPr/>
        <p:txBody>
          <a:bodyPr/>
          <a:lstStyle/>
          <a:p>
            <a:fld id="{C3A22970-3941-46E5-B93F-75004AC8E991}" type="datetimeFigureOut">
              <a:rPr lang="th-TH" smtClean="0"/>
              <a:t>28/07/68</a:t>
            </a:fld>
            <a:endParaRPr lang="th-TH"/>
          </a:p>
        </p:txBody>
      </p:sp>
      <p:sp>
        <p:nvSpPr>
          <p:cNvPr id="6" name="ตัวแทนท้ายกระดาษ 5">
            <a:extLst>
              <a:ext uri="{FF2B5EF4-FFF2-40B4-BE49-F238E27FC236}">
                <a16:creationId xmlns:a16="http://schemas.microsoft.com/office/drawing/2014/main" id="{51B29438-DF1F-F035-75B0-7E734B17D60C}"/>
              </a:ext>
            </a:extLst>
          </p:cNvPr>
          <p:cNvSpPr>
            <a:spLocks noGrp="1"/>
          </p:cNvSpPr>
          <p:nvPr>
            <p:ph type="ftr" sz="quarter" idx="11"/>
          </p:nvPr>
        </p:nvSpPr>
        <p:spPr/>
        <p:txBody>
          <a:bodyPr/>
          <a:lstStyle/>
          <a:p>
            <a:endParaRPr lang="th-TH"/>
          </a:p>
        </p:txBody>
      </p:sp>
      <p:sp>
        <p:nvSpPr>
          <p:cNvPr id="7" name="ตัวแทนหมายเลขสไลด์ 6">
            <a:extLst>
              <a:ext uri="{FF2B5EF4-FFF2-40B4-BE49-F238E27FC236}">
                <a16:creationId xmlns:a16="http://schemas.microsoft.com/office/drawing/2014/main" id="{92C6E86A-7601-3843-9AAC-901F86ABC99E}"/>
              </a:ext>
            </a:extLst>
          </p:cNvPr>
          <p:cNvSpPr>
            <a:spLocks noGrp="1"/>
          </p:cNvSpPr>
          <p:nvPr>
            <p:ph type="sldNum" sz="quarter" idx="12"/>
          </p:nvPr>
        </p:nvSpPr>
        <p:spPr/>
        <p:txBody>
          <a:bodyPr/>
          <a:lstStyle/>
          <a:p>
            <a:fld id="{BE263513-92DB-42E3-B7BA-AC5EAAA3D2C0}" type="slidenum">
              <a:rPr lang="th-TH" smtClean="0"/>
              <a:t>‹#›</a:t>
            </a:fld>
            <a:endParaRPr lang="th-TH"/>
          </a:p>
        </p:txBody>
      </p:sp>
    </p:spTree>
    <p:extLst>
      <p:ext uri="{BB962C8B-B14F-4D97-AF65-F5344CB8AC3E}">
        <p14:creationId xmlns:p14="http://schemas.microsoft.com/office/powerpoint/2010/main" val="762465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a:extLst>
              <a:ext uri="{FF2B5EF4-FFF2-40B4-BE49-F238E27FC236}">
                <a16:creationId xmlns:a16="http://schemas.microsoft.com/office/drawing/2014/main" id="{5B79147B-B403-D037-FFFA-07DC8DF0A5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a:t>คลิกเพื่อแก้ไขสไตล์ชื่อเรื่องต้นแบบ</a:t>
            </a:r>
          </a:p>
        </p:txBody>
      </p:sp>
      <p:sp>
        <p:nvSpPr>
          <p:cNvPr id="3" name="ตัวแทนข้อความ 2">
            <a:extLst>
              <a:ext uri="{FF2B5EF4-FFF2-40B4-BE49-F238E27FC236}">
                <a16:creationId xmlns:a16="http://schemas.microsoft.com/office/drawing/2014/main" id="{7BD9F4D1-9C12-00F9-18E2-CCC969458A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p>
        </p:txBody>
      </p:sp>
      <p:sp>
        <p:nvSpPr>
          <p:cNvPr id="4" name="ตัวแทนวันที่ 3">
            <a:extLst>
              <a:ext uri="{FF2B5EF4-FFF2-40B4-BE49-F238E27FC236}">
                <a16:creationId xmlns:a16="http://schemas.microsoft.com/office/drawing/2014/main" id="{FF8977E6-7DA6-C714-FD3D-B68869662D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22970-3941-46E5-B93F-75004AC8E991}" type="datetimeFigureOut">
              <a:rPr lang="th-TH" smtClean="0"/>
              <a:t>28/07/68</a:t>
            </a:fld>
            <a:endParaRPr lang="th-TH"/>
          </a:p>
        </p:txBody>
      </p:sp>
      <p:sp>
        <p:nvSpPr>
          <p:cNvPr id="5" name="ตัวแทนท้ายกระดาษ 4">
            <a:extLst>
              <a:ext uri="{FF2B5EF4-FFF2-40B4-BE49-F238E27FC236}">
                <a16:creationId xmlns:a16="http://schemas.microsoft.com/office/drawing/2014/main" id="{5441C074-A742-6DBA-B547-5BDA2AD7CC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ตัวแทนหมายเลขสไลด์ 5">
            <a:extLst>
              <a:ext uri="{FF2B5EF4-FFF2-40B4-BE49-F238E27FC236}">
                <a16:creationId xmlns:a16="http://schemas.microsoft.com/office/drawing/2014/main" id="{82A8CEFF-774D-B876-AE27-AEA8B94330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263513-92DB-42E3-B7BA-AC5EAAA3D2C0}" type="slidenum">
              <a:rPr lang="th-TH" smtClean="0"/>
              <a:t>‹#›</a:t>
            </a:fld>
            <a:endParaRPr lang="th-TH"/>
          </a:p>
        </p:txBody>
      </p:sp>
    </p:spTree>
    <p:extLst>
      <p:ext uri="{BB962C8B-B14F-4D97-AF65-F5344CB8AC3E}">
        <p14:creationId xmlns:p14="http://schemas.microsoft.com/office/powerpoint/2010/main" val="78144716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7D04CE0-3D94-20AB-F725-92D9C40C9EC0}"/>
              </a:ext>
            </a:extLst>
          </p:cNvPr>
          <p:cNvSpPr>
            <a:spLocks noGrp="1"/>
          </p:cNvSpPr>
          <p:nvPr>
            <p:ph type="ctrTitle"/>
          </p:nvPr>
        </p:nvSpPr>
        <p:spPr>
          <a:xfrm>
            <a:off x="1341016" y="2195804"/>
            <a:ext cx="9144000" cy="2387600"/>
          </a:xfrm>
        </p:spPr>
        <p:txBody>
          <a:bodyPr/>
          <a:lstStyle/>
          <a:p>
            <a:r>
              <a:rPr lang="en-US" dirty="0"/>
              <a:t>Working Capital Management</a:t>
            </a:r>
            <a:endParaRPr lang="th-TH" dirty="0"/>
          </a:p>
        </p:txBody>
      </p:sp>
      <p:sp>
        <p:nvSpPr>
          <p:cNvPr id="3" name="ชื่อเรื่องรอง 2">
            <a:extLst>
              <a:ext uri="{FF2B5EF4-FFF2-40B4-BE49-F238E27FC236}">
                <a16:creationId xmlns:a16="http://schemas.microsoft.com/office/drawing/2014/main" id="{2960B406-8EF5-8516-2C16-9D632879540D}"/>
              </a:ext>
            </a:extLst>
          </p:cNvPr>
          <p:cNvSpPr>
            <a:spLocks noGrp="1"/>
          </p:cNvSpPr>
          <p:nvPr>
            <p:ph type="subTitle" idx="1"/>
          </p:nvPr>
        </p:nvSpPr>
        <p:spPr>
          <a:xfrm>
            <a:off x="1500187" y="1334384"/>
            <a:ext cx="8825658" cy="861420"/>
          </a:xfrm>
        </p:spPr>
        <p:txBody>
          <a:bodyPr>
            <a:noAutofit/>
          </a:bodyPr>
          <a:lstStyle/>
          <a:p>
            <a:r>
              <a:rPr lang="en-US" sz="7200" dirty="0"/>
              <a:t>Lesson 10</a:t>
            </a:r>
            <a:endParaRPr lang="th-TH" sz="7200" dirty="0"/>
          </a:p>
        </p:txBody>
      </p:sp>
    </p:spTree>
    <p:extLst>
      <p:ext uri="{BB962C8B-B14F-4D97-AF65-F5344CB8AC3E}">
        <p14:creationId xmlns:p14="http://schemas.microsoft.com/office/powerpoint/2010/main" val="3189739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E37AC24-E182-E734-8960-90FE147416EF}"/>
              </a:ext>
            </a:extLst>
          </p:cNvPr>
          <p:cNvSpPr>
            <a:spLocks noGrp="1"/>
          </p:cNvSpPr>
          <p:nvPr>
            <p:ph type="title"/>
          </p:nvPr>
        </p:nvSpPr>
        <p:spPr/>
        <p:txBody>
          <a:bodyPr/>
          <a:lstStyle/>
          <a:p>
            <a:r>
              <a:rPr lang="en-US" dirty="0"/>
              <a:t>Detour: Classification of Working Capital</a:t>
            </a:r>
            <a:endParaRPr lang="th-TH" dirty="0"/>
          </a:p>
        </p:txBody>
      </p:sp>
      <p:sp>
        <p:nvSpPr>
          <p:cNvPr id="3" name="ตัวแทนเนื้อหา 2">
            <a:extLst>
              <a:ext uri="{FF2B5EF4-FFF2-40B4-BE49-F238E27FC236}">
                <a16:creationId xmlns:a16="http://schemas.microsoft.com/office/drawing/2014/main" id="{2C13130E-BC46-A213-3F9A-E169A873E569}"/>
              </a:ext>
            </a:extLst>
          </p:cNvPr>
          <p:cNvSpPr>
            <a:spLocks noGrp="1"/>
          </p:cNvSpPr>
          <p:nvPr>
            <p:ph idx="1"/>
          </p:nvPr>
        </p:nvSpPr>
        <p:spPr/>
        <p:txBody>
          <a:bodyPr/>
          <a:lstStyle/>
          <a:p>
            <a:r>
              <a:rPr lang="en-US" dirty="0"/>
              <a:t>Permanent working capital  is the amount of current assets required to meet a firm’s long-term minimum needs.</a:t>
            </a:r>
          </a:p>
          <a:p>
            <a:pPr marL="0" indent="0">
              <a:buNone/>
            </a:pPr>
            <a:r>
              <a:rPr lang="en-US" dirty="0"/>
              <a:t> it can now be classified according to</a:t>
            </a:r>
          </a:p>
          <a:p>
            <a:pPr marL="0" indent="0">
              <a:buNone/>
            </a:pPr>
            <a:r>
              <a:rPr lang="en-US" dirty="0"/>
              <a:t> 1. Components, such as cash, marketable securities, receivables, and inventory (subsequent chapters will focus on these components), or </a:t>
            </a:r>
          </a:p>
          <a:p>
            <a:pPr marL="0" indent="0">
              <a:buNone/>
            </a:pPr>
            <a:r>
              <a:rPr lang="en-US" dirty="0"/>
              <a:t>2. Time, as either permanent or temporary</a:t>
            </a:r>
            <a:endParaRPr lang="th-TH" dirty="0"/>
          </a:p>
        </p:txBody>
      </p:sp>
    </p:spTree>
    <p:extLst>
      <p:ext uri="{BB962C8B-B14F-4D97-AF65-F5344CB8AC3E}">
        <p14:creationId xmlns:p14="http://schemas.microsoft.com/office/powerpoint/2010/main" val="96112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0838AF0-B89D-7A38-D351-FA4A6168FB34}"/>
              </a:ext>
            </a:extLst>
          </p:cNvPr>
          <p:cNvSpPr>
            <a:spLocks noGrp="1"/>
          </p:cNvSpPr>
          <p:nvPr>
            <p:ph type="title"/>
          </p:nvPr>
        </p:nvSpPr>
        <p:spPr/>
        <p:txBody>
          <a:bodyPr/>
          <a:lstStyle/>
          <a:p>
            <a:r>
              <a:rPr lang="en-US" dirty="0"/>
              <a:t>Working capital needs over time</a:t>
            </a:r>
            <a:endParaRPr lang="th-TH" dirty="0"/>
          </a:p>
        </p:txBody>
      </p:sp>
      <p:pic>
        <p:nvPicPr>
          <p:cNvPr id="5" name="ตัวแทนเนื้อหา 4">
            <a:extLst>
              <a:ext uri="{FF2B5EF4-FFF2-40B4-BE49-F238E27FC236}">
                <a16:creationId xmlns:a16="http://schemas.microsoft.com/office/drawing/2014/main" id="{15E13E9D-FDDE-B6A7-1FC7-7553C8AC568A}"/>
              </a:ext>
            </a:extLst>
          </p:cNvPr>
          <p:cNvPicPr>
            <a:picLocks noGrp="1" noChangeAspect="1"/>
          </p:cNvPicPr>
          <p:nvPr>
            <p:ph idx="1"/>
          </p:nvPr>
        </p:nvPicPr>
        <p:blipFill>
          <a:blip r:embed="rId2"/>
          <a:stretch>
            <a:fillRect/>
          </a:stretch>
        </p:blipFill>
        <p:spPr>
          <a:xfrm>
            <a:off x="3195034" y="2694088"/>
            <a:ext cx="5801932" cy="2614411"/>
          </a:xfrm>
        </p:spPr>
      </p:pic>
    </p:spTree>
    <p:extLst>
      <p:ext uri="{BB962C8B-B14F-4D97-AF65-F5344CB8AC3E}">
        <p14:creationId xmlns:p14="http://schemas.microsoft.com/office/powerpoint/2010/main" val="859358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67C1AA67-E9D6-8792-6683-C404B62311BA}"/>
              </a:ext>
            </a:extLst>
          </p:cNvPr>
          <p:cNvSpPr>
            <a:spLocks noGrp="1"/>
          </p:cNvSpPr>
          <p:nvPr>
            <p:ph type="title"/>
          </p:nvPr>
        </p:nvSpPr>
        <p:spPr/>
        <p:txBody>
          <a:bodyPr/>
          <a:lstStyle/>
          <a:p>
            <a:r>
              <a:rPr lang="en-US" dirty="0"/>
              <a:t> what is temporary working capital</a:t>
            </a:r>
            <a:endParaRPr lang="th-TH" dirty="0"/>
          </a:p>
        </p:txBody>
      </p:sp>
      <p:sp>
        <p:nvSpPr>
          <p:cNvPr id="3" name="ตัวแทนเนื้อหา 2">
            <a:extLst>
              <a:ext uri="{FF2B5EF4-FFF2-40B4-BE49-F238E27FC236}">
                <a16:creationId xmlns:a16="http://schemas.microsoft.com/office/drawing/2014/main" id="{89AE6E83-2955-DFE5-1CF3-A73181DBA2D0}"/>
              </a:ext>
            </a:extLst>
          </p:cNvPr>
          <p:cNvSpPr>
            <a:spLocks noGrp="1"/>
          </p:cNvSpPr>
          <p:nvPr>
            <p:ph idx="1"/>
          </p:nvPr>
        </p:nvSpPr>
        <p:spPr/>
        <p:txBody>
          <a:bodyPr/>
          <a:lstStyle/>
          <a:p>
            <a:r>
              <a:rPr lang="en-US" dirty="0"/>
              <a:t>Temporary working capital The amount of current assets that varies with seasonal requirements</a:t>
            </a:r>
            <a:endParaRPr lang="th-TH" dirty="0"/>
          </a:p>
        </p:txBody>
      </p:sp>
    </p:spTree>
    <p:extLst>
      <p:ext uri="{BB962C8B-B14F-4D97-AF65-F5344CB8AC3E}">
        <p14:creationId xmlns:p14="http://schemas.microsoft.com/office/powerpoint/2010/main" val="3845543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97C13C0-B6AB-0F3C-25F9-D76EF5A9F41D}"/>
              </a:ext>
            </a:extLst>
          </p:cNvPr>
          <p:cNvSpPr>
            <a:spLocks noGrp="1"/>
          </p:cNvSpPr>
          <p:nvPr>
            <p:ph type="title"/>
          </p:nvPr>
        </p:nvSpPr>
        <p:spPr/>
        <p:txBody>
          <a:bodyPr/>
          <a:lstStyle/>
          <a:p>
            <a:r>
              <a:rPr lang="en-US" dirty="0"/>
              <a:t>Financing Current Assets: Short-Term and Long-Term Mix</a:t>
            </a:r>
            <a:endParaRPr lang="th-TH" dirty="0"/>
          </a:p>
        </p:txBody>
      </p:sp>
      <p:sp>
        <p:nvSpPr>
          <p:cNvPr id="3" name="ตัวแทนเนื้อหา 2">
            <a:extLst>
              <a:ext uri="{FF2B5EF4-FFF2-40B4-BE49-F238E27FC236}">
                <a16:creationId xmlns:a16="http://schemas.microsoft.com/office/drawing/2014/main" id="{C3C61055-2E67-C0CE-43BB-E2B05E2286D5}"/>
              </a:ext>
            </a:extLst>
          </p:cNvPr>
          <p:cNvSpPr>
            <a:spLocks noGrp="1"/>
          </p:cNvSpPr>
          <p:nvPr>
            <p:ph idx="1"/>
          </p:nvPr>
        </p:nvSpPr>
        <p:spPr/>
        <p:txBody>
          <a:bodyPr/>
          <a:lstStyle/>
          <a:p>
            <a:r>
              <a:rPr lang="en-US" dirty="0"/>
              <a:t>Spontaneous financing Trade credit, and other payables and accruals, that arise spontaneously in the firm’s day-to-day operations.</a:t>
            </a:r>
          </a:p>
          <a:p>
            <a:r>
              <a:rPr lang="en-US" dirty="0"/>
              <a:t>Hedging (maturity matching) approach A method of financing where each asset would be offset with a financing instrument of the same approximate maturity</a:t>
            </a:r>
            <a:endParaRPr lang="th-TH" dirty="0"/>
          </a:p>
        </p:txBody>
      </p:sp>
    </p:spTree>
    <p:extLst>
      <p:ext uri="{BB962C8B-B14F-4D97-AF65-F5344CB8AC3E}">
        <p14:creationId xmlns:p14="http://schemas.microsoft.com/office/powerpoint/2010/main" val="2541943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0A5FF43-F8BD-16C4-5947-8456EFDB06E5}"/>
              </a:ext>
            </a:extLst>
          </p:cNvPr>
          <p:cNvSpPr>
            <a:spLocks noGrp="1"/>
          </p:cNvSpPr>
          <p:nvPr>
            <p:ph type="title"/>
          </p:nvPr>
        </p:nvSpPr>
        <p:spPr>
          <a:xfrm>
            <a:off x="0" y="452718"/>
            <a:ext cx="12191999" cy="1400530"/>
          </a:xfrm>
        </p:spPr>
        <p:txBody>
          <a:bodyPr/>
          <a:lstStyle/>
          <a:p>
            <a:r>
              <a:rPr lang="en-US" dirty="0"/>
              <a:t>Financing (and asset) needs over time: </a:t>
            </a:r>
            <a:r>
              <a:rPr lang="en-US" dirty="0">
                <a:solidFill>
                  <a:srgbClr val="FF0000"/>
                </a:solidFill>
              </a:rPr>
              <a:t>hedging (</a:t>
            </a:r>
            <a:r>
              <a:rPr lang="en-US" dirty="0"/>
              <a:t>maturity matching) financing policy</a:t>
            </a:r>
            <a:endParaRPr lang="th-TH" dirty="0"/>
          </a:p>
        </p:txBody>
      </p:sp>
      <p:pic>
        <p:nvPicPr>
          <p:cNvPr id="5" name="ตัวแทนเนื้อหา 4">
            <a:extLst>
              <a:ext uri="{FF2B5EF4-FFF2-40B4-BE49-F238E27FC236}">
                <a16:creationId xmlns:a16="http://schemas.microsoft.com/office/drawing/2014/main" id="{F91832DB-6D2F-CE0F-4ABB-60ED37B9222E}"/>
              </a:ext>
            </a:extLst>
          </p:cNvPr>
          <p:cNvPicPr>
            <a:picLocks noGrp="1" noChangeAspect="1"/>
          </p:cNvPicPr>
          <p:nvPr>
            <p:ph idx="1"/>
          </p:nvPr>
        </p:nvPicPr>
        <p:blipFill>
          <a:blip r:embed="rId2"/>
          <a:stretch>
            <a:fillRect/>
          </a:stretch>
        </p:blipFill>
        <p:spPr>
          <a:xfrm>
            <a:off x="2815565" y="1825625"/>
            <a:ext cx="6560869" cy="4351338"/>
          </a:xfrm>
        </p:spPr>
      </p:pic>
    </p:spTree>
    <p:extLst>
      <p:ext uri="{BB962C8B-B14F-4D97-AF65-F5344CB8AC3E}">
        <p14:creationId xmlns:p14="http://schemas.microsoft.com/office/powerpoint/2010/main" val="1907105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CEC7414-026E-F70F-A52F-835FC6645B83}"/>
              </a:ext>
            </a:extLst>
          </p:cNvPr>
          <p:cNvSpPr>
            <a:spLocks noGrp="1"/>
          </p:cNvSpPr>
          <p:nvPr>
            <p:ph type="title"/>
          </p:nvPr>
        </p:nvSpPr>
        <p:spPr/>
        <p:txBody>
          <a:bodyPr/>
          <a:lstStyle/>
          <a:p>
            <a:r>
              <a:rPr lang="en-US" dirty="0"/>
              <a:t>Short-Term versus Long-Term Financing</a:t>
            </a:r>
            <a:endParaRPr lang="th-TH" dirty="0"/>
          </a:p>
        </p:txBody>
      </p:sp>
      <p:sp>
        <p:nvSpPr>
          <p:cNvPr id="3" name="ตัวแทนเนื้อหา 2">
            <a:extLst>
              <a:ext uri="{FF2B5EF4-FFF2-40B4-BE49-F238E27FC236}">
                <a16:creationId xmlns:a16="http://schemas.microsoft.com/office/drawing/2014/main" id="{B600B54A-98F8-435B-F780-27CC9DB7E024}"/>
              </a:ext>
            </a:extLst>
          </p:cNvPr>
          <p:cNvSpPr>
            <a:spLocks noGrp="1"/>
          </p:cNvSpPr>
          <p:nvPr>
            <p:ph idx="1"/>
          </p:nvPr>
        </p:nvSpPr>
        <p:spPr/>
        <p:txBody>
          <a:bodyPr>
            <a:normAutofit lnSpcReduction="10000"/>
          </a:bodyPr>
          <a:lstStyle/>
          <a:p>
            <a:r>
              <a:rPr lang="en-US" dirty="0"/>
              <a:t> This depends on management’s attitude to the trade-off between risk and profitability</a:t>
            </a:r>
          </a:p>
          <a:p>
            <a:endParaRPr lang="en-US" dirty="0"/>
          </a:p>
          <a:p>
            <a:pPr marL="0" indent="0">
              <a:buNone/>
            </a:pPr>
            <a:r>
              <a:rPr lang="en-US" dirty="0"/>
              <a:t>1.The Relative Risks Involved. In general, the shorter the maturity schedule of a firm’s debt obligations, the greater the risk that the firm will be unable to meet principal and interest payments.</a:t>
            </a:r>
          </a:p>
          <a:p>
            <a:pPr marL="0" indent="0">
              <a:buNone/>
            </a:pPr>
            <a:endParaRPr lang="en-US" dirty="0"/>
          </a:p>
          <a:p>
            <a:pPr marL="0" indent="0">
              <a:buNone/>
            </a:pPr>
            <a:r>
              <a:rPr lang="en-US" dirty="0"/>
              <a:t>2.The Risks versus Costs Trade-Off. Differences in risk between short- and long-term financing must be balanced against differences in interest costs.</a:t>
            </a:r>
            <a:endParaRPr lang="th-TH" dirty="0"/>
          </a:p>
        </p:txBody>
      </p:sp>
    </p:spTree>
    <p:extLst>
      <p:ext uri="{BB962C8B-B14F-4D97-AF65-F5344CB8AC3E}">
        <p14:creationId xmlns:p14="http://schemas.microsoft.com/office/powerpoint/2010/main" val="2064009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FCBBE975-F45B-603B-1C11-17C67FCF98EF}"/>
              </a:ext>
            </a:extLst>
          </p:cNvPr>
          <p:cNvSpPr>
            <a:spLocks noGrp="1"/>
          </p:cNvSpPr>
          <p:nvPr>
            <p:ph type="title"/>
          </p:nvPr>
        </p:nvSpPr>
        <p:spPr/>
        <p:txBody>
          <a:bodyPr/>
          <a:lstStyle/>
          <a:p>
            <a:r>
              <a:rPr lang="en-US" dirty="0"/>
              <a:t>Financing (and asset) needs over time: </a:t>
            </a:r>
            <a:r>
              <a:rPr lang="en-US" dirty="0">
                <a:solidFill>
                  <a:srgbClr val="FF0000"/>
                </a:solidFill>
              </a:rPr>
              <a:t>conservative</a:t>
            </a:r>
            <a:r>
              <a:rPr lang="en-US" dirty="0"/>
              <a:t> financing policy</a:t>
            </a:r>
            <a:endParaRPr lang="th-TH" dirty="0"/>
          </a:p>
        </p:txBody>
      </p:sp>
      <p:pic>
        <p:nvPicPr>
          <p:cNvPr id="5" name="ตัวแทนเนื้อหา 4">
            <a:extLst>
              <a:ext uri="{FF2B5EF4-FFF2-40B4-BE49-F238E27FC236}">
                <a16:creationId xmlns:a16="http://schemas.microsoft.com/office/drawing/2014/main" id="{09255A2C-9FFE-7EE1-7DF2-336EE41CD3E9}"/>
              </a:ext>
            </a:extLst>
          </p:cNvPr>
          <p:cNvPicPr>
            <a:picLocks noGrp="1" noChangeAspect="1"/>
          </p:cNvPicPr>
          <p:nvPr>
            <p:ph idx="1"/>
          </p:nvPr>
        </p:nvPicPr>
        <p:blipFill>
          <a:blip r:embed="rId2"/>
          <a:stretch>
            <a:fillRect/>
          </a:stretch>
        </p:blipFill>
        <p:spPr>
          <a:xfrm>
            <a:off x="2860171" y="1825625"/>
            <a:ext cx="6471657" cy="4351338"/>
          </a:xfrm>
        </p:spPr>
      </p:pic>
    </p:spTree>
    <p:extLst>
      <p:ext uri="{BB962C8B-B14F-4D97-AF65-F5344CB8AC3E}">
        <p14:creationId xmlns:p14="http://schemas.microsoft.com/office/powerpoint/2010/main" val="2333735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BE2510D-E673-CD78-51EF-4D819780C0C5}"/>
              </a:ext>
            </a:extLst>
          </p:cNvPr>
          <p:cNvSpPr>
            <a:spLocks noGrp="1"/>
          </p:cNvSpPr>
          <p:nvPr>
            <p:ph type="title"/>
          </p:nvPr>
        </p:nvSpPr>
        <p:spPr/>
        <p:txBody>
          <a:bodyPr/>
          <a:lstStyle/>
          <a:p>
            <a:r>
              <a:rPr lang="en-US" dirty="0"/>
              <a:t>Financing (and asset) needs over time: aggressive financing policy</a:t>
            </a:r>
            <a:endParaRPr lang="th-TH" dirty="0"/>
          </a:p>
        </p:txBody>
      </p:sp>
      <p:pic>
        <p:nvPicPr>
          <p:cNvPr id="5" name="ตัวแทนเนื้อหา 4">
            <a:extLst>
              <a:ext uri="{FF2B5EF4-FFF2-40B4-BE49-F238E27FC236}">
                <a16:creationId xmlns:a16="http://schemas.microsoft.com/office/drawing/2014/main" id="{521244BF-EF70-CB77-947E-1B51CAA30CC7}"/>
              </a:ext>
            </a:extLst>
          </p:cNvPr>
          <p:cNvPicPr>
            <a:picLocks noGrp="1" noChangeAspect="1"/>
          </p:cNvPicPr>
          <p:nvPr>
            <p:ph idx="1"/>
          </p:nvPr>
        </p:nvPicPr>
        <p:blipFill>
          <a:blip r:embed="rId2"/>
          <a:stretch>
            <a:fillRect/>
          </a:stretch>
        </p:blipFill>
        <p:spPr>
          <a:xfrm>
            <a:off x="2936586" y="1825625"/>
            <a:ext cx="6318828" cy="4351338"/>
          </a:xfrm>
        </p:spPr>
      </p:pic>
    </p:spTree>
    <p:extLst>
      <p:ext uri="{BB962C8B-B14F-4D97-AF65-F5344CB8AC3E}">
        <p14:creationId xmlns:p14="http://schemas.microsoft.com/office/powerpoint/2010/main" val="826839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069BDF1-18D7-1904-D395-44957D259890}"/>
              </a:ext>
            </a:extLst>
          </p:cNvPr>
          <p:cNvSpPr>
            <a:spLocks noGrp="1"/>
          </p:cNvSpPr>
          <p:nvPr>
            <p:ph type="title"/>
          </p:nvPr>
        </p:nvSpPr>
        <p:spPr/>
        <p:txBody>
          <a:bodyPr/>
          <a:lstStyle/>
          <a:p>
            <a:r>
              <a:rPr lang="en-US" dirty="0"/>
              <a:t>Short- versus long term financing</a:t>
            </a:r>
            <a:endParaRPr lang="th-TH" dirty="0"/>
          </a:p>
        </p:txBody>
      </p:sp>
      <p:pic>
        <p:nvPicPr>
          <p:cNvPr id="5" name="ตัวแทนเนื้อหา 4">
            <a:extLst>
              <a:ext uri="{FF2B5EF4-FFF2-40B4-BE49-F238E27FC236}">
                <a16:creationId xmlns:a16="http://schemas.microsoft.com/office/drawing/2014/main" id="{6C65E6EC-3A33-A34F-8CC2-7743DBFCF307}"/>
              </a:ext>
            </a:extLst>
          </p:cNvPr>
          <p:cNvPicPr>
            <a:picLocks noGrp="1" noChangeAspect="1"/>
          </p:cNvPicPr>
          <p:nvPr>
            <p:ph idx="1"/>
          </p:nvPr>
        </p:nvPicPr>
        <p:blipFill>
          <a:blip r:embed="rId2"/>
          <a:stretch>
            <a:fillRect/>
          </a:stretch>
        </p:blipFill>
        <p:spPr>
          <a:xfrm>
            <a:off x="2541194" y="1825625"/>
            <a:ext cx="7109612" cy="4351338"/>
          </a:xfrm>
        </p:spPr>
      </p:pic>
    </p:spTree>
    <p:extLst>
      <p:ext uri="{BB962C8B-B14F-4D97-AF65-F5344CB8AC3E}">
        <p14:creationId xmlns:p14="http://schemas.microsoft.com/office/powerpoint/2010/main" val="1105492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B5318D5-467A-C0DB-4D79-E9D805A0274B}"/>
              </a:ext>
            </a:extLst>
          </p:cNvPr>
          <p:cNvSpPr>
            <a:spLocks noGrp="1"/>
          </p:cNvSpPr>
          <p:nvPr>
            <p:ph type="title"/>
          </p:nvPr>
        </p:nvSpPr>
        <p:spPr/>
        <p:txBody>
          <a:bodyPr/>
          <a:lstStyle/>
          <a:p>
            <a:r>
              <a:rPr lang="en-US" dirty="0"/>
              <a:t>Combining Liability Structure and Current Asset Decisions</a:t>
            </a:r>
            <a:endParaRPr lang="th-TH" dirty="0"/>
          </a:p>
        </p:txBody>
      </p:sp>
      <p:sp>
        <p:nvSpPr>
          <p:cNvPr id="3" name="ตัวแทนเนื้อหา 2">
            <a:extLst>
              <a:ext uri="{FF2B5EF4-FFF2-40B4-BE49-F238E27FC236}">
                <a16:creationId xmlns:a16="http://schemas.microsoft.com/office/drawing/2014/main" id="{41C7A44C-3D81-D677-D924-368C917ADDCE}"/>
              </a:ext>
            </a:extLst>
          </p:cNvPr>
          <p:cNvSpPr>
            <a:spLocks noGrp="1"/>
          </p:cNvSpPr>
          <p:nvPr>
            <p:ph idx="1"/>
          </p:nvPr>
        </p:nvSpPr>
        <p:spPr/>
        <p:txBody>
          <a:bodyPr/>
          <a:lstStyle/>
          <a:p>
            <a:r>
              <a:rPr lang="en-US" dirty="0"/>
              <a:t>Uncertainty and the Margin of Safety If the firm knows with certainty its future sales demand, resulting receivable collections, and production schedule, it will be able to arrange its debt maturity schedule to correspond exactly to the schedule of future net cash flows.</a:t>
            </a:r>
          </a:p>
          <a:p>
            <a:r>
              <a:rPr lang="en-US" dirty="0"/>
              <a:t>Risk and Profitability A decision on the appropriate margin of safety will be governed by considerations of risk and profitability and by management’s attitude toward bearing risk. Each solution (increasing liquidity, lengthening the maturity schedule, or a combination of the two) will cost the firm something in profit-making ability</a:t>
            </a:r>
            <a:endParaRPr lang="th-TH" dirty="0"/>
          </a:p>
        </p:txBody>
      </p:sp>
    </p:spTree>
    <p:extLst>
      <p:ext uri="{BB962C8B-B14F-4D97-AF65-F5344CB8AC3E}">
        <p14:creationId xmlns:p14="http://schemas.microsoft.com/office/powerpoint/2010/main" val="1151089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4114765B-0D94-2406-EEFE-9D40AA8428C4}"/>
              </a:ext>
            </a:extLst>
          </p:cNvPr>
          <p:cNvSpPr>
            <a:spLocks noGrp="1"/>
          </p:cNvSpPr>
          <p:nvPr>
            <p:ph type="title"/>
          </p:nvPr>
        </p:nvSpPr>
        <p:spPr>
          <a:xfrm>
            <a:off x="769374" y="142569"/>
            <a:ext cx="10515600" cy="1325563"/>
          </a:xfrm>
        </p:spPr>
        <p:txBody>
          <a:bodyPr/>
          <a:lstStyle/>
          <a:p>
            <a:r>
              <a:rPr lang="en-US" dirty="0"/>
              <a:t>Objectives</a:t>
            </a:r>
            <a:endParaRPr lang="th-TH" dirty="0"/>
          </a:p>
        </p:txBody>
      </p:sp>
      <p:sp>
        <p:nvSpPr>
          <p:cNvPr id="3" name="ตัวแทนเนื้อหา 2">
            <a:extLst>
              <a:ext uri="{FF2B5EF4-FFF2-40B4-BE49-F238E27FC236}">
                <a16:creationId xmlns:a16="http://schemas.microsoft.com/office/drawing/2014/main" id="{ED80F6E5-4F23-CAFF-2772-B264C87E07D6}"/>
              </a:ext>
            </a:extLst>
          </p:cNvPr>
          <p:cNvSpPr>
            <a:spLocks noGrp="1"/>
          </p:cNvSpPr>
          <p:nvPr>
            <p:ph idx="1"/>
          </p:nvPr>
        </p:nvSpPr>
        <p:spPr>
          <a:xfrm>
            <a:off x="838200" y="1238864"/>
            <a:ext cx="10515600" cy="5476567"/>
          </a:xfrm>
        </p:spPr>
        <p:txBody>
          <a:bodyPr>
            <a:normAutofit lnSpcReduction="10000"/>
          </a:bodyPr>
          <a:lstStyle/>
          <a:p>
            <a:r>
              <a:rPr lang="en-US" dirty="0"/>
              <a:t>Explain how the definition of “working capital” differs between financial analysts and accountants.</a:t>
            </a:r>
          </a:p>
          <a:p>
            <a:r>
              <a:rPr lang="en-US" dirty="0"/>
              <a:t> Understand the two fundamental decision issues in working capital management – and the trade-offs involved in making these decisions.</a:t>
            </a:r>
          </a:p>
          <a:p>
            <a:r>
              <a:rPr lang="en-US" dirty="0"/>
              <a:t>  Discuss how to determine the optimal level of current assets.</a:t>
            </a:r>
          </a:p>
          <a:p>
            <a:r>
              <a:rPr lang="en-US" dirty="0"/>
              <a:t>  Describe the relationship between profitability, liquidity, and risk in the management of working capital. </a:t>
            </a:r>
          </a:p>
          <a:p>
            <a:r>
              <a:rPr lang="en-US" dirty="0"/>
              <a:t> Explain how to classify working capital according to its “components” and according to “time” (i.e., either permanent or temporary).</a:t>
            </a:r>
          </a:p>
          <a:p>
            <a:r>
              <a:rPr lang="en-US" dirty="0"/>
              <a:t>  Describe the hedging (maturity matching) approach to financing and the advantages/disadvantages of short- versus long-term financing.</a:t>
            </a:r>
          </a:p>
          <a:p>
            <a:r>
              <a:rPr lang="en-US" dirty="0"/>
              <a:t>  Explain how the financial manager combines the current asset decision with the liability structure decision</a:t>
            </a:r>
            <a:endParaRPr lang="th-TH" dirty="0"/>
          </a:p>
        </p:txBody>
      </p:sp>
    </p:spTree>
    <p:extLst>
      <p:ext uri="{BB962C8B-B14F-4D97-AF65-F5344CB8AC3E}">
        <p14:creationId xmlns:p14="http://schemas.microsoft.com/office/powerpoint/2010/main" val="1204340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CCC60199-9A89-87D2-526F-7BBFBEE95C4B}"/>
              </a:ext>
            </a:extLst>
          </p:cNvPr>
          <p:cNvSpPr>
            <a:spLocks noGrp="1"/>
          </p:cNvSpPr>
          <p:nvPr>
            <p:ph type="title"/>
          </p:nvPr>
        </p:nvSpPr>
        <p:spPr>
          <a:xfrm>
            <a:off x="838200" y="119318"/>
            <a:ext cx="10515600" cy="1325563"/>
          </a:xfrm>
        </p:spPr>
        <p:txBody>
          <a:bodyPr/>
          <a:lstStyle/>
          <a:p>
            <a:r>
              <a:rPr lang="en-US" dirty="0"/>
              <a:t>Questions</a:t>
            </a:r>
            <a:endParaRPr lang="th-TH" dirty="0"/>
          </a:p>
        </p:txBody>
      </p:sp>
      <p:sp>
        <p:nvSpPr>
          <p:cNvPr id="3" name="ตัวแทนเนื้อหา 2">
            <a:extLst>
              <a:ext uri="{FF2B5EF4-FFF2-40B4-BE49-F238E27FC236}">
                <a16:creationId xmlns:a16="http://schemas.microsoft.com/office/drawing/2014/main" id="{447D2B26-ED90-8707-C5CF-397371C9AC74}"/>
              </a:ext>
            </a:extLst>
          </p:cNvPr>
          <p:cNvSpPr>
            <a:spLocks noGrp="1"/>
          </p:cNvSpPr>
          <p:nvPr>
            <p:ph idx="1"/>
          </p:nvPr>
        </p:nvSpPr>
        <p:spPr>
          <a:xfrm>
            <a:off x="324465" y="1111046"/>
            <a:ext cx="11029335" cy="5535560"/>
          </a:xfrm>
        </p:spPr>
        <p:txBody>
          <a:bodyPr>
            <a:normAutofit fontScale="92500" lnSpcReduction="20000"/>
          </a:bodyPr>
          <a:lstStyle/>
          <a:p>
            <a:pPr marL="0" indent="0">
              <a:buNone/>
            </a:pPr>
            <a:r>
              <a:rPr lang="en-US" dirty="0"/>
              <a:t>1.What does working capital management encompass? What functional decisions are involved, and what underlying principle or trade-off influences the decision process?</a:t>
            </a:r>
          </a:p>
          <a:p>
            <a:pPr marL="0" indent="0">
              <a:buNone/>
            </a:pPr>
            <a:r>
              <a:rPr lang="en-US" dirty="0"/>
              <a:t> 2. A firm is currently employing an “aggressive” working capital policy with regard to the level of current assets it maintains (relatively low levels of current assets for each possible level of output). The firm has decided to switch to a more “conservative” working capital policy. What effect will this decision probably have on the firm’s profitability and risk? </a:t>
            </a:r>
          </a:p>
          <a:p>
            <a:pPr marL="0" indent="0">
              <a:buNone/>
            </a:pPr>
            <a:r>
              <a:rPr lang="en-US" dirty="0"/>
              <a:t>3. Utilities hold 10 percent of total assets in current assets; retail trade industries hold 60 percent of total assets in current assets. Explain how industry characteristics account for this difference. </a:t>
            </a:r>
          </a:p>
          <a:p>
            <a:pPr marL="0" indent="0">
              <a:buNone/>
            </a:pPr>
            <a:r>
              <a:rPr lang="en-US" dirty="0"/>
              <a:t>4. Distinguish between “temporary” and “permanent” working capital.</a:t>
            </a:r>
          </a:p>
          <a:p>
            <a:pPr marL="0" indent="0">
              <a:buNone/>
            </a:pPr>
            <a:r>
              <a:rPr lang="en-US" dirty="0"/>
              <a:t> 5. If the firm adopts a hedging (maturity matching) approach to financing, how would it finance its current assets?</a:t>
            </a:r>
          </a:p>
          <a:p>
            <a:pPr marL="0" indent="0">
              <a:buNone/>
            </a:pPr>
            <a:r>
              <a:rPr lang="en-US" dirty="0"/>
              <a:t> 6. Some firms finance their permanent working capital with short-term liabilities (commercial paper and short-term notes). Explain the impact of this decision on the profitability and risk of these firms.</a:t>
            </a:r>
            <a:endParaRPr lang="th-TH" dirty="0"/>
          </a:p>
        </p:txBody>
      </p:sp>
    </p:spTree>
    <p:extLst>
      <p:ext uri="{BB962C8B-B14F-4D97-AF65-F5344CB8AC3E}">
        <p14:creationId xmlns:p14="http://schemas.microsoft.com/office/powerpoint/2010/main" val="3942040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BEFFEADE-415F-084E-E64F-784D845C67C0}"/>
              </a:ext>
            </a:extLst>
          </p:cNvPr>
          <p:cNvSpPr>
            <a:spLocks noGrp="1"/>
          </p:cNvSpPr>
          <p:nvPr>
            <p:ph type="title"/>
          </p:nvPr>
        </p:nvSpPr>
        <p:spPr/>
        <p:txBody>
          <a:bodyPr/>
          <a:lstStyle/>
          <a:p>
            <a:r>
              <a:rPr lang="en-US" dirty="0"/>
              <a:t>Working Capital Concepts</a:t>
            </a:r>
            <a:endParaRPr lang="th-TH" dirty="0"/>
          </a:p>
        </p:txBody>
      </p:sp>
      <p:sp>
        <p:nvSpPr>
          <p:cNvPr id="3" name="ตัวแทนเนื้อหา 2">
            <a:extLst>
              <a:ext uri="{FF2B5EF4-FFF2-40B4-BE49-F238E27FC236}">
                <a16:creationId xmlns:a16="http://schemas.microsoft.com/office/drawing/2014/main" id="{74CD1E0D-0ED4-AA24-A9B9-48B2C98B972A}"/>
              </a:ext>
            </a:extLst>
          </p:cNvPr>
          <p:cNvSpPr>
            <a:spLocks noGrp="1"/>
          </p:cNvSpPr>
          <p:nvPr>
            <p:ph idx="1"/>
          </p:nvPr>
        </p:nvSpPr>
        <p:spPr/>
        <p:txBody>
          <a:bodyPr/>
          <a:lstStyle/>
          <a:p>
            <a:r>
              <a:rPr lang="en-US" dirty="0"/>
              <a:t>Net working capital Current assets minus current liabilities.</a:t>
            </a:r>
          </a:p>
          <a:p>
            <a:r>
              <a:rPr lang="en-US" dirty="0"/>
              <a:t>Gross working capital The firm’s investment in current assets (like cash and marketable securities, receivables, and inventory).</a:t>
            </a:r>
          </a:p>
          <a:p>
            <a:r>
              <a:rPr lang="en-US" dirty="0"/>
              <a:t>Working capital management The administration of the firm’s current assets and the financing needed to support current assets.</a:t>
            </a:r>
            <a:endParaRPr lang="th-TH" dirty="0"/>
          </a:p>
        </p:txBody>
      </p:sp>
    </p:spTree>
    <p:extLst>
      <p:ext uri="{BB962C8B-B14F-4D97-AF65-F5344CB8AC3E}">
        <p14:creationId xmlns:p14="http://schemas.microsoft.com/office/powerpoint/2010/main" val="4131790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E81218DB-6B05-C757-CEEF-5BA5FEE9C7E0}"/>
              </a:ext>
            </a:extLst>
          </p:cNvPr>
          <p:cNvSpPr>
            <a:spLocks noGrp="1"/>
          </p:cNvSpPr>
          <p:nvPr>
            <p:ph type="title"/>
          </p:nvPr>
        </p:nvSpPr>
        <p:spPr/>
        <p:txBody>
          <a:bodyPr/>
          <a:lstStyle/>
          <a:p>
            <a:r>
              <a:rPr lang="en-US" dirty="0"/>
              <a:t>Significance of Working Capital Management</a:t>
            </a:r>
            <a:endParaRPr lang="th-TH" dirty="0"/>
          </a:p>
        </p:txBody>
      </p:sp>
      <p:sp>
        <p:nvSpPr>
          <p:cNvPr id="3" name="ตัวแทนเนื้อหา 2">
            <a:extLst>
              <a:ext uri="{FF2B5EF4-FFF2-40B4-BE49-F238E27FC236}">
                <a16:creationId xmlns:a16="http://schemas.microsoft.com/office/drawing/2014/main" id="{578AF576-88CF-8802-4949-9C728D91DDC0}"/>
              </a:ext>
            </a:extLst>
          </p:cNvPr>
          <p:cNvSpPr>
            <a:spLocks noGrp="1"/>
          </p:cNvSpPr>
          <p:nvPr>
            <p:ph idx="1"/>
          </p:nvPr>
        </p:nvSpPr>
        <p:spPr/>
        <p:txBody>
          <a:bodyPr/>
          <a:lstStyle/>
          <a:p>
            <a:r>
              <a:rPr lang="en-US" dirty="0"/>
              <a:t>is important for several reasons. For one thing, the current assets of a typical manufacturing firm account for over half of its total assets. For a distribution company, they account for even more. Excessive levels of current assets can easily result in a firm realizing a substandard return on investment</a:t>
            </a:r>
            <a:endParaRPr lang="th-TH" dirty="0"/>
          </a:p>
        </p:txBody>
      </p:sp>
    </p:spTree>
    <p:extLst>
      <p:ext uri="{BB962C8B-B14F-4D97-AF65-F5344CB8AC3E}">
        <p14:creationId xmlns:p14="http://schemas.microsoft.com/office/powerpoint/2010/main" val="362862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4AD24E7-F9E7-10EF-7F7C-9B775618BC73}"/>
              </a:ext>
            </a:extLst>
          </p:cNvPr>
          <p:cNvSpPr>
            <a:spLocks noGrp="1"/>
          </p:cNvSpPr>
          <p:nvPr>
            <p:ph type="title"/>
          </p:nvPr>
        </p:nvSpPr>
        <p:spPr/>
        <p:txBody>
          <a:bodyPr/>
          <a:lstStyle/>
          <a:p>
            <a:r>
              <a:rPr lang="en-US" dirty="0"/>
              <a:t>Profitability and Risk</a:t>
            </a:r>
            <a:endParaRPr lang="th-TH" dirty="0"/>
          </a:p>
        </p:txBody>
      </p:sp>
      <p:sp>
        <p:nvSpPr>
          <p:cNvPr id="3" name="ตัวแทนเนื้อหา 2">
            <a:extLst>
              <a:ext uri="{FF2B5EF4-FFF2-40B4-BE49-F238E27FC236}">
                <a16:creationId xmlns:a16="http://schemas.microsoft.com/office/drawing/2014/main" id="{890C644F-B352-6B7F-183D-3E25F2B85FDE}"/>
              </a:ext>
            </a:extLst>
          </p:cNvPr>
          <p:cNvSpPr>
            <a:spLocks noGrp="1"/>
          </p:cNvSpPr>
          <p:nvPr>
            <p:ph idx="1"/>
          </p:nvPr>
        </p:nvSpPr>
        <p:spPr/>
        <p:txBody>
          <a:bodyPr/>
          <a:lstStyle/>
          <a:p>
            <a:pPr marL="0" indent="0">
              <a:buNone/>
            </a:pPr>
            <a:r>
              <a:rPr lang="en-US" dirty="0"/>
              <a:t>Underlying sound working capital management lie two fundamental decision issues for the firm.</a:t>
            </a:r>
          </a:p>
          <a:p>
            <a:pPr marL="0" indent="0">
              <a:buNone/>
            </a:pPr>
            <a:endParaRPr lang="en-US" dirty="0"/>
          </a:p>
          <a:p>
            <a:pPr marL="0" indent="0">
              <a:buNone/>
            </a:pPr>
            <a:r>
              <a:rPr lang="en-US" dirty="0"/>
              <a:t> 1.They are the determination of l the optimal level of investment in current assets</a:t>
            </a:r>
          </a:p>
          <a:p>
            <a:pPr marL="0" indent="0">
              <a:buNone/>
            </a:pPr>
            <a:r>
              <a:rPr lang="en-US" dirty="0"/>
              <a:t> 2. the appropriate mix of short-term and long-term financing used to support this investment in current assets.</a:t>
            </a:r>
            <a:endParaRPr lang="th-TH" dirty="0"/>
          </a:p>
        </p:txBody>
      </p:sp>
    </p:spTree>
    <p:extLst>
      <p:ext uri="{BB962C8B-B14F-4D97-AF65-F5344CB8AC3E}">
        <p14:creationId xmlns:p14="http://schemas.microsoft.com/office/powerpoint/2010/main" val="1697649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ตัวแทนเนื้อหา 2">
            <a:extLst>
              <a:ext uri="{FF2B5EF4-FFF2-40B4-BE49-F238E27FC236}">
                <a16:creationId xmlns:a16="http://schemas.microsoft.com/office/drawing/2014/main" id="{88BBAA34-D7E7-601F-1656-5DB00C3F997E}"/>
              </a:ext>
            </a:extLst>
          </p:cNvPr>
          <p:cNvSpPr>
            <a:spLocks noGrp="1"/>
          </p:cNvSpPr>
          <p:nvPr>
            <p:ph idx="1"/>
          </p:nvPr>
        </p:nvSpPr>
        <p:spPr>
          <a:xfrm>
            <a:off x="749710" y="508102"/>
            <a:ext cx="10515600" cy="6059845"/>
          </a:xfrm>
        </p:spPr>
        <p:txBody>
          <a:bodyPr>
            <a:normAutofit lnSpcReduction="10000"/>
          </a:bodyPr>
          <a:lstStyle/>
          <a:p>
            <a:r>
              <a:rPr lang="en-US" dirty="0"/>
              <a:t>Although short-term interest rates sometimes exceed long-term rates, generally they are less. Even when short-term rates are higher, the situation is likely to be only temporary. Over an extended period of time, we would expect to pay more in interest cost with long-term debt than we would with short-term borrowings, which are continually rolled over (refinanced) at maturity</a:t>
            </a:r>
          </a:p>
          <a:p>
            <a:endParaRPr lang="en-US" dirty="0"/>
          </a:p>
          <a:p>
            <a:r>
              <a:rPr lang="en-US" dirty="0"/>
              <a:t>These profitability assumptions suggest maintaining a low level of current assets and a high proportion of current liabilities to total liabilities. This strategy will result in a low, or conceivably negative, level of net working capital. Offsetting the profitability of this strategy, however, is the increased risk to the firm. Here, risk means jeopardy to the firm for not maintaining sufficient current assets to l meet its cash obligations as they occur l support the proper level of sales (e.g., running out of inventory).</a:t>
            </a:r>
            <a:endParaRPr lang="th-TH" dirty="0"/>
          </a:p>
        </p:txBody>
      </p:sp>
    </p:spTree>
    <p:extLst>
      <p:ext uri="{BB962C8B-B14F-4D97-AF65-F5344CB8AC3E}">
        <p14:creationId xmlns:p14="http://schemas.microsoft.com/office/powerpoint/2010/main" val="104583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758992DC-8D9A-2DFC-8539-1A6CDF7DF0DA}"/>
              </a:ext>
            </a:extLst>
          </p:cNvPr>
          <p:cNvSpPr>
            <a:spLocks noGrp="1"/>
          </p:cNvSpPr>
          <p:nvPr>
            <p:ph type="title"/>
          </p:nvPr>
        </p:nvSpPr>
        <p:spPr/>
        <p:txBody>
          <a:bodyPr/>
          <a:lstStyle/>
          <a:p>
            <a:r>
              <a:rPr lang="en-US" dirty="0"/>
              <a:t>Current asset levels for three alternative working capital policies</a:t>
            </a:r>
            <a:endParaRPr lang="th-TH" dirty="0"/>
          </a:p>
        </p:txBody>
      </p:sp>
      <p:pic>
        <p:nvPicPr>
          <p:cNvPr id="5" name="ตัวแทนเนื้อหา 4">
            <a:extLst>
              <a:ext uri="{FF2B5EF4-FFF2-40B4-BE49-F238E27FC236}">
                <a16:creationId xmlns:a16="http://schemas.microsoft.com/office/drawing/2014/main" id="{948C54D8-BFDC-6F27-8231-14B26FFBA871}"/>
              </a:ext>
            </a:extLst>
          </p:cNvPr>
          <p:cNvPicPr>
            <a:picLocks noGrp="1" noChangeAspect="1"/>
          </p:cNvPicPr>
          <p:nvPr>
            <p:ph idx="1"/>
          </p:nvPr>
        </p:nvPicPr>
        <p:blipFill>
          <a:blip r:embed="rId2"/>
          <a:stretch>
            <a:fillRect/>
          </a:stretch>
        </p:blipFill>
        <p:spPr>
          <a:xfrm>
            <a:off x="2471737" y="2029619"/>
            <a:ext cx="7248525" cy="3943350"/>
          </a:xfrm>
        </p:spPr>
      </p:pic>
    </p:spTree>
    <p:extLst>
      <p:ext uri="{BB962C8B-B14F-4D97-AF65-F5344CB8AC3E}">
        <p14:creationId xmlns:p14="http://schemas.microsoft.com/office/powerpoint/2010/main" val="1515595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9DA45CB5-1FC8-A290-B60B-EA7D221B5AD4}"/>
              </a:ext>
            </a:extLst>
          </p:cNvPr>
          <p:cNvSpPr>
            <a:spLocks noGrp="1"/>
          </p:cNvSpPr>
          <p:nvPr>
            <p:ph type="title"/>
          </p:nvPr>
        </p:nvSpPr>
        <p:spPr/>
        <p:txBody>
          <a:bodyPr/>
          <a:lstStyle/>
          <a:p>
            <a:r>
              <a:rPr lang="en-US" dirty="0"/>
              <a:t>Working Capital Issues</a:t>
            </a:r>
            <a:endParaRPr lang="th-TH" dirty="0"/>
          </a:p>
        </p:txBody>
      </p:sp>
      <p:sp>
        <p:nvSpPr>
          <p:cNvPr id="3" name="ตัวแทนเนื้อหา 2">
            <a:extLst>
              <a:ext uri="{FF2B5EF4-FFF2-40B4-BE49-F238E27FC236}">
                <a16:creationId xmlns:a16="http://schemas.microsoft.com/office/drawing/2014/main" id="{B4F3AB52-C975-D8F1-B6F1-D2AABDFBC195}"/>
              </a:ext>
            </a:extLst>
          </p:cNvPr>
          <p:cNvSpPr>
            <a:spLocks noGrp="1"/>
          </p:cNvSpPr>
          <p:nvPr>
            <p:ph idx="1"/>
          </p:nvPr>
        </p:nvSpPr>
        <p:spPr/>
        <p:txBody>
          <a:bodyPr/>
          <a:lstStyle/>
          <a:p>
            <a:r>
              <a:rPr lang="en-US" dirty="0"/>
              <a:t>Optimal A mount (or Level) of Current Assets</a:t>
            </a:r>
          </a:p>
          <a:p>
            <a:pPr marL="0" indent="0">
              <a:buNone/>
            </a:pPr>
            <a:r>
              <a:rPr lang="en-US" dirty="0"/>
              <a:t> </a:t>
            </a:r>
            <a:endParaRPr lang="th-TH" dirty="0"/>
          </a:p>
        </p:txBody>
      </p:sp>
      <p:pic>
        <p:nvPicPr>
          <p:cNvPr id="5" name="รูปภาพ 4">
            <a:extLst>
              <a:ext uri="{FF2B5EF4-FFF2-40B4-BE49-F238E27FC236}">
                <a16:creationId xmlns:a16="http://schemas.microsoft.com/office/drawing/2014/main" id="{3DA62340-B879-5194-374A-7BC1D6949F08}"/>
              </a:ext>
            </a:extLst>
          </p:cNvPr>
          <p:cNvPicPr>
            <a:picLocks noChangeAspect="1"/>
          </p:cNvPicPr>
          <p:nvPr/>
        </p:nvPicPr>
        <p:blipFill>
          <a:blip r:embed="rId2"/>
          <a:stretch>
            <a:fillRect/>
          </a:stretch>
        </p:blipFill>
        <p:spPr>
          <a:xfrm>
            <a:off x="1376516" y="2539437"/>
            <a:ext cx="7728155" cy="1041912"/>
          </a:xfrm>
          <a:prstGeom prst="rect">
            <a:avLst/>
          </a:prstGeom>
        </p:spPr>
      </p:pic>
      <p:pic>
        <p:nvPicPr>
          <p:cNvPr id="7" name="รูปภาพ 6">
            <a:extLst>
              <a:ext uri="{FF2B5EF4-FFF2-40B4-BE49-F238E27FC236}">
                <a16:creationId xmlns:a16="http://schemas.microsoft.com/office/drawing/2014/main" id="{9F83B565-8BE6-3B68-AC2E-E2F5E2F0BBBF}"/>
              </a:ext>
            </a:extLst>
          </p:cNvPr>
          <p:cNvPicPr>
            <a:picLocks noChangeAspect="1"/>
          </p:cNvPicPr>
          <p:nvPr/>
        </p:nvPicPr>
        <p:blipFill>
          <a:blip r:embed="rId3"/>
          <a:stretch>
            <a:fillRect/>
          </a:stretch>
        </p:blipFill>
        <p:spPr>
          <a:xfrm>
            <a:off x="1229032" y="4088682"/>
            <a:ext cx="8563897" cy="666750"/>
          </a:xfrm>
          <a:prstGeom prst="rect">
            <a:avLst/>
          </a:prstGeom>
        </p:spPr>
      </p:pic>
    </p:spTree>
    <p:extLst>
      <p:ext uri="{BB962C8B-B14F-4D97-AF65-F5344CB8AC3E}">
        <p14:creationId xmlns:p14="http://schemas.microsoft.com/office/powerpoint/2010/main" val="478490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a:extLst>
              <a:ext uri="{FF2B5EF4-FFF2-40B4-BE49-F238E27FC236}">
                <a16:creationId xmlns:a16="http://schemas.microsoft.com/office/drawing/2014/main" id="{8FA7D533-2AFF-D997-B4D6-EE6C6D4A55DA}"/>
              </a:ext>
            </a:extLst>
          </p:cNvPr>
          <p:cNvSpPr>
            <a:spLocks noGrp="1"/>
          </p:cNvSpPr>
          <p:nvPr>
            <p:ph type="title"/>
          </p:nvPr>
        </p:nvSpPr>
        <p:spPr/>
        <p:txBody>
          <a:bodyPr/>
          <a:lstStyle/>
          <a:p>
            <a:r>
              <a:rPr lang="en-US" dirty="0"/>
              <a:t>we can now make the following generalizations:</a:t>
            </a:r>
            <a:endParaRPr lang="th-TH" dirty="0"/>
          </a:p>
        </p:txBody>
      </p:sp>
      <p:pic>
        <p:nvPicPr>
          <p:cNvPr id="5" name="ตัวแทนเนื้อหา 4">
            <a:extLst>
              <a:ext uri="{FF2B5EF4-FFF2-40B4-BE49-F238E27FC236}">
                <a16:creationId xmlns:a16="http://schemas.microsoft.com/office/drawing/2014/main" id="{18B3BF7B-458F-6991-3264-BB9B0C798833}"/>
              </a:ext>
            </a:extLst>
          </p:cNvPr>
          <p:cNvPicPr>
            <a:picLocks noGrp="1" noChangeAspect="1"/>
          </p:cNvPicPr>
          <p:nvPr>
            <p:ph idx="1"/>
          </p:nvPr>
        </p:nvPicPr>
        <p:blipFill>
          <a:blip r:embed="rId2"/>
          <a:stretch>
            <a:fillRect/>
          </a:stretch>
        </p:blipFill>
        <p:spPr>
          <a:xfrm>
            <a:off x="3038475" y="3344069"/>
            <a:ext cx="6115050" cy="1314450"/>
          </a:xfrm>
        </p:spPr>
      </p:pic>
    </p:spTree>
    <p:extLst>
      <p:ext uri="{BB962C8B-B14F-4D97-AF65-F5344CB8AC3E}">
        <p14:creationId xmlns:p14="http://schemas.microsoft.com/office/powerpoint/2010/main" val="1901751806"/>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TotalTime>
  <Words>1082</Words>
  <Application>Microsoft Office PowerPoint</Application>
  <PresentationFormat>แบบจอกว้าง</PresentationFormat>
  <Paragraphs>60</Paragraphs>
  <Slides>20</Slides>
  <Notes>0</Notes>
  <HiddenSlides>0</HiddenSlides>
  <MMClips>0</MMClips>
  <ScaleCrop>false</ScaleCrop>
  <HeadingPairs>
    <vt:vector size="6" baseType="variant">
      <vt:variant>
        <vt:lpstr>ฟอนต์ที่ถูกใช้</vt:lpstr>
      </vt:variant>
      <vt:variant>
        <vt:i4>3</vt:i4>
      </vt:variant>
      <vt:variant>
        <vt:lpstr>ธีม</vt:lpstr>
      </vt:variant>
      <vt:variant>
        <vt:i4>1</vt:i4>
      </vt:variant>
      <vt:variant>
        <vt:lpstr>ชื่อเรื่องสไลด์</vt:lpstr>
      </vt:variant>
      <vt:variant>
        <vt:i4>20</vt:i4>
      </vt:variant>
    </vt:vector>
  </HeadingPairs>
  <TitlesOfParts>
    <vt:vector size="24" baseType="lpstr">
      <vt:lpstr>Arial</vt:lpstr>
      <vt:lpstr>Calibri</vt:lpstr>
      <vt:lpstr>Calibri Light</vt:lpstr>
      <vt:lpstr>ธีมของ Office</vt:lpstr>
      <vt:lpstr>Working Capital Management</vt:lpstr>
      <vt:lpstr>Objectives</vt:lpstr>
      <vt:lpstr>Working Capital Concepts</vt:lpstr>
      <vt:lpstr>Significance of Working Capital Management</vt:lpstr>
      <vt:lpstr>Profitability and Risk</vt:lpstr>
      <vt:lpstr>งานนำเสนอ PowerPoint</vt:lpstr>
      <vt:lpstr>Current asset levels for three alternative working capital policies</vt:lpstr>
      <vt:lpstr>Working Capital Issues</vt:lpstr>
      <vt:lpstr>we can now make the following generalizations:</vt:lpstr>
      <vt:lpstr>Detour: Classification of Working Capital</vt:lpstr>
      <vt:lpstr>Working capital needs over time</vt:lpstr>
      <vt:lpstr> what is temporary working capital</vt:lpstr>
      <vt:lpstr>Financing Current Assets: Short-Term and Long-Term Mix</vt:lpstr>
      <vt:lpstr>Financing (and asset) needs over time: hedging (maturity matching) financing policy</vt:lpstr>
      <vt:lpstr>Short-Term versus Long-Term Financing</vt:lpstr>
      <vt:lpstr>Financing (and asset) needs over time: conservative financing policy</vt:lpstr>
      <vt:lpstr>Financing (and asset) needs over time: aggressive financing policy</vt:lpstr>
      <vt:lpstr>Short- versus long term financing</vt:lpstr>
      <vt:lpstr>Combining Liability Structure and Current Asset Decisions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Capital Management</dc:title>
  <dc:creator>wcom</dc:creator>
  <cp:lastModifiedBy>wcom</cp:lastModifiedBy>
  <cp:revision>10</cp:revision>
  <dcterms:created xsi:type="dcterms:W3CDTF">2024-06-01T06:37:20Z</dcterms:created>
  <dcterms:modified xsi:type="dcterms:W3CDTF">2025-07-28T05:13:49Z</dcterms:modified>
</cp:coreProperties>
</file>