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7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3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7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2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0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7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7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0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8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4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1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7E8C-E25E-413C-A89D-417244A93CAF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78654-B21A-4BDE-829C-49B10AE0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9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DFA50F3-6D24-4BF4-B90E-2B662EE2E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61182"/>
            <a:ext cx="7797018" cy="5352830"/>
          </a:xfr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เอกสารประกอบการสอน</a:t>
            </a:r>
            <a:b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รายวิชาองค์ประกอบศิลป์ 2 รหัส </a:t>
            </a:r>
            <a:r>
              <a:rPr lang="en-US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PAI1107</a:t>
            </a:r>
            <a:br>
              <a:rPr lang="en-US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สาขาจิตรกรรม คณะศิลปกรรมศาสตร์ </a:t>
            </a:r>
            <a:br>
              <a:rPr lang="en-US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มหาวิทยาลัยราช</a:t>
            </a:r>
            <a:r>
              <a:rPr lang="th-TH" sz="4400" b="1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ภัฎส</a:t>
            </a: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วน</a:t>
            </a:r>
            <a:r>
              <a:rPr lang="th-TH" sz="4400" b="1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สุนัน</a:t>
            </a: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ทา</a:t>
            </a:r>
            <a:b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br>
              <a:rPr lang="en-US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ผู้สอน อาจารย์จารุ</a:t>
            </a:r>
            <a:r>
              <a:rPr lang="th-TH" sz="4400" b="1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วรร</a:t>
            </a:r>
            <a:r>
              <a:rPr lang="th-TH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ณ เมืองขวา</a:t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649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0A10507-FF30-4FF5-B31E-BFD024870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0806"/>
            <a:ext cx="3704199" cy="1484142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Starry Night</a:t>
            </a:r>
            <a:br>
              <a:rPr lang="th-TH" sz="2700" dirty="0"/>
            </a:br>
            <a:r>
              <a:rPr lang="th-TH" sz="2700" dirty="0"/>
              <a:t>วิน</a:t>
            </a:r>
            <a:r>
              <a:rPr lang="th-TH" sz="2700" dirty="0" err="1"/>
              <a:t>เซนต์</a:t>
            </a:r>
            <a:r>
              <a:rPr lang="th-TH" sz="2700" dirty="0"/>
              <a:t> แวน โก</a:t>
            </a:r>
            <a:r>
              <a:rPr lang="th-TH" sz="2700" dirty="0" err="1"/>
              <a:t>๊ะ</a:t>
            </a:r>
            <a:r>
              <a:rPr lang="th-TH" sz="2700" dirty="0"/>
              <a:t> ชาวดัตช์</a:t>
            </a:r>
            <a:br>
              <a:rPr lang="th-TH" sz="2700" dirty="0"/>
            </a:br>
            <a:r>
              <a:rPr lang="th-TH" sz="2700" dirty="0"/>
              <a:t>ปีที่เขียน	ค.ศ. 1889</a:t>
            </a:r>
            <a:br>
              <a:rPr lang="th-TH" sz="2700" dirty="0"/>
            </a:br>
            <a:r>
              <a:rPr lang="th-TH" sz="2700" dirty="0"/>
              <a:t>ประเภท	สีน้ำมันบนผ้าใบ</a:t>
            </a:r>
            <a:br>
              <a:rPr lang="th-TH" sz="2700" dirty="0"/>
            </a:br>
            <a:r>
              <a:rPr lang="th-TH" sz="2700" dirty="0"/>
              <a:t>ขนาด	73.7 × 92.1 ซม.</a:t>
            </a:r>
            <a:br>
              <a:rPr lang="th-TH" dirty="0"/>
            </a:br>
            <a:endParaRPr lang="en-US" dirty="0"/>
          </a:p>
        </p:txBody>
      </p:sp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id="{C286A18C-EB02-4A38-A23B-9D4DF49EF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06413"/>
            <a:ext cx="7886699" cy="4929187"/>
          </a:xfrm>
        </p:spPr>
      </p:pic>
    </p:spTree>
    <p:extLst>
      <p:ext uri="{BB962C8B-B14F-4D97-AF65-F5344CB8AC3E}">
        <p14:creationId xmlns:p14="http://schemas.microsoft.com/office/powerpoint/2010/main" val="1584353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025174C-86AF-4944-8A9D-B3B32237C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4110" y="4863905"/>
            <a:ext cx="3676063" cy="1733843"/>
          </a:xfrm>
        </p:spPr>
        <p:txBody>
          <a:bodyPr>
            <a:normAutofit/>
          </a:bodyPr>
          <a:lstStyle/>
          <a:p>
            <a:r>
              <a:rPr lang="en-US" sz="2000" dirty="0">
                <a:cs typeface="+mn-cs"/>
              </a:rPr>
              <a:t>The Scream</a:t>
            </a:r>
            <a:br>
              <a:rPr lang="th-TH" sz="2000" dirty="0">
                <a:cs typeface="+mn-cs"/>
              </a:rPr>
            </a:br>
            <a:r>
              <a:rPr lang="th-TH" sz="2000" dirty="0">
                <a:cs typeface="+mn-cs"/>
              </a:rPr>
              <a:t>เอ็ด</a:t>
            </a:r>
            <a:r>
              <a:rPr lang="th-TH" sz="2000" dirty="0" err="1">
                <a:cs typeface="+mn-cs"/>
              </a:rPr>
              <a:t>เวิร์ด</a:t>
            </a:r>
            <a:r>
              <a:rPr lang="th-TH" sz="2000" dirty="0">
                <a:cs typeface="+mn-cs"/>
              </a:rPr>
              <a:t> มุง</a:t>
            </a:r>
            <a:r>
              <a:rPr lang="th-TH" sz="2000" dirty="0" err="1">
                <a:cs typeface="+mn-cs"/>
              </a:rPr>
              <a:t>ค์</a:t>
            </a:r>
            <a:r>
              <a:rPr lang="th-TH" sz="2000" dirty="0">
                <a:cs typeface="+mn-cs"/>
              </a:rPr>
              <a:t> ชาวนอร์เวย์</a:t>
            </a:r>
            <a:br>
              <a:rPr lang="th-TH" sz="2000" dirty="0">
                <a:cs typeface="+mn-cs"/>
              </a:rPr>
            </a:br>
            <a:r>
              <a:rPr lang="th-TH" sz="2000" dirty="0">
                <a:cs typeface="+mn-cs"/>
              </a:rPr>
              <a:t>ปีที่เขียน	ค.ศ. 1893</a:t>
            </a:r>
            <a:br>
              <a:rPr lang="th-TH" sz="2000" dirty="0">
                <a:cs typeface="+mn-cs"/>
              </a:rPr>
            </a:br>
            <a:r>
              <a:rPr lang="th-TH" sz="2000" dirty="0">
                <a:cs typeface="+mn-cs"/>
              </a:rPr>
              <a:t>ประเภท	สีน้ำมัน สีฝุ่น สีชอล์ก บนกระดาษแข็ง</a:t>
            </a:r>
            <a:br>
              <a:rPr lang="th-TH" sz="2000" dirty="0">
                <a:cs typeface="+mn-cs"/>
              </a:rPr>
            </a:br>
            <a:r>
              <a:rPr lang="th-TH" sz="2000" dirty="0">
                <a:cs typeface="+mn-cs"/>
              </a:rPr>
              <a:t>ขนาด	91 </a:t>
            </a:r>
            <a:r>
              <a:rPr lang="en-US" sz="2000" dirty="0">
                <a:cs typeface="+mn-cs"/>
              </a:rPr>
              <a:t>x 73.5 </a:t>
            </a:r>
            <a:r>
              <a:rPr lang="th-TH" sz="2000" dirty="0">
                <a:cs typeface="+mn-cs"/>
              </a:rPr>
              <a:t>ซม.</a:t>
            </a:r>
            <a:endParaRPr lang="en-US" sz="2000" dirty="0">
              <a:cs typeface="+mn-cs"/>
            </a:endParaRPr>
          </a:p>
        </p:txBody>
      </p:sp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id="{F8B0F653-9E57-4924-A9DD-69C5075456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27" y="221908"/>
            <a:ext cx="5004583" cy="6375840"/>
          </a:xfrm>
        </p:spPr>
      </p:pic>
    </p:spTree>
    <p:extLst>
      <p:ext uri="{BB962C8B-B14F-4D97-AF65-F5344CB8AC3E}">
        <p14:creationId xmlns:p14="http://schemas.microsoft.com/office/powerpoint/2010/main" val="2822590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AD1D414-07A2-4A5C-8194-072B8E068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218" y="1825625"/>
            <a:ext cx="8400611" cy="2028923"/>
          </a:xfrm>
        </p:spPr>
        <p:txBody>
          <a:bodyPr>
            <a:normAutofit fontScale="90000"/>
          </a:bodyPr>
          <a:lstStyle/>
          <a:p>
            <a:r>
              <a:rPr lang="th-TH" sz="3600" b="1" dirty="0">
                <a:cs typeface="+mn-cs"/>
              </a:rPr>
              <a:t>4.  ความกลมกลืน  (</a:t>
            </a:r>
            <a:r>
              <a:rPr lang="en-US" sz="3600" b="1" dirty="0">
                <a:cs typeface="+mn-cs"/>
              </a:rPr>
              <a:t>Harmony)</a:t>
            </a:r>
            <a:br>
              <a:rPr lang="en-US" sz="3600" b="1" dirty="0">
                <a:cs typeface="+mn-cs"/>
              </a:rPr>
            </a:br>
            <a:r>
              <a:rPr lang="th-TH" sz="3600" dirty="0">
                <a:cs typeface="+mn-cs"/>
              </a:rPr>
              <a:t>ภาพด้านล่างเป็นความกลมกลืนด้านเรื่องราวที่สอดคล้องเป็นเรื่องราวเกี่ยวกับธรรมชาต และเป็นความกลมกลืนในเรื่องสีวรรณะเดียวกัน</a:t>
            </a:r>
            <a:br>
              <a:rPr lang="th-TH" dirty="0"/>
            </a:br>
            <a:br>
              <a:rPr lang="th-TH" dirty="0"/>
            </a:br>
            <a:br>
              <a:rPr lang="th-TH" dirty="0"/>
            </a:br>
            <a:br>
              <a:rPr lang="th-TH" dirty="0"/>
            </a:br>
            <a:br>
              <a:rPr lang="th-TH" dirty="0"/>
            </a:br>
            <a:br>
              <a:rPr lang="th-TH" dirty="0"/>
            </a:br>
            <a:endParaRPr lang="en-US" dirty="0"/>
          </a:p>
        </p:txBody>
      </p:sp>
      <p:pic>
        <p:nvPicPr>
          <p:cNvPr id="5" name="ตัวแทนเนื้อหา 4" descr="รูปภาพประกอบด้วย ท้องฟ้า, ต้นไม้, กลางแจ้ง, ธรรมชาติ&#10;&#10;คำอธิบายที่สร้างขึ้นโดยมีความน่าเชื่อถือสูงมาก">
            <a:extLst>
              <a:ext uri="{FF2B5EF4-FFF2-40B4-BE49-F238E27FC236}">
                <a16:creationId xmlns:a16="http://schemas.microsoft.com/office/drawing/2014/main" id="{B09F848F-5956-4633-94BC-EB8B30CC78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9" y="2653506"/>
            <a:ext cx="4015343" cy="2600325"/>
          </a:xfrm>
        </p:spPr>
      </p:pic>
      <p:pic>
        <p:nvPicPr>
          <p:cNvPr id="7" name="รูปภาพ 6" descr="รูปภาพประกอบด้วย หญ้า, กลางแจ้ง, ธรรมชาติ, ทุ่งเลี้ยงสัตว์&#10;&#10;คำอธิบายที่สร้างขึ้นโดยมีความน่าเชื่อถือสูงมาก">
            <a:extLst>
              <a:ext uri="{FF2B5EF4-FFF2-40B4-BE49-F238E27FC236}">
                <a16:creationId xmlns:a16="http://schemas.microsoft.com/office/drawing/2014/main" id="{F39BB1BD-E21E-4F3F-8B72-B1FE0941B3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171" y="2653506"/>
            <a:ext cx="4781550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331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FD955C5-5267-4AEA-B036-F0F1F9501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61" y="362585"/>
            <a:ext cx="7886700" cy="2268073"/>
          </a:xfrm>
        </p:spPr>
        <p:txBody>
          <a:bodyPr/>
          <a:lstStyle/>
          <a:p>
            <a:pPr marL="0" indent="0">
              <a:buNone/>
            </a:pPr>
            <a:r>
              <a:rPr lang="th-TH" b="1" dirty="0"/>
              <a:t>5.  ความขัดแย้ง  (</a:t>
            </a:r>
            <a:r>
              <a:rPr lang="en-US" b="1" dirty="0"/>
              <a:t>Contrast)</a:t>
            </a:r>
          </a:p>
          <a:p>
            <a:pPr marL="0" indent="0">
              <a:buNone/>
            </a:pPr>
            <a:r>
              <a:rPr lang="th-TH" dirty="0"/>
              <a:t>ขัดแย้งด้วยรูปทรงขัดแย้งด้วยขนาด ขัดแย้งด้วยเส้น ขัดแย้งด้วยผิว ขัดแย้งด้วยสี ความขัดแย้งที่กล่าวมาถูกจัดวางเพื่อให้เกิดความงามทางศิลปะเป็นภาพความขัดแย้งเรื่องสีแต่ทำให้เกิดความลงตัวด้วยการ</a:t>
            </a:r>
            <a:r>
              <a:rPr lang="th-TH" dirty="0" err="1"/>
              <a:t>เบลค</a:t>
            </a:r>
            <a:r>
              <a:rPr lang="th-TH" dirty="0"/>
              <a:t>สีโทนเย็นของกลุ่มคนพายเรือลำที่อยู่ตรงกลางความตัดกันของสี แต่กลมกลืนเรื่องรูปร่างและรูปทรง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รูปภาพ 4" descr="รูปภาพประกอบด้วย ภาชนะ&#10;&#10;คำอธิบายที่สร้างขึ้นโดยมีความน่าเชื่อถือสูง">
            <a:extLst>
              <a:ext uri="{FF2B5EF4-FFF2-40B4-BE49-F238E27FC236}">
                <a16:creationId xmlns:a16="http://schemas.microsoft.com/office/drawing/2014/main" id="{F9E78EA6-F5E8-4DCB-B520-8ED4FADD9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80" y="2630658"/>
            <a:ext cx="2886661" cy="403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825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0DC2B54-F1F2-4BE7-B366-FC7168C53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th-TH" sz="3100" b="1"/>
              <a:t>6. ขนาด สัดส่วน (</a:t>
            </a:r>
            <a:r>
              <a:rPr lang="en-US" sz="3100" b="1"/>
              <a:t>Size  Proporty)</a:t>
            </a:r>
            <a:br>
              <a:rPr lang="en-US" sz="3100"/>
            </a:br>
            <a:r>
              <a:rPr lang="th-TH" sz="3100"/>
              <a:t>ในการวาดภาพขนาดและสัดส่วนมีความสำคัญมาก ทุกส่วนของภาพวาดจะต้องมีความสอดคล้องกันของขนาดและสัดส่วน จะผิดเพี้ยนไม่ได้</a:t>
            </a:r>
            <a:br>
              <a:rPr lang="th-TH"/>
            </a:br>
            <a:endParaRPr lang="en-US" dirty="0"/>
          </a:p>
        </p:txBody>
      </p:sp>
      <p:pic>
        <p:nvPicPr>
          <p:cNvPr id="5" name="ตัวแทนเนื้อหา 4" descr="รูปภาพประกอบด้วย ข้อความ&#10;&#10;คำอธิบายที่สร้างขึ้นโดยมีความน่าเชื่อถือสูงมาก">
            <a:extLst>
              <a:ext uri="{FF2B5EF4-FFF2-40B4-BE49-F238E27FC236}">
                <a16:creationId xmlns:a16="http://schemas.microsoft.com/office/drawing/2014/main" id="{0030B1B2-19CB-42E5-9441-AA3E69076F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591" y="1825625"/>
            <a:ext cx="4564817" cy="4886046"/>
          </a:xfrm>
        </p:spPr>
      </p:pic>
    </p:spTree>
    <p:extLst>
      <p:ext uri="{BB962C8B-B14F-4D97-AF65-F5344CB8AC3E}">
        <p14:creationId xmlns:p14="http://schemas.microsoft.com/office/powerpoint/2010/main" val="311041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436289-32D7-46EB-B4FB-6EEFA6E77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" y="3090068"/>
            <a:ext cx="7886700" cy="13255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ordia New" panose="020B0304020202020204" pitchFamily="34" charset="-34"/>
                <a:cs typeface="+mn-cs"/>
              </a:rPr>
              <a:t>The Persistence Of Mem</a:t>
            </a:r>
            <a:br>
              <a:rPr lang="th-TH" sz="2800" dirty="0">
                <a:latin typeface="Cordia New" panose="020B0304020202020204" pitchFamily="34" charset="-34"/>
                <a:cs typeface="+mn-cs"/>
              </a:rPr>
            </a:br>
            <a:r>
              <a:rPr lang="th-TH" sz="2800" dirty="0" err="1">
                <a:latin typeface="Cordia New" panose="020B0304020202020204" pitchFamily="34" charset="-34"/>
                <a:cs typeface="+mn-cs"/>
              </a:rPr>
              <a:t>ซัล</a:t>
            </a:r>
            <a:r>
              <a:rPr lang="th-TH" sz="2800" dirty="0">
                <a:latin typeface="Cordia New" panose="020B0304020202020204" pitchFamily="34" charset="-34"/>
                <a:cs typeface="+mn-cs"/>
              </a:rPr>
              <a:t>บาโด ดาลี ชาวสเปน</a:t>
            </a:r>
            <a:br>
              <a:rPr lang="th-TH" sz="2800" dirty="0">
                <a:latin typeface="Cordia New" panose="020B0304020202020204" pitchFamily="34" charset="-34"/>
                <a:cs typeface="+mn-cs"/>
              </a:rPr>
            </a:br>
            <a:r>
              <a:rPr lang="th-TH" sz="2800" dirty="0">
                <a:latin typeface="Cordia New" panose="020B0304020202020204" pitchFamily="34" charset="-34"/>
                <a:cs typeface="+mn-cs"/>
              </a:rPr>
              <a:t>ปีที่เขียน	ค.ศ. 1931</a:t>
            </a:r>
            <a:br>
              <a:rPr lang="th-TH" sz="2800" dirty="0">
                <a:latin typeface="Cordia New" panose="020B0304020202020204" pitchFamily="34" charset="-34"/>
                <a:cs typeface="+mn-cs"/>
              </a:rPr>
            </a:br>
            <a:r>
              <a:rPr lang="th-TH" sz="2800" dirty="0">
                <a:latin typeface="Cordia New" panose="020B0304020202020204" pitchFamily="34" charset="-34"/>
                <a:cs typeface="+mn-cs"/>
              </a:rPr>
              <a:t>ประเภท	สีน้ำมันบนผ้าใบ</a:t>
            </a:r>
            <a:br>
              <a:rPr lang="th-TH" sz="2800" dirty="0">
                <a:latin typeface="Cordia New" panose="020B0304020202020204" pitchFamily="34" charset="-34"/>
                <a:cs typeface="+mn-cs"/>
              </a:rPr>
            </a:br>
            <a:r>
              <a:rPr lang="th-TH" sz="2800" dirty="0">
                <a:latin typeface="Cordia New" panose="020B0304020202020204" pitchFamily="34" charset="-34"/>
                <a:cs typeface="+mn-cs"/>
              </a:rPr>
              <a:t>ขนาด	24 </a:t>
            </a:r>
            <a:r>
              <a:rPr lang="en-US" sz="2800" dirty="0">
                <a:latin typeface="Cordia New" panose="020B0304020202020204" pitchFamily="34" charset="-34"/>
                <a:cs typeface="+mn-cs"/>
              </a:rPr>
              <a:t>x 33 </a:t>
            </a:r>
            <a:r>
              <a:rPr lang="th-TH" sz="2800" dirty="0">
                <a:latin typeface="Cordia New" panose="020B0304020202020204" pitchFamily="34" charset="-34"/>
                <a:cs typeface="+mn-cs"/>
              </a:rPr>
              <a:t>ซม.</a:t>
            </a:r>
            <a:br>
              <a:rPr lang="th-TH" sz="2800" dirty="0">
                <a:latin typeface="Cordia New" panose="020B0304020202020204" pitchFamily="34" charset="-34"/>
                <a:cs typeface="+mn-cs"/>
              </a:rPr>
            </a:br>
            <a:endParaRPr lang="en-US" sz="2800" dirty="0">
              <a:latin typeface="Cordia New" panose="020B0304020202020204" pitchFamily="34" charset="-34"/>
              <a:cs typeface="+mn-cs"/>
            </a:endParaRPr>
          </a:p>
        </p:txBody>
      </p:sp>
      <p:pic>
        <p:nvPicPr>
          <p:cNvPr id="5" name="ตัวแทนเนื้อหา 4" descr="รูปภาพประกอบด้วย โต๊ะ, ท้องฟ้า, ในอาคาร, อาวุธ&#10;&#10;คำอธิบายที่สร้างขึ้นโดยมีความน่าเชื่อถือสูง">
            <a:extLst>
              <a:ext uri="{FF2B5EF4-FFF2-40B4-BE49-F238E27FC236}">
                <a16:creationId xmlns:a16="http://schemas.microsoft.com/office/drawing/2014/main" id="{F67AC5C4-B961-49AA-AFC5-572D64F2B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39" y="1282957"/>
            <a:ext cx="6192661" cy="4706423"/>
          </a:xfrm>
        </p:spPr>
      </p:pic>
    </p:spTree>
    <p:extLst>
      <p:ext uri="{BB962C8B-B14F-4D97-AF65-F5344CB8AC3E}">
        <p14:creationId xmlns:p14="http://schemas.microsoft.com/office/powerpoint/2010/main" val="312624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A3F3851-53BC-4000-8118-62E763FE4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4" y="461058"/>
            <a:ext cx="8370277" cy="599601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h-TH" b="1" dirty="0"/>
              <a:t>องค์ประกอบศิลป์ ( </a:t>
            </a:r>
            <a:r>
              <a:rPr lang="en-US" b="1" dirty="0"/>
              <a:t>Composition ) </a:t>
            </a:r>
          </a:p>
          <a:p>
            <a:pPr marL="0" indent="0">
              <a:buNone/>
            </a:pPr>
            <a:r>
              <a:rPr lang="en-US" b="1" dirty="0"/>
              <a:t>      	</a:t>
            </a:r>
            <a:r>
              <a:rPr lang="th-TH" dirty="0"/>
              <a:t>การนำสิ่ง</a:t>
            </a:r>
            <a:r>
              <a:rPr lang="th-TH" dirty="0" err="1"/>
              <a:t>ต่างๆ</a:t>
            </a:r>
            <a:r>
              <a:rPr lang="th-TH" dirty="0"/>
              <a:t> มาประยุกต์ ดัดแปลง สร้างสรรค์ จัดร่วมเข้าด้วยกัน ตามสัดส่วนรูปร่าง รูปทรงตรงตามคุณสมบัติของสิ่ง</a:t>
            </a:r>
            <a:r>
              <a:rPr lang="th-TH" dirty="0" err="1"/>
              <a:t>นั้นๆ</a:t>
            </a:r>
            <a:r>
              <a:rPr lang="th-TH" dirty="0"/>
              <a:t> เพื่อให้เกิดผลงานที่มี ความเหมาะสมส่วนจะเกิดความงดงาม น่าสนใจหรือไม่นั้น ย่อมขึ้นอยู่กับการนำเสนอภาพรวมของงาน ว่ามีการสื่อถึงเรื่องราว วัตถุประสงค์ ในงานการออกแบบของเรา</a:t>
            </a:r>
          </a:p>
          <a:p>
            <a:pPr marL="0" indent="0">
              <a:buNone/>
            </a:pPr>
            <a:r>
              <a:rPr lang="th-TH" dirty="0"/>
              <a:t>องค์ประกอบศิลป์ หมายถึงศิลปะที่มนุษย์สร้างขึ้นเพื่อแสดงออกทางอารมณ์ ความรู้สึก ความคิดหรือความงามซึ่งประกอบด้วย ส่วนที่มนุษย์สร้างขึ้นและส่วนที่เป็นการแสดงออกอันเป็นผลที่เกิดจากโครงสร้างทางวัตถุ (</a:t>
            </a:r>
            <a:r>
              <a:rPr lang="th-TH" dirty="0" err="1"/>
              <a:t>ชลูด</a:t>
            </a:r>
            <a:r>
              <a:rPr lang="th-TH" dirty="0"/>
              <a:t>   นิ่มเสมอ :18)</a:t>
            </a:r>
          </a:p>
          <a:p>
            <a:pPr marL="0" indent="0">
              <a:buNone/>
            </a:pPr>
            <a:r>
              <a:rPr lang="th-TH" dirty="0"/>
              <a:t>องค์ประกอบศิลป์หมายถึง ส่วนประกอบ</a:t>
            </a:r>
            <a:r>
              <a:rPr lang="th-TH" dirty="0" err="1"/>
              <a:t>ต่างๆ</a:t>
            </a:r>
            <a:r>
              <a:rPr lang="th-TH" dirty="0"/>
              <a:t>ของศิลปะ เช่น จุด เส้น รูปร่าง ขนาด สัดส่วน น้ำหนัก แสง เงาลักษณะพื้นผิว ที่ว่างและสี (มานิต  กรินพงศ์:51)องค์ประกอบศิลป์คือความงาม ความพอดี ลงตัว อันเป็นรากฐานเนื้อหาของศิลปะ อีกทั้งยังเป็นเครื่องมือที่สำคัญทางศิลปะให้ผู้สร้างสรรค์ได้สื่อสารความคิดของตนเองไปสู่บุคคลอื่น (สุชาติ เถาทอง,สังคม  ทองมี,ธำรงศักดิ์  ธำรงเลิศฤทธิ์,รอง  ทองดาดาษ: 3)</a:t>
            </a:r>
          </a:p>
          <a:p>
            <a:pPr marL="0" indent="0">
              <a:buNone/>
            </a:pPr>
            <a:r>
              <a:rPr lang="th-TH" dirty="0"/>
              <a:t>จากความหมาย</a:t>
            </a:r>
            <a:r>
              <a:rPr lang="th-TH" dirty="0" err="1"/>
              <a:t>ต่างๆ</a:t>
            </a:r>
            <a:r>
              <a:rPr lang="th-TH" dirty="0"/>
              <a:t>ข้างต้น พอสรุปได้ว่า องค์ประกอบศิลป์ หมายถึงสิ่งที่มนุษย์ใช้เป็นสื่อในการแสดงออกอย่างสร้างสรรค์ โดยนำส่วนประกอบของศิลปะมาจัดวางรวมกันอย่างสอดคล้องกลมกลืนและมีความหมายเกิดรูปร่างหรือรูปแบบ</a:t>
            </a:r>
            <a:r>
              <a:rPr lang="th-TH" dirty="0" err="1"/>
              <a:t>ต่างๆ</a:t>
            </a:r>
            <a:r>
              <a:rPr lang="th-TH" dirty="0"/>
              <a:t>อันเด่นชัดซึ่งจากความหมายข้างต้น จะเห็นได้ว่าการที่จะเกิดผลงานศิลปะ</a:t>
            </a:r>
            <a:r>
              <a:rPr lang="th-TH" dirty="0" err="1"/>
              <a:t>ดีๆ</a:t>
            </a:r>
            <a:r>
              <a:rPr lang="th-TH" dirty="0"/>
              <a:t>สักชิ้นนั้นผู้สร้างสรรค์จะต้องใช้กระบวนการที่หลากหลายมาประกอบกันได้แก่ องค์ประกอบพื้นฐานทางศิลปะ องค์ประกอบของศิลปะ และการจัดองค์ประกอบของศิลปะ มาถ่ายทอดลงในชิ้นงานหรือผลงาน</a:t>
            </a:r>
            <a:r>
              <a:rPr lang="th-TH" dirty="0" err="1"/>
              <a:t>นั้นๆ</a:t>
            </a:r>
            <a:r>
              <a:rPr lang="th-TH" dirty="0"/>
              <a:t>เพื่อให้ได้ผลงานที่มีคุณค่าทั้งด้านความงามและมีคุณค่าทางจิตใจอันเป็นจุดหมายสำคัญที่ศิลปินทุกคนมุ่งหวังให้เกิดแก่ผู้ชมทั้งหลาย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69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D5E6BB9-A4F5-416D-862D-45C28C400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562708"/>
            <a:ext cx="8159262" cy="58521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/>
              <a:t>โดยคำนึงถึงปัจจัยที่ใช้ในการออกแบบ ดังนี้</a:t>
            </a:r>
          </a:p>
          <a:p>
            <a:pPr marL="0" indent="0">
              <a:buNone/>
            </a:pPr>
            <a:r>
              <a:rPr lang="th-TH" dirty="0"/>
              <a:t>      1. สัดส่วนของภาพ (</a:t>
            </a:r>
            <a:r>
              <a:rPr lang="en-US" dirty="0"/>
              <a:t>Proportion)</a:t>
            </a:r>
          </a:p>
          <a:p>
            <a:pPr marL="0" indent="0">
              <a:buNone/>
            </a:pPr>
            <a:r>
              <a:rPr lang="en-US" dirty="0"/>
              <a:t>      2. </a:t>
            </a:r>
            <a:r>
              <a:rPr lang="th-TH" dirty="0"/>
              <a:t>ความสมดุลของภาพ (</a:t>
            </a:r>
            <a:r>
              <a:rPr lang="en-US" dirty="0"/>
              <a:t>Balance)</a:t>
            </a:r>
          </a:p>
          <a:p>
            <a:pPr marL="0" indent="0">
              <a:buNone/>
            </a:pPr>
            <a:r>
              <a:rPr lang="en-US" dirty="0"/>
              <a:t>      3. </a:t>
            </a:r>
            <a:r>
              <a:rPr lang="th-TH" dirty="0"/>
              <a:t>จังหวะลีลาของภาพ (</a:t>
            </a:r>
            <a:r>
              <a:rPr lang="en-US" dirty="0"/>
              <a:t>Rhythm)</a:t>
            </a:r>
          </a:p>
          <a:p>
            <a:pPr marL="0" indent="0">
              <a:buNone/>
            </a:pPr>
            <a:r>
              <a:rPr lang="en-US" dirty="0"/>
              <a:t>      4. </a:t>
            </a:r>
            <a:r>
              <a:rPr lang="th-TH" dirty="0"/>
              <a:t>การเน้นหรือจุดเด่นของภาพ (</a:t>
            </a:r>
            <a:r>
              <a:rPr lang="en-US" dirty="0"/>
              <a:t>Emphasis)</a:t>
            </a:r>
          </a:p>
          <a:p>
            <a:pPr marL="0" indent="0">
              <a:buNone/>
            </a:pPr>
            <a:r>
              <a:rPr lang="en-US" dirty="0"/>
              <a:t>      5. </a:t>
            </a:r>
            <a:r>
              <a:rPr lang="th-TH" dirty="0"/>
              <a:t>เอกภาพ (</a:t>
            </a:r>
            <a:r>
              <a:rPr lang="en-US" dirty="0"/>
              <a:t>Unity)</a:t>
            </a:r>
          </a:p>
          <a:p>
            <a:pPr marL="0" indent="0">
              <a:buNone/>
            </a:pPr>
            <a:r>
              <a:rPr lang="en-US" dirty="0"/>
              <a:t>      6. </a:t>
            </a:r>
            <a:r>
              <a:rPr lang="th-TH" dirty="0"/>
              <a:t>ความขัดแย้ง (</a:t>
            </a:r>
            <a:r>
              <a:rPr lang="en-US" dirty="0"/>
              <a:t>Contrast)</a:t>
            </a:r>
          </a:p>
          <a:p>
            <a:pPr marL="0" indent="0">
              <a:buNone/>
            </a:pPr>
            <a:r>
              <a:rPr lang="en-US" dirty="0"/>
              <a:t>      7. </a:t>
            </a:r>
            <a:r>
              <a:rPr lang="th-TH" dirty="0"/>
              <a:t>ความกลมกลืน (</a:t>
            </a:r>
            <a:r>
              <a:rPr lang="en-US" dirty="0"/>
              <a:t>Harmony)</a:t>
            </a:r>
          </a:p>
          <a:p>
            <a:pPr marL="0" indent="0">
              <a:buNone/>
            </a:pPr>
            <a:r>
              <a:rPr lang="en-US" dirty="0"/>
              <a:t>      	</a:t>
            </a:r>
            <a:r>
              <a:rPr lang="th-TH" dirty="0"/>
              <a:t>สิ่ง</a:t>
            </a:r>
            <a:r>
              <a:rPr lang="th-TH" dirty="0" err="1"/>
              <a:t>ต่างๆ</a:t>
            </a:r>
            <a:r>
              <a:rPr lang="th-TH" dirty="0"/>
              <a:t> ที่เราควรนำมาใช้ประกอบเข้าด้วยกัน คือ จุด, เส้น, รูปร่าง– รูปทรง, สี, ลักษณะผิว ส่วนประกอบ</a:t>
            </a:r>
            <a:r>
              <a:rPr lang="th-TH" dirty="0" err="1"/>
              <a:t>ต่างๆ</a:t>
            </a:r>
            <a:r>
              <a:rPr lang="th-TH" dirty="0"/>
              <a:t> ของศิลปะนำมาจัดประสานสัมพันธ์กัน ให้เกิดคุณค่า ทางความงาม เราเรียกว่า องค์ประกอบศิลป์ (</a:t>
            </a:r>
            <a:r>
              <a:rPr lang="en-US" dirty="0"/>
              <a:t>Composition)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21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8A7BADF-F96C-456F-B2A8-06F98B408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474151"/>
            <a:ext cx="8515350" cy="2954849"/>
          </a:xfrm>
        </p:spPr>
        <p:txBody>
          <a:bodyPr>
            <a:normAutofit fontScale="90000"/>
          </a:bodyPr>
          <a:lstStyle/>
          <a:p>
            <a:r>
              <a:rPr lang="th-TH" sz="3100" b="1" dirty="0">
                <a:cs typeface="+mn-cs"/>
              </a:rPr>
              <a:t>1.  เอกภาพ  (</a:t>
            </a:r>
            <a:r>
              <a:rPr lang="en-US" sz="3100" b="1" dirty="0">
                <a:cs typeface="+mn-cs"/>
              </a:rPr>
              <a:t>Unity) </a:t>
            </a:r>
            <a:br>
              <a:rPr lang="en-US" sz="3100" dirty="0">
                <a:cs typeface="+mn-cs"/>
              </a:rPr>
            </a:br>
            <a:r>
              <a:rPr lang="th-TH" sz="3100" dirty="0">
                <a:cs typeface="+mn-cs"/>
              </a:rPr>
              <a:t>เอกภาพ  หมายถึง  ความเป็นอันหนึ่งอันเดียวกัน  ความสอดคล้องกลมกลืน  เป็นหน่วยเดียวกัน ด้วยการจัดองค์ประกอบให้มีความสัมพันธ์เกี่ยวข้องกันเป็นกลุ่มก้อนไม่กระจัดกระจาย  โดยการจัดระเบียบของรูปทรง  จังหวะ  เนื้อหาให้เกิดดุลยภาพจะได้สื่ออารมณ์  ความรู้สึก  ความหมายได้ง่ายและรวดเร็ว</a:t>
            </a:r>
            <a:br>
              <a:rPr lang="th-TH" sz="3100" dirty="0">
                <a:cs typeface="+mn-cs"/>
              </a:rPr>
            </a:br>
            <a:r>
              <a:rPr lang="th-TH" sz="3100" dirty="0">
                <a:cs typeface="+mn-cs"/>
              </a:rPr>
              <a:t> ความเป็นอันหนึ่งอันเดียวกัน</a:t>
            </a:r>
            <a:br>
              <a:rPr lang="th-TH" dirty="0"/>
            </a:br>
            <a:endParaRPr lang="en-US" dirty="0"/>
          </a:p>
        </p:txBody>
      </p:sp>
      <p:pic>
        <p:nvPicPr>
          <p:cNvPr id="7" name="ตัวแทนเนื้อหา 6">
            <a:extLst>
              <a:ext uri="{FF2B5EF4-FFF2-40B4-BE49-F238E27FC236}">
                <a16:creationId xmlns:a16="http://schemas.microsoft.com/office/drawing/2014/main" id="{F3B858CE-55FB-4F49-A446-D04E57F640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853" y="2573849"/>
            <a:ext cx="2590800" cy="3810000"/>
          </a:xfrm>
        </p:spPr>
      </p:pic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7421B261-D50F-44F9-8430-A92299E88448}"/>
              </a:ext>
            </a:extLst>
          </p:cNvPr>
          <p:cNvSpPr txBox="1"/>
          <p:nvPr/>
        </p:nvSpPr>
        <p:spPr>
          <a:xfrm>
            <a:off x="2658794" y="5460519"/>
            <a:ext cx="3024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ผลงานโดยศาสตราจารย์เกียรติคุณประหยัด พง</a:t>
            </a:r>
            <a:r>
              <a:rPr lang="th-TH" dirty="0" err="1"/>
              <a:t>ษ์</a:t>
            </a:r>
            <a:r>
              <a:rPr lang="th-TH" dirty="0"/>
              <a:t>ดำ ศิลปินแห่งชาติ สาขาทัศนศิลป์ (ภาพพิมพ์) พ.ศ. 2541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02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ตัวแทนเนื้อหา 4" descr="รูปภาพประกอบด้วย มีสีสัน, ในอาคาร&#10;&#10;คำอธิบายที่สร้างขึ้นโดยมีความน่าเชื่อถือสูง">
            <a:extLst>
              <a:ext uri="{FF2B5EF4-FFF2-40B4-BE49-F238E27FC236}">
                <a16:creationId xmlns:a16="http://schemas.microsoft.com/office/drawing/2014/main" id="{E8A34EFC-38E9-420A-A5C4-2B8A056526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60123" cy="6855828"/>
          </a:xfrm>
        </p:spPr>
      </p:pic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A9F5D92B-8787-4778-A597-144B97A23733}"/>
              </a:ext>
            </a:extLst>
          </p:cNvPr>
          <p:cNvSpPr txBox="1"/>
          <p:nvPr/>
        </p:nvSpPr>
        <p:spPr>
          <a:xfrm>
            <a:off x="6428935" y="6035040"/>
            <a:ext cx="2715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Paradise Blossom by Prateep Kochabua.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95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C39BC2-4E17-49FE-B290-229A776B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489" y="576776"/>
            <a:ext cx="8525021" cy="6013938"/>
          </a:xfrm>
        </p:spPr>
        <p:txBody>
          <a:bodyPr>
            <a:normAutofit/>
          </a:bodyPr>
          <a:lstStyle/>
          <a:p>
            <a:r>
              <a:rPr lang="th-TH" sz="2700" b="1" dirty="0">
                <a:cs typeface="+mn-cs"/>
              </a:rPr>
              <a:t>2. ความสมดุล  (</a:t>
            </a:r>
            <a:r>
              <a:rPr lang="en-US" sz="2700" b="1" dirty="0">
                <a:cs typeface="+mn-cs"/>
              </a:rPr>
              <a:t>Balance) </a:t>
            </a:r>
            <a:br>
              <a:rPr lang="en-US" sz="2700" dirty="0">
                <a:cs typeface="+mn-cs"/>
              </a:rPr>
            </a:br>
            <a:r>
              <a:rPr lang="en-US" sz="2700" dirty="0">
                <a:cs typeface="+mn-cs"/>
              </a:rPr>
              <a:t> 	</a:t>
            </a:r>
            <a:r>
              <a:rPr lang="th-TH" sz="2700" dirty="0">
                <a:cs typeface="+mn-cs"/>
              </a:rPr>
              <a:t>ความสมดุลหรือดุลยภาพ หมายถึง ความเท่ากันเสมอกัน มีน้ำหนัก หรือความกลมกลืนพอเหมาะพอดี โดยมีแกนสมมติทำหน้าที่แบ่งภาพให้ซ้ายขวา บน ล่าง ให้เท่ากัน การเท่ากันอาจไม่เท่ากันจริง ๆ ก็ได้ แต่จะเท่ากันในความรู้สึกตามที่ตามองเห็น</a:t>
            </a:r>
            <a:br>
              <a:rPr lang="th-TH" sz="2700" dirty="0">
                <a:cs typeface="+mn-cs"/>
              </a:rPr>
            </a:br>
            <a:r>
              <a:rPr lang="th-TH" dirty="0"/>
              <a:t>     </a:t>
            </a:r>
            <a:r>
              <a:rPr lang="th-TH" sz="2700" dirty="0">
                <a:cs typeface="+mn-cs"/>
              </a:rPr>
              <a:t>ความสมดุลแบ่งเป็น 2 ประเภท ดังนี้</a:t>
            </a:r>
            <a:br>
              <a:rPr lang="th-TH" sz="2700" dirty="0">
                <a:cs typeface="+mn-cs"/>
              </a:rPr>
            </a:br>
            <a:r>
              <a:rPr lang="th-TH" sz="2700" dirty="0">
                <a:cs typeface="+mn-cs"/>
              </a:rPr>
              <a:t>2.1. ความสมดุล 2 ข้างเท่ากัน (</a:t>
            </a:r>
            <a:r>
              <a:rPr lang="en-US" sz="2700" dirty="0">
                <a:cs typeface="+mn-cs"/>
              </a:rPr>
              <a:t>Symmetrical Balance) </a:t>
            </a:r>
            <a:r>
              <a:rPr lang="th-TH" sz="2700" dirty="0">
                <a:cs typeface="+mn-cs"/>
              </a:rPr>
              <a:t>หมายถึง การจัดวางองค์ประกอบต่าง ๆ ของศิลปะให้ทั้ง 2 ข้างแกนสมมติมีขนาด สัดส่วน และน้ำหนักเท่ากัน หรือมีรูปแบบเหมือนกันคล้ายกัน เช่น การวาดภาพที่ซ้ายขวา</a:t>
            </a:r>
            <a:br>
              <a:rPr lang="th-TH" sz="2700" dirty="0">
                <a:cs typeface="+mn-cs"/>
              </a:rPr>
            </a:br>
            <a:r>
              <a:rPr lang="th-TH" sz="2700" dirty="0">
                <a:cs typeface="+mn-cs"/>
              </a:rPr>
              <a:t>เหมือนกันมาก</a:t>
            </a:r>
            <a:br>
              <a:rPr lang="th-TH" sz="2700" dirty="0">
                <a:cs typeface="+mn-cs"/>
              </a:rPr>
            </a:br>
            <a:r>
              <a:rPr lang="th-TH" sz="2700" dirty="0">
                <a:cs typeface="+mn-cs"/>
              </a:rPr>
              <a:t>2.2. ความสมดุล 2 ข้างไม่เท่ากัน (</a:t>
            </a:r>
            <a:r>
              <a:rPr lang="en-US" sz="2700" dirty="0">
                <a:cs typeface="+mn-cs"/>
              </a:rPr>
              <a:t>Asymmetrical Balance) </a:t>
            </a:r>
            <a:r>
              <a:rPr lang="th-TH" sz="2700" dirty="0">
                <a:cs typeface="+mn-cs"/>
              </a:rPr>
              <a:t>หมายถึง การจัดองค์ประกอบของศิลปะ ทั้ง 2 ข้างแกนสมมติมีขนาดสัดส่วนน้ำหนักไม่เท่ากัน ไม่เหมือนกัน ไม่เสมอกัน แต่สมดุลกันในความรู้สึกความสมดุล 2 ข้างไม่เท่ากัน คือภาพมีความ</a:t>
            </a:r>
            <a:r>
              <a:rPr lang="th-TH" sz="2700" dirty="0" err="1">
                <a:cs typeface="+mn-cs"/>
              </a:rPr>
              <a:t>สมดุลย์</a:t>
            </a:r>
            <a:r>
              <a:rPr lang="th-TH" sz="2700" dirty="0">
                <a:cs typeface="+mn-cs"/>
              </a:rPr>
              <a:t>ของเนื้อหาและเรื่องราวแต่ไม่เท่ากันในเรื่องขนาด น้ำหนัก</a:t>
            </a:r>
            <a:br>
              <a:rPr lang="th-TH" sz="2700" dirty="0">
                <a:cs typeface="+mn-cs"/>
              </a:rPr>
            </a:br>
            <a:endParaRPr lang="en-US" sz="27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990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51016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ตัวแทนเนื้อหา 4" descr="รูปภาพประกอบด้วย หญ้า, โต๊ะ, ในอาคาร, ผนัง&#10;&#10;คำอธิบายที่สร้างขึ้นโดยมีความน่าเชื่อถือสูงมาก">
            <a:extLst>
              <a:ext uri="{FF2B5EF4-FFF2-40B4-BE49-F238E27FC236}">
                <a16:creationId xmlns:a16="http://schemas.microsoft.com/office/drawing/2014/main" id="{E0EBEB87-ECC3-484C-8559-4AB183AE36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1520187"/>
            <a:ext cx="5391149" cy="3814237"/>
          </a:xfrm>
          <a:prstGeom prst="rect">
            <a:avLst/>
          </a:prstGeom>
        </p:spPr>
      </p:pic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5099D172-4B97-45D8-80D0-9E40D940EC31}"/>
              </a:ext>
            </a:extLst>
          </p:cNvPr>
          <p:cNvSpPr txBox="1"/>
          <p:nvPr/>
        </p:nvSpPr>
        <p:spPr>
          <a:xfrm>
            <a:off x="1378634" y="5711483"/>
            <a:ext cx="2715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dirty="0"/>
              <a:t>การวางองค์ประกอบทั้งภาพขนาดของวัตถุซ้ายขวาเท่ากัน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837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B068932-1F88-4C98-B09E-2CB572868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12" y="4445393"/>
            <a:ext cx="7886700" cy="1769646"/>
          </a:xfrm>
        </p:spPr>
        <p:txBody>
          <a:bodyPr>
            <a:normAutofit/>
          </a:bodyPr>
          <a:lstStyle/>
          <a:p>
            <a:r>
              <a:rPr lang="en-US" sz="2400" dirty="0">
                <a:cs typeface="+mn-cs"/>
              </a:rPr>
              <a:t>The Creation Of Adam</a:t>
            </a:r>
            <a:br>
              <a:rPr lang="th-TH" sz="2400" dirty="0">
                <a:cs typeface="+mn-cs"/>
              </a:rPr>
            </a:br>
            <a:r>
              <a:rPr lang="th-TH" sz="2400" dirty="0">
                <a:cs typeface="+mn-cs"/>
              </a:rPr>
              <a:t>ไมเคิล แอนเจ</a:t>
            </a:r>
            <a:r>
              <a:rPr lang="th-TH" sz="2400" dirty="0" err="1">
                <a:cs typeface="+mn-cs"/>
              </a:rPr>
              <a:t>โล</a:t>
            </a:r>
            <a:r>
              <a:rPr lang="th-TH" sz="2400" dirty="0">
                <a:cs typeface="+mn-cs"/>
              </a:rPr>
              <a:t> ชาวอิตาลี</a:t>
            </a:r>
            <a:br>
              <a:rPr lang="th-TH" sz="2400" dirty="0">
                <a:cs typeface="+mn-cs"/>
              </a:rPr>
            </a:br>
            <a:r>
              <a:rPr lang="th-TH" sz="2400" dirty="0">
                <a:cs typeface="+mn-cs"/>
              </a:rPr>
              <a:t>ค.ศ. 1508 – 1512</a:t>
            </a:r>
            <a:br>
              <a:rPr lang="th-TH" sz="2400" dirty="0">
                <a:cs typeface="+mn-cs"/>
              </a:rPr>
            </a:br>
            <a:r>
              <a:rPr lang="th-TH" sz="2400" dirty="0">
                <a:cs typeface="+mn-cs"/>
              </a:rPr>
              <a:t>ประเภท	ภาพปูนเปียก</a:t>
            </a:r>
            <a:br>
              <a:rPr lang="th-TH" sz="2400" dirty="0">
                <a:cs typeface="+mn-cs"/>
              </a:rPr>
            </a:br>
            <a:r>
              <a:rPr lang="th-TH" sz="2400" dirty="0">
                <a:cs typeface="+mn-cs"/>
              </a:rPr>
              <a:t>ขนาด	280 </a:t>
            </a:r>
            <a:r>
              <a:rPr lang="en-US" sz="2400" dirty="0">
                <a:cs typeface="+mn-cs"/>
              </a:rPr>
              <a:t>x 570 </a:t>
            </a:r>
            <a:r>
              <a:rPr lang="th-TH" sz="2400" dirty="0">
                <a:cs typeface="+mn-cs"/>
              </a:rPr>
              <a:t>ซม.</a:t>
            </a:r>
            <a:endParaRPr lang="en-US" sz="2400" dirty="0">
              <a:cs typeface="+mn-cs"/>
            </a:endParaRPr>
          </a:p>
        </p:txBody>
      </p:sp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id="{CF235286-5641-4B48-B7E2-C606B26D45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12" y="121974"/>
            <a:ext cx="8872238" cy="4027995"/>
          </a:xfrm>
        </p:spPr>
      </p:pic>
    </p:spTree>
    <p:extLst>
      <p:ext uri="{BB962C8B-B14F-4D97-AF65-F5344CB8AC3E}">
        <p14:creationId xmlns:p14="http://schemas.microsoft.com/office/powerpoint/2010/main" val="1734473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6603595-C418-4F13-AEAB-84D23EE0D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" y="362585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3000" b="1" dirty="0"/>
              <a:t>3. จังหวะ จุดเด่น  (</a:t>
            </a:r>
            <a:r>
              <a:rPr lang="en-US" sz="3000" b="1" dirty="0"/>
              <a:t>Dominance)</a:t>
            </a:r>
          </a:p>
          <a:p>
            <a:pPr marL="0" indent="0">
              <a:buNone/>
            </a:pPr>
            <a:r>
              <a:rPr lang="en-US" sz="3000" dirty="0"/>
              <a:t>1.</a:t>
            </a:r>
            <a:r>
              <a:rPr lang="th-TH" sz="3000" dirty="0"/>
              <a:t>จุดเด่น  หรือจุดสนใจ   หมายถึง    ส่วนสำคัญที่ปรากฏชัด  สะดุดตาที่สุดในงานศิลปะ จุดเด่นจะช่วยสร้างความน่าสนใจในผลงานให้ภาพเขียนมีความสวยงาม มีชีวิตชีวายิ่งขึ้น   จุดเด่นเกิดจากการจัดวางที่เหมาะสม  และรู้จักการเน้นภาพ   (</a:t>
            </a:r>
            <a:r>
              <a:rPr lang="en-US" sz="3000" dirty="0"/>
              <a:t>Emphasis)  </a:t>
            </a:r>
            <a:r>
              <a:rPr lang="th-TH" sz="3000" dirty="0"/>
              <a:t>ที่ดี  จุดเด่น มี  2   แบบ  คือ</a:t>
            </a:r>
          </a:p>
          <a:p>
            <a:pPr marL="0" indent="0">
              <a:buNone/>
            </a:pPr>
            <a:r>
              <a:rPr lang="th-TH" sz="3000" dirty="0"/>
              <a:t> - จุดเด่นหลัก  เป็นภาพที่มีความสำคัญมากที่สุดในเรื่องที่จะเขียน   แสดงออกถึงเรื่องราวที่ชัดเจน   เด่นชัดที่สุดในภาพ</a:t>
            </a:r>
          </a:p>
          <a:p>
            <a:pPr marL="0" indent="0">
              <a:buNone/>
            </a:pPr>
            <a:r>
              <a:rPr lang="th-TH" sz="3000" dirty="0"/>
              <a:t>- จุดเด่นรอง  เป็นภาพประกอบของจุดเด่นหลัก  ทำหน้าที่สนับสนุนจุดเด่นหลัก  ให้ภาพมีความสวยงามยิ่งขึ้น</a:t>
            </a:r>
          </a:p>
          <a:p>
            <a:pPr marL="0" indent="0">
              <a:buNone/>
            </a:pPr>
            <a:r>
              <a:rPr lang="th-TH" sz="3000" dirty="0"/>
              <a:t>จังหวะ ทางศิลปะได้แก่ความสอดคล้องของภาพที่มีความเท่ากันขององค์ประกอบในภาพ เช่นกลีบของดอกไม้ มีการจัดวางตามธรรมชาติที่เท่ากัน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7462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369</Words>
  <Application>Microsoft Office PowerPoint</Application>
  <PresentationFormat>นำเสนอทางหน้าจอ (4:3)</PresentationFormat>
  <Paragraphs>33</Paragraphs>
  <Slides>15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15</vt:i4>
      </vt:variant>
    </vt:vector>
  </HeadingPairs>
  <TitlesOfParts>
    <vt:vector size="21" baseType="lpstr">
      <vt:lpstr>AngsanaUPC</vt:lpstr>
      <vt:lpstr>Arial</vt:lpstr>
      <vt:lpstr>Calibri</vt:lpstr>
      <vt:lpstr>Calibri Light</vt:lpstr>
      <vt:lpstr>Cordia New</vt:lpstr>
      <vt:lpstr>ธีมของ Office</vt:lpstr>
      <vt:lpstr>เอกสารประกอบการสอน รายวิชาองค์ประกอบศิลป์ 2 รหัส PAI1107 สาขาจิตรกรรม คณะศิลปกรรมศาสตร์  มหาวิทยาลัยราชภัฎสวนสุนันทา  ผู้สอน อาจารย์จารุวรรณ เมืองขวา </vt:lpstr>
      <vt:lpstr>งานนำเสนอ PowerPoint</vt:lpstr>
      <vt:lpstr>งานนำเสนอ PowerPoint</vt:lpstr>
      <vt:lpstr>1.  เอกภาพ  (Unity)  เอกภาพ  หมายถึง  ความเป็นอันหนึ่งอันเดียวกัน  ความสอดคล้องกลมกลืน  เป็นหน่วยเดียวกัน ด้วยการจัดองค์ประกอบให้มีความสัมพันธ์เกี่ยวข้องกันเป็นกลุ่มก้อนไม่กระจัดกระจาย  โดยการจัดระเบียบของรูปทรง  จังหวะ  เนื้อหาให้เกิดดุลยภาพจะได้สื่ออารมณ์  ความรู้สึก  ความหมายได้ง่ายและรวดเร็ว  ความเป็นอันหนึ่งอันเดียวกัน </vt:lpstr>
      <vt:lpstr>งานนำเสนอ PowerPoint</vt:lpstr>
      <vt:lpstr>2. ความสมดุล  (Balance)    ความสมดุลหรือดุลยภาพ หมายถึง ความเท่ากันเสมอกัน มีน้ำหนัก หรือความกลมกลืนพอเหมาะพอดี โดยมีแกนสมมติทำหน้าที่แบ่งภาพให้ซ้ายขวา บน ล่าง ให้เท่ากัน การเท่ากันอาจไม่เท่ากันจริง ๆ ก็ได้ แต่จะเท่ากันในความรู้สึกตามที่ตามองเห็น      ความสมดุลแบ่งเป็น 2 ประเภท ดังนี้ 2.1. ความสมดุล 2 ข้างเท่ากัน (Symmetrical Balance) หมายถึง การจัดวางองค์ประกอบต่าง ๆ ของศิลปะให้ทั้ง 2 ข้างแกนสมมติมีขนาด สัดส่วน และน้ำหนักเท่ากัน หรือมีรูปแบบเหมือนกันคล้ายกัน เช่น การวาดภาพที่ซ้ายขวา เหมือนกันมาก 2.2. ความสมดุล 2 ข้างไม่เท่ากัน (Asymmetrical Balance) หมายถึง การจัดองค์ประกอบของศิลปะ ทั้ง 2 ข้างแกนสมมติมีขนาดสัดส่วนน้ำหนักไม่เท่ากัน ไม่เหมือนกัน ไม่เสมอกัน แต่สมดุลกันในความรู้สึกความสมดุล 2 ข้างไม่เท่ากัน คือภาพมีความสมดุลย์ของเนื้อหาและเรื่องราวแต่ไม่เท่ากันในเรื่องขนาด น้ำหนัก </vt:lpstr>
      <vt:lpstr>งานนำเสนอ PowerPoint</vt:lpstr>
      <vt:lpstr>The Creation Of Adam ไมเคิล แอนเจโล ชาวอิตาลี ค.ศ. 1508 – 1512 ประเภท ภาพปูนเปียก ขนาด 280 x 570 ซม.</vt:lpstr>
      <vt:lpstr>งานนำเสนอ PowerPoint</vt:lpstr>
      <vt:lpstr>Starry Night วินเซนต์ แวน โก๊ะ ชาวดัตช์ ปีที่เขียน ค.ศ. 1889 ประเภท สีน้ำมันบนผ้าใบ ขนาด 73.7 × 92.1 ซม. </vt:lpstr>
      <vt:lpstr>The Scream เอ็ดเวิร์ด มุงค์ ชาวนอร์เวย์ ปีที่เขียน ค.ศ. 1893 ประเภท สีน้ำมัน สีฝุ่น สีชอล์ก บนกระดาษแข็ง ขนาด 91 x 73.5 ซม.</vt:lpstr>
      <vt:lpstr>4.  ความกลมกลืน  (Harmony) ภาพด้านล่างเป็นความกลมกลืนด้านเรื่องราวที่สอดคล้องเป็นเรื่องราวเกี่ยวกับธรรมชาต และเป็นความกลมกลืนในเรื่องสีวรรณะเดียวกัน      </vt:lpstr>
      <vt:lpstr>งานนำเสนอ PowerPoint</vt:lpstr>
      <vt:lpstr>6. ขนาด สัดส่วน (Size  Proporty) ในการวาดภาพขนาดและสัดส่วนมีความสำคัญมาก ทุกส่วนของภาพวาดจะต้องมีความสอดคล้องกันของขนาดและสัดส่วน จะผิดเพี้ยนไม่ได้ </vt:lpstr>
      <vt:lpstr>The Persistence Of Mem ซัลบาโด ดาลี ชาวสเปน ปีที่เขียน ค.ศ. 1931 ประเภท สีน้ำมันบนผ้าใบ ขนาด 24 x 33 ซม.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เอกสารประกอบการสอน รายวิชาองค์ประกอบศิลป์ 2 รหัส PAI1107 สาขาจิตรกรรม คณะศิลปกรรมศาสตร์  มหาวิทยาลัยราชภัฎสวนสุนันทา  ผู้สอน อาจารย์จารุวรรณ เมืองขวา</dc:title>
  <dc:creator>Natee Kityapan</dc:creator>
  <cp:lastModifiedBy>user</cp:lastModifiedBy>
  <cp:revision>10</cp:revision>
  <dcterms:created xsi:type="dcterms:W3CDTF">2017-12-28T09:56:13Z</dcterms:created>
  <dcterms:modified xsi:type="dcterms:W3CDTF">2023-11-10T14:49:16Z</dcterms:modified>
</cp:coreProperties>
</file>