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3" r:id="rId1"/>
  </p:sldMasterIdLst>
  <p:sldIdLst>
    <p:sldId id="270" r:id="rId2"/>
    <p:sldId id="275" r:id="rId3"/>
    <p:sldId id="256" r:id="rId4"/>
    <p:sldId id="273" r:id="rId5"/>
    <p:sldId id="274" r:id="rId6"/>
    <p:sldId id="257" r:id="rId7"/>
    <p:sldId id="259" r:id="rId8"/>
    <p:sldId id="260" r:id="rId9"/>
    <p:sldId id="261" r:id="rId10"/>
    <p:sldId id="262" r:id="rId11"/>
    <p:sldId id="263" r:id="rId12"/>
    <p:sldId id="258" r:id="rId13"/>
    <p:sldId id="264" r:id="rId14"/>
    <p:sldId id="272" r:id="rId15"/>
    <p:sldId id="265" r:id="rId16"/>
    <p:sldId id="271" r:id="rId17"/>
    <p:sldId id="266" r:id="rId18"/>
    <p:sldId id="267" r:id="rId19"/>
    <p:sldId id="268" r:id="rId20"/>
    <p:sldId id="269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90" d="100"/>
          <a:sy n="90" d="100"/>
        </p:scale>
        <p:origin x="84" y="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23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3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4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5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03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0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7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7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4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adjectives amazing | Sweet Level 1 Writing">
            <a:extLst>
              <a:ext uri="{FF2B5EF4-FFF2-40B4-BE49-F238E27FC236}">
                <a16:creationId xmlns:a16="http://schemas.microsoft.com/office/drawing/2014/main" id="{AE49A69B-0E43-44EA-8AD2-12F082846A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9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2E8FC-FE82-49FA-A2EC-3C1FB2C3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dirty="0"/>
              <a:t>Unit 2: How to Describe </a:t>
            </a:r>
            <a:br>
              <a:rPr lang="en-US" sz="6600" dirty="0"/>
            </a:br>
            <a:r>
              <a:rPr lang="en-US" sz="6600" dirty="0"/>
              <a:t>a Person in English 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458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CF27E-5EE9-4267-9BFA-6F9E5B877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17" y="842132"/>
            <a:ext cx="5328775" cy="1586246"/>
          </a:xfrm>
          <a:solidFill>
            <a:schemeClr val="accent3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GB" sz="3600" dirty="0">
                <a:solidFill>
                  <a:schemeClr val="bg1"/>
                </a:solidFill>
              </a:rPr>
              <a:t>Look at Picture 3:</a:t>
            </a:r>
          </a:p>
          <a:p>
            <a:pPr marL="0" indent="0" algn="r">
              <a:buNone/>
            </a:pPr>
            <a:r>
              <a:rPr lang="en-GB" sz="3600" dirty="0">
                <a:solidFill>
                  <a:schemeClr val="bg1"/>
                </a:solidFill>
              </a:rPr>
              <a:t>What is the man </a:t>
            </a:r>
            <a:r>
              <a:rPr lang="en-GB" sz="3600" u="sng" dirty="0">
                <a:solidFill>
                  <a:schemeClr val="bg1"/>
                </a:solidFill>
              </a:rPr>
              <a:t>like</a:t>
            </a:r>
            <a:r>
              <a:rPr lang="en-GB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F79754-EAD1-4AAD-9319-80A52F041451}"/>
              </a:ext>
            </a:extLst>
          </p:cNvPr>
          <p:cNvSpPr txBox="1">
            <a:spLocks/>
          </p:cNvSpPr>
          <p:nvPr/>
        </p:nvSpPr>
        <p:spPr>
          <a:xfrm>
            <a:off x="472217" y="2790353"/>
            <a:ext cx="5328775" cy="340026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</a:rPr>
              <a:t>He is _____.</a:t>
            </a:r>
          </a:p>
          <a:p>
            <a:pPr marL="742950" indent="-742950">
              <a:buFont typeface="Arial" panose="020B0604020202020204" pitchFamily="34" charset="0"/>
              <a:buAutoNum type="alphaLcPeriod"/>
            </a:pPr>
            <a:r>
              <a:rPr lang="en-GB" sz="3200" dirty="0">
                <a:solidFill>
                  <a:schemeClr val="bg1"/>
                </a:solidFill>
              </a:rPr>
              <a:t>Clumsy</a:t>
            </a:r>
          </a:p>
          <a:p>
            <a:pPr marL="742950" indent="-742950">
              <a:buFont typeface="Arial" panose="020B0604020202020204" pitchFamily="34" charset="0"/>
              <a:buAutoNum type="alphaLcPeriod"/>
            </a:pPr>
            <a:r>
              <a:rPr lang="en-GB" sz="3200" dirty="0">
                <a:solidFill>
                  <a:schemeClr val="bg1"/>
                </a:solidFill>
              </a:rPr>
              <a:t>Shy</a:t>
            </a:r>
          </a:p>
          <a:p>
            <a:pPr marL="742950" indent="-742950">
              <a:buFont typeface="Arial" panose="020B0604020202020204" pitchFamily="34" charset="0"/>
              <a:buAutoNum type="alphaLcPeriod"/>
            </a:pPr>
            <a:r>
              <a:rPr lang="en-GB" sz="3200" dirty="0">
                <a:solidFill>
                  <a:schemeClr val="bg1"/>
                </a:solidFill>
              </a:rPr>
              <a:t>Talkative</a:t>
            </a:r>
          </a:p>
          <a:p>
            <a:pPr marL="742950" indent="-742950">
              <a:buFont typeface="Arial" panose="020B0604020202020204" pitchFamily="34" charset="0"/>
              <a:buAutoNum type="alphaLcPeriod"/>
            </a:pPr>
            <a:r>
              <a:rPr lang="en-GB" sz="3200" dirty="0">
                <a:solidFill>
                  <a:schemeClr val="bg1"/>
                </a:solidFill>
              </a:rPr>
              <a:t>Polite 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C74D3EC4-4567-4275-B690-8E7FB628DB68}"/>
              </a:ext>
            </a:extLst>
          </p:cNvPr>
          <p:cNvSpPr/>
          <p:nvPr/>
        </p:nvSpPr>
        <p:spPr>
          <a:xfrm>
            <a:off x="3069266" y="4990213"/>
            <a:ext cx="418214" cy="36150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Talkative Images, Stock Photos &amp;amp; Vectors | Shutterstock">
            <a:extLst>
              <a:ext uri="{FF2B5EF4-FFF2-40B4-BE49-F238E27FC236}">
                <a16:creationId xmlns:a16="http://schemas.microsoft.com/office/drawing/2014/main" id="{4ACD8ADE-69A4-41DF-ABE9-9E7377191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4"/>
          <a:stretch/>
        </p:blipFill>
        <p:spPr bwMode="auto">
          <a:xfrm>
            <a:off x="6080983" y="2179675"/>
            <a:ext cx="5638800" cy="325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7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CF27E-5EE9-4267-9BFA-6F9E5B877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17" y="842132"/>
            <a:ext cx="5328775" cy="1586246"/>
          </a:xfrm>
          <a:solidFill>
            <a:schemeClr val="accent3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GB" sz="3600" dirty="0">
                <a:solidFill>
                  <a:schemeClr val="bg1"/>
                </a:solidFill>
              </a:rPr>
              <a:t>Look at Picture 4:</a:t>
            </a:r>
          </a:p>
          <a:p>
            <a:pPr marL="0" indent="0" algn="r">
              <a:buNone/>
            </a:pPr>
            <a:r>
              <a:rPr lang="en-GB" sz="3600" dirty="0">
                <a:solidFill>
                  <a:schemeClr val="bg1"/>
                </a:solidFill>
              </a:rPr>
              <a:t>What is the man </a:t>
            </a:r>
            <a:r>
              <a:rPr lang="en-GB" sz="3600" u="sng" dirty="0">
                <a:solidFill>
                  <a:schemeClr val="bg1"/>
                </a:solidFill>
              </a:rPr>
              <a:t>like</a:t>
            </a:r>
            <a:r>
              <a:rPr lang="en-GB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F79754-EAD1-4AAD-9319-80A52F041451}"/>
              </a:ext>
            </a:extLst>
          </p:cNvPr>
          <p:cNvSpPr txBox="1">
            <a:spLocks/>
          </p:cNvSpPr>
          <p:nvPr/>
        </p:nvSpPr>
        <p:spPr>
          <a:xfrm>
            <a:off x="472217" y="2790353"/>
            <a:ext cx="5328775" cy="340026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</a:rPr>
              <a:t>He is _____.</a:t>
            </a:r>
          </a:p>
          <a:p>
            <a:pPr marL="742950" indent="-742950">
              <a:buFont typeface="Arial" panose="020B0604020202020204" pitchFamily="34" charset="0"/>
              <a:buAutoNum type="alphaLcPeriod"/>
            </a:pPr>
            <a:r>
              <a:rPr lang="en-GB" sz="3200" dirty="0">
                <a:solidFill>
                  <a:schemeClr val="bg1"/>
                </a:solidFill>
              </a:rPr>
              <a:t>Polite</a:t>
            </a:r>
          </a:p>
          <a:p>
            <a:pPr marL="742950" indent="-742950">
              <a:buFont typeface="Arial" panose="020B0604020202020204" pitchFamily="34" charset="0"/>
              <a:buAutoNum type="alphaLcPeriod"/>
            </a:pPr>
            <a:r>
              <a:rPr lang="en-GB" sz="3200" dirty="0">
                <a:solidFill>
                  <a:schemeClr val="bg1"/>
                </a:solidFill>
              </a:rPr>
              <a:t>Shy</a:t>
            </a:r>
          </a:p>
          <a:p>
            <a:pPr marL="742950" indent="-742950">
              <a:buFont typeface="Arial" panose="020B0604020202020204" pitchFamily="34" charset="0"/>
              <a:buAutoNum type="alphaLcPeriod"/>
            </a:pPr>
            <a:r>
              <a:rPr lang="en-GB" sz="3200" dirty="0">
                <a:solidFill>
                  <a:schemeClr val="bg1"/>
                </a:solidFill>
              </a:rPr>
              <a:t>Talkative</a:t>
            </a:r>
          </a:p>
          <a:p>
            <a:pPr marL="742950" indent="-742950">
              <a:buFont typeface="Arial" panose="020B0604020202020204" pitchFamily="34" charset="0"/>
              <a:buAutoNum type="alphaLcPeriod"/>
            </a:pPr>
            <a:r>
              <a:rPr lang="en-GB" sz="3200" dirty="0">
                <a:solidFill>
                  <a:schemeClr val="bg1"/>
                </a:solidFill>
              </a:rPr>
              <a:t>Polite 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C74D3EC4-4567-4275-B690-8E7FB628DB68}"/>
              </a:ext>
            </a:extLst>
          </p:cNvPr>
          <p:cNvSpPr/>
          <p:nvPr/>
        </p:nvSpPr>
        <p:spPr>
          <a:xfrm>
            <a:off x="2718390" y="5654361"/>
            <a:ext cx="418214" cy="36150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6,110 Polite man Stock Photos, Polite man Images | Depositphotos®">
            <a:extLst>
              <a:ext uri="{FF2B5EF4-FFF2-40B4-BE49-F238E27FC236}">
                <a16:creationId xmlns:a16="http://schemas.microsoft.com/office/drawing/2014/main" id="{94440D2D-4B5C-4D2C-93D7-3E2D49D69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5639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8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ist of positive character traits - for complimenting/appreciating student  behavior | Positive character traits, Character traits for kids, Positive  traits">
            <a:extLst>
              <a:ext uri="{FF2B5EF4-FFF2-40B4-BE49-F238E27FC236}">
                <a16:creationId xmlns:a16="http://schemas.microsoft.com/office/drawing/2014/main" id="{9495209D-544D-427D-A6D2-1D850B8EF9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16"/>
          <a:stretch/>
        </p:blipFill>
        <p:spPr bwMode="auto">
          <a:xfrm>
            <a:off x="270964" y="145090"/>
            <a:ext cx="6292868" cy="656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haracter trait list | Good character traits, Book writing tips, Writing  words">
            <a:extLst>
              <a:ext uri="{FF2B5EF4-FFF2-40B4-BE49-F238E27FC236}">
                <a16:creationId xmlns:a16="http://schemas.microsoft.com/office/drawing/2014/main" id="{D88AAF62-6C9C-4AEE-8DD0-9613A76DF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139" y="1052402"/>
            <a:ext cx="5244897" cy="533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417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>
            <a:extLst>
              <a:ext uri="{FF2B5EF4-FFF2-40B4-BE49-F238E27FC236}">
                <a16:creationId xmlns:a16="http://schemas.microsoft.com/office/drawing/2014/main" id="{D8BABF82-2E20-4108-891E-024DA58C2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" b="43660"/>
          <a:stretch/>
        </p:blipFill>
        <p:spPr>
          <a:xfrm>
            <a:off x="-4" y="0"/>
            <a:ext cx="1219198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194CA8-E453-46C8-9DE4-A167329C1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1612" y="4144470"/>
            <a:ext cx="9078562" cy="1186202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sz="6600" b="1" dirty="0"/>
              <a:t>DESCRIBING PEOPLE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C101C5-DCB8-4E79-BB80-00FDA523B0AD}"/>
              </a:ext>
            </a:extLst>
          </p:cNvPr>
          <p:cNvSpPr/>
          <p:nvPr/>
        </p:nvSpPr>
        <p:spPr>
          <a:xfrm>
            <a:off x="5068185" y="5654851"/>
            <a:ext cx="4401880" cy="439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PHYSICAL FEATURES</a:t>
            </a:r>
          </a:p>
        </p:txBody>
      </p:sp>
    </p:spTree>
    <p:extLst>
      <p:ext uri="{BB962C8B-B14F-4D97-AF65-F5344CB8AC3E}">
        <p14:creationId xmlns:p14="http://schemas.microsoft.com/office/powerpoint/2010/main" val="201799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0682C4-3D6A-43E0-BA87-69DC34B433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6" t="3824" r="3159" b="3049"/>
          <a:stretch/>
        </p:blipFill>
        <p:spPr>
          <a:xfrm>
            <a:off x="467832" y="262270"/>
            <a:ext cx="11079125" cy="638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12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CF27E-5EE9-4267-9BFA-6F9E5B877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53" y="2978666"/>
            <a:ext cx="5328775" cy="155080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thaiDist"/>
            <a:r>
              <a:rPr lang="en-GB" dirty="0">
                <a:solidFill>
                  <a:schemeClr val="bg1"/>
                </a:solidFill>
              </a:rPr>
              <a:t>Take a look at the picture </a:t>
            </a:r>
            <a:r>
              <a:rPr lang="en-GB" u="sng" dirty="0">
                <a:solidFill>
                  <a:schemeClr val="bg1"/>
                </a:solidFill>
              </a:rPr>
              <a:t>“</a:t>
            </a:r>
            <a:r>
              <a:rPr lang="en-GB" u="sng" dirty="0" err="1">
                <a:solidFill>
                  <a:schemeClr val="bg1"/>
                </a:solidFill>
              </a:rPr>
              <a:t>Appreance</a:t>
            </a:r>
            <a:r>
              <a:rPr lang="en-GB" u="sng" dirty="0">
                <a:solidFill>
                  <a:schemeClr val="bg1"/>
                </a:solidFill>
              </a:rPr>
              <a:t>”</a:t>
            </a:r>
            <a:r>
              <a:rPr lang="en-GB" dirty="0">
                <a:solidFill>
                  <a:schemeClr val="bg1"/>
                </a:solidFill>
              </a:rPr>
              <a:t>. And use your dictionary for find a definition.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82EB24-48FE-4F21-96E3-6C2DA47785FB}"/>
              </a:ext>
            </a:extLst>
          </p:cNvPr>
          <p:cNvSpPr/>
          <p:nvPr/>
        </p:nvSpPr>
        <p:spPr>
          <a:xfrm>
            <a:off x="111620" y="361507"/>
            <a:ext cx="6436242" cy="126173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What about you? / </a:t>
            </a:r>
          </a:p>
          <a:p>
            <a:pPr algn="ctr"/>
            <a:r>
              <a:rPr lang="en-GB" sz="4000" b="1" dirty="0"/>
              <a:t>What </a:t>
            </a:r>
            <a:r>
              <a:rPr lang="en-GB" sz="4000" b="1" dirty="0">
                <a:solidFill>
                  <a:srgbClr val="FF0000"/>
                </a:solidFill>
              </a:rPr>
              <a:t>do</a:t>
            </a:r>
            <a:r>
              <a:rPr lang="en-GB" sz="4000" b="1" dirty="0"/>
              <a:t> you look </a:t>
            </a:r>
            <a:r>
              <a:rPr lang="en-GB" sz="4000" b="1" u="sng" dirty="0"/>
              <a:t>like</a:t>
            </a:r>
            <a:r>
              <a:rPr lang="en-GB" sz="4000" b="1" dirty="0"/>
              <a:t>?</a:t>
            </a:r>
          </a:p>
        </p:txBody>
      </p:sp>
      <p:pic>
        <p:nvPicPr>
          <p:cNvPr id="8194" name="Picture 2" descr="เรียนภาษาอังกฤษ ความรู้ภาษาอังกฤษ ทำอย่างไรให้เก่งอังกฤษ Lingo Think in  English!! :): คำศัพท์ภาษาอังกฤษน่ารู้เกี่ยวกับภาพลักษณ์ Appearance">
            <a:extLst>
              <a:ext uri="{FF2B5EF4-FFF2-40B4-BE49-F238E27FC236}">
                <a16:creationId xmlns:a16="http://schemas.microsoft.com/office/drawing/2014/main" id="{E96B3F83-F785-46B5-8E12-8D871933B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574" y="361507"/>
            <a:ext cx="5062050" cy="62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500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A40EBF-35DD-42A8-A2A8-6A4F54BF0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70"/>
          <a:stretch/>
        </p:blipFill>
        <p:spPr>
          <a:xfrm>
            <a:off x="206963" y="326065"/>
            <a:ext cx="11778074" cy="607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51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CF27E-5EE9-4267-9BFA-6F9E5B877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955" y="2918609"/>
            <a:ext cx="6000860" cy="234470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QUESTION:</a:t>
            </a:r>
          </a:p>
          <a:p>
            <a:r>
              <a:rPr lang="en-GB" dirty="0">
                <a:solidFill>
                  <a:schemeClr val="bg1"/>
                </a:solidFill>
              </a:rPr>
              <a:t>What </a:t>
            </a:r>
            <a:r>
              <a:rPr lang="en-GB" b="1" dirty="0">
                <a:solidFill>
                  <a:srgbClr val="FF0000"/>
                </a:solidFill>
              </a:rPr>
              <a:t>do</a:t>
            </a:r>
            <a:r>
              <a:rPr lang="en-GB" dirty="0">
                <a:solidFill>
                  <a:schemeClr val="bg1"/>
                </a:solidFill>
              </a:rPr>
              <a:t> I/you/we/they look </a:t>
            </a:r>
            <a:r>
              <a:rPr lang="en-GB" u="sng" dirty="0">
                <a:solidFill>
                  <a:schemeClr val="bg1"/>
                </a:solidFill>
              </a:rPr>
              <a:t>like</a:t>
            </a:r>
            <a:r>
              <a:rPr lang="en-GB" dirty="0">
                <a:solidFill>
                  <a:schemeClr val="bg1"/>
                </a:solidFill>
              </a:rPr>
              <a:t>? </a:t>
            </a:r>
          </a:p>
          <a:p>
            <a:r>
              <a:rPr lang="en-GB" dirty="0">
                <a:solidFill>
                  <a:schemeClr val="bg1"/>
                </a:solidFill>
              </a:rPr>
              <a:t>What </a:t>
            </a:r>
            <a:r>
              <a:rPr lang="en-GB" b="1" dirty="0">
                <a:solidFill>
                  <a:srgbClr val="FF0000"/>
                </a:solidFill>
              </a:rPr>
              <a:t>does</a:t>
            </a:r>
            <a:r>
              <a:rPr lang="en-GB" dirty="0">
                <a:solidFill>
                  <a:schemeClr val="bg1"/>
                </a:solidFill>
              </a:rPr>
              <a:t> he/she look </a:t>
            </a:r>
            <a:r>
              <a:rPr lang="en-GB" u="sng" dirty="0">
                <a:solidFill>
                  <a:schemeClr val="bg1"/>
                </a:solidFill>
              </a:rPr>
              <a:t>like</a:t>
            </a:r>
            <a:r>
              <a:rPr lang="en-GB" dirty="0">
                <a:solidFill>
                  <a:schemeClr val="bg1"/>
                </a:solidFill>
              </a:rPr>
              <a:t>?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What is a good question? | Dragonfly Training">
            <a:extLst>
              <a:ext uri="{FF2B5EF4-FFF2-40B4-BE49-F238E27FC236}">
                <a16:creationId xmlns:a16="http://schemas.microsoft.com/office/drawing/2014/main" id="{075DF64C-DA47-459D-AC4A-72DE982C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233" y="2299063"/>
            <a:ext cx="3583794" cy="358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796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CF27E-5EE9-4267-9BFA-6F9E5B877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744" y="182912"/>
            <a:ext cx="9238578" cy="158624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</a:rPr>
              <a:t>Look at Picture 1: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</a:rPr>
              <a:t>What </a:t>
            </a:r>
            <a:r>
              <a:rPr lang="en-GB" sz="3600" dirty="0">
                <a:solidFill>
                  <a:srgbClr val="FF0000"/>
                </a:solidFill>
              </a:rPr>
              <a:t>does</a:t>
            </a:r>
            <a:r>
              <a:rPr lang="en-GB" sz="3600" dirty="0">
                <a:solidFill>
                  <a:schemeClr val="bg1"/>
                </a:solidFill>
              </a:rPr>
              <a:t> your English teacher look </a:t>
            </a:r>
            <a:r>
              <a:rPr lang="en-GB" sz="3600" u="sng" dirty="0">
                <a:solidFill>
                  <a:schemeClr val="bg1"/>
                </a:solidFill>
              </a:rPr>
              <a:t>like</a:t>
            </a:r>
            <a:r>
              <a:rPr lang="en-GB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F79754-EAD1-4AAD-9319-80A52F041451}"/>
              </a:ext>
            </a:extLst>
          </p:cNvPr>
          <p:cNvSpPr txBox="1">
            <a:spLocks/>
          </p:cNvSpPr>
          <p:nvPr/>
        </p:nvSpPr>
        <p:spPr>
          <a:xfrm>
            <a:off x="767225" y="2589414"/>
            <a:ext cx="5832049" cy="34002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</a:rPr>
              <a:t>She has got _____.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</a:rPr>
              <a:t>a.     Big ears and a big nose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b.     Small ears and a small nose</a:t>
            </a:r>
          </a:p>
          <a:p>
            <a:pPr marL="742950" indent="-742950">
              <a:buFont typeface="Arial" panose="020B0604020202020204" pitchFamily="34" charset="0"/>
              <a:buAutoNum type="alphaLcPeriod"/>
            </a:pPr>
            <a:r>
              <a:rPr lang="en-GB" sz="3200" dirty="0">
                <a:solidFill>
                  <a:schemeClr val="bg1"/>
                </a:solidFill>
              </a:rPr>
              <a:t>Small ears and big nose.</a:t>
            </a:r>
          </a:p>
          <a:p>
            <a:pPr marL="742950" indent="-742950">
              <a:buFont typeface="Arial" panose="020B0604020202020204" pitchFamily="34" charset="0"/>
              <a:buAutoNum type="alphaLcPeriod"/>
            </a:pPr>
            <a:r>
              <a:rPr lang="en-GB" sz="3200" dirty="0">
                <a:solidFill>
                  <a:schemeClr val="bg1"/>
                </a:solidFill>
              </a:rPr>
              <a:t>No answer 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C74D3EC4-4567-4275-B690-8E7FB628DB68}"/>
              </a:ext>
            </a:extLst>
          </p:cNvPr>
          <p:cNvSpPr/>
          <p:nvPr/>
        </p:nvSpPr>
        <p:spPr>
          <a:xfrm>
            <a:off x="6769396" y="3983665"/>
            <a:ext cx="418214" cy="36150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DB6CBF2F-D08D-439F-9419-2F973732A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71"/>
          <a:stretch/>
        </p:blipFill>
        <p:spPr>
          <a:xfrm>
            <a:off x="8029889" y="2466754"/>
            <a:ext cx="3100690" cy="3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CF27E-5EE9-4267-9BFA-6F9E5B877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74" y="126205"/>
            <a:ext cx="9699321" cy="158624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</a:rPr>
              <a:t>Look at Picture 2: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</a:rPr>
              <a:t>What </a:t>
            </a:r>
            <a:r>
              <a:rPr lang="en-GB" sz="3600" dirty="0">
                <a:solidFill>
                  <a:srgbClr val="FF0000"/>
                </a:solidFill>
              </a:rPr>
              <a:t>does</a:t>
            </a:r>
            <a:r>
              <a:rPr lang="en-GB" sz="3600" dirty="0">
                <a:solidFill>
                  <a:schemeClr val="bg1"/>
                </a:solidFill>
              </a:rPr>
              <a:t> your English teacher look </a:t>
            </a:r>
            <a:r>
              <a:rPr lang="en-GB" sz="3600" u="sng" dirty="0">
                <a:solidFill>
                  <a:schemeClr val="bg1"/>
                </a:solidFill>
              </a:rPr>
              <a:t>like</a:t>
            </a:r>
            <a:r>
              <a:rPr lang="en-GB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F79754-EAD1-4AAD-9319-80A52F041451}"/>
              </a:ext>
            </a:extLst>
          </p:cNvPr>
          <p:cNvSpPr txBox="1">
            <a:spLocks/>
          </p:cNvSpPr>
          <p:nvPr/>
        </p:nvSpPr>
        <p:spPr>
          <a:xfrm>
            <a:off x="1015318" y="2513907"/>
            <a:ext cx="5832049" cy="34002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</a:rPr>
              <a:t>She is _____.</a:t>
            </a:r>
          </a:p>
          <a:p>
            <a:pPr marL="514350" indent="-514350">
              <a:buFont typeface="Arial" panose="020B0604020202020204" pitchFamily="34" charset="0"/>
              <a:buAutoNum type="alphaLcPeriod"/>
            </a:pPr>
            <a:r>
              <a:rPr lang="en-GB" sz="3200" dirty="0">
                <a:solidFill>
                  <a:schemeClr val="bg1"/>
                </a:solidFill>
              </a:rPr>
              <a:t>Tall</a:t>
            </a:r>
          </a:p>
          <a:p>
            <a:pPr marL="742950" indent="-742950">
              <a:buFont typeface="Arial" panose="020B0604020202020204" pitchFamily="34" charset="0"/>
              <a:buAutoNum type="alphaLcPeriod"/>
            </a:pPr>
            <a:r>
              <a:rPr lang="en-GB" sz="3200" dirty="0">
                <a:solidFill>
                  <a:schemeClr val="bg1"/>
                </a:solidFill>
              </a:rPr>
              <a:t>Medium – height</a:t>
            </a:r>
          </a:p>
          <a:p>
            <a:pPr marL="742950" indent="-742950">
              <a:buFont typeface="Arial" panose="020B0604020202020204" pitchFamily="34" charset="0"/>
              <a:buAutoNum type="alphaLcPeriod"/>
            </a:pPr>
            <a:r>
              <a:rPr lang="en-GB" sz="3200" dirty="0">
                <a:solidFill>
                  <a:schemeClr val="bg1"/>
                </a:solidFill>
              </a:rPr>
              <a:t>Short</a:t>
            </a:r>
          </a:p>
          <a:p>
            <a:pPr marL="742950" indent="-742950">
              <a:buFont typeface="Arial" panose="020B0604020202020204" pitchFamily="34" charset="0"/>
              <a:buAutoNum type="alphaLcPeriod"/>
            </a:pPr>
            <a:r>
              <a:rPr lang="en-GB" sz="3200" dirty="0">
                <a:solidFill>
                  <a:schemeClr val="bg1"/>
                </a:solidFill>
              </a:rPr>
              <a:t>No answer 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C74D3EC4-4567-4275-B690-8E7FB628DB68}"/>
              </a:ext>
            </a:extLst>
          </p:cNvPr>
          <p:cNvSpPr/>
          <p:nvPr/>
        </p:nvSpPr>
        <p:spPr>
          <a:xfrm>
            <a:off x="2438401" y="3248246"/>
            <a:ext cx="418214" cy="36150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erson in a pink suit&#10;&#10;Description automatically generated with low confidence">
            <a:extLst>
              <a:ext uri="{FF2B5EF4-FFF2-40B4-BE49-F238E27FC236}">
                <a16:creationId xmlns:a16="http://schemas.microsoft.com/office/drawing/2014/main" id="{8C1686CE-BE52-4029-8AFA-A3D56C5E5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2" b="4134"/>
          <a:stretch/>
        </p:blipFill>
        <p:spPr>
          <a:xfrm>
            <a:off x="7623090" y="1928037"/>
            <a:ext cx="3417764" cy="467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3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30DE88-ADE4-4B05-8DFD-BB483A4A6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29" y="123363"/>
            <a:ext cx="11231542" cy="66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45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CF27E-5EE9-4267-9BFA-6F9E5B877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744" y="182912"/>
            <a:ext cx="9238578" cy="1586246"/>
          </a:xfr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</a:rPr>
              <a:t>Look at Picture 3: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</a:rPr>
              <a:t>What </a:t>
            </a:r>
            <a:r>
              <a:rPr lang="en-GB" sz="3600" dirty="0">
                <a:solidFill>
                  <a:srgbClr val="FF0000"/>
                </a:solidFill>
              </a:rPr>
              <a:t>does</a:t>
            </a:r>
            <a:r>
              <a:rPr lang="en-GB" sz="3600" dirty="0">
                <a:solidFill>
                  <a:schemeClr val="bg1"/>
                </a:solidFill>
              </a:rPr>
              <a:t> your English teacher look </a:t>
            </a:r>
            <a:r>
              <a:rPr lang="en-GB" sz="3600" u="sng" dirty="0">
                <a:solidFill>
                  <a:schemeClr val="bg1"/>
                </a:solidFill>
              </a:rPr>
              <a:t>like</a:t>
            </a:r>
            <a:r>
              <a:rPr lang="en-GB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F79754-EAD1-4AAD-9319-80A52F041451}"/>
              </a:ext>
            </a:extLst>
          </p:cNvPr>
          <p:cNvSpPr txBox="1">
            <a:spLocks/>
          </p:cNvSpPr>
          <p:nvPr/>
        </p:nvSpPr>
        <p:spPr>
          <a:xfrm>
            <a:off x="767225" y="2589414"/>
            <a:ext cx="5832049" cy="34002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</a:rPr>
              <a:t>She has got _____.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</a:rPr>
              <a:t>a.     Short curly brown hair.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b.     Short straight black hair</a:t>
            </a:r>
          </a:p>
          <a:p>
            <a:pPr marL="742950" indent="-742950">
              <a:buFont typeface="Arial" panose="020B0604020202020204" pitchFamily="34" charset="0"/>
              <a:buAutoNum type="alphaLcPeriod"/>
            </a:pPr>
            <a:r>
              <a:rPr lang="en-GB" sz="3200" dirty="0">
                <a:solidFill>
                  <a:schemeClr val="bg1"/>
                </a:solidFill>
              </a:rPr>
              <a:t>Long curly brown hair</a:t>
            </a:r>
          </a:p>
          <a:p>
            <a:pPr marL="742950" indent="-742950">
              <a:buFont typeface="Arial" panose="020B0604020202020204" pitchFamily="34" charset="0"/>
              <a:buAutoNum type="alphaLcPeriod"/>
            </a:pPr>
            <a:r>
              <a:rPr lang="en-GB" sz="3200" dirty="0">
                <a:solidFill>
                  <a:schemeClr val="bg1"/>
                </a:solidFill>
              </a:rPr>
              <a:t>No answer 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C74D3EC4-4567-4275-B690-8E7FB628DB68}"/>
              </a:ext>
            </a:extLst>
          </p:cNvPr>
          <p:cNvSpPr/>
          <p:nvPr/>
        </p:nvSpPr>
        <p:spPr>
          <a:xfrm>
            <a:off x="5784112" y="4763386"/>
            <a:ext cx="418214" cy="36150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18" name="Picture 2" descr="อาจเป็นรูปภาพของ หนึ่งคนขึ้นไป, ผู้คนกำลังนั่ง และ กลางแจ้ง">
            <a:extLst>
              <a:ext uri="{FF2B5EF4-FFF2-40B4-BE49-F238E27FC236}">
                <a16:creationId xmlns:a16="http://schemas.microsoft.com/office/drawing/2014/main" id="{544DEF19-66BC-47AA-AC6B-05B45FD42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301" y="2480930"/>
            <a:ext cx="3835474" cy="383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04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>
            <a:extLst>
              <a:ext uri="{FF2B5EF4-FFF2-40B4-BE49-F238E27FC236}">
                <a16:creationId xmlns:a16="http://schemas.microsoft.com/office/drawing/2014/main" id="{D8BABF82-2E20-4108-891E-024DA58C2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" b="43660"/>
          <a:stretch/>
        </p:blipFill>
        <p:spPr>
          <a:xfrm>
            <a:off x="-4" y="0"/>
            <a:ext cx="1219198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194CA8-E453-46C8-9DE4-A167329C1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1612" y="4144470"/>
            <a:ext cx="9078562" cy="1186202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sz="6600" b="1" dirty="0"/>
              <a:t>DESCRIBING PEOPLE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C101C5-DCB8-4E79-BB80-00FDA523B0AD}"/>
              </a:ext>
            </a:extLst>
          </p:cNvPr>
          <p:cNvSpPr/>
          <p:nvPr/>
        </p:nvSpPr>
        <p:spPr>
          <a:xfrm>
            <a:off x="5068185" y="5654851"/>
            <a:ext cx="4401880" cy="439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Feelings &amp; Emotions</a:t>
            </a:r>
          </a:p>
        </p:txBody>
      </p:sp>
    </p:spTree>
    <p:extLst>
      <p:ext uri="{BB962C8B-B14F-4D97-AF65-F5344CB8AC3E}">
        <p14:creationId xmlns:p14="http://schemas.microsoft.com/office/powerpoint/2010/main" val="417039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1E6911-6C5E-4D9A-9662-309027B6F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27" y="56679"/>
            <a:ext cx="11250595" cy="67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02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8644F3-79EC-4EA9-8B36-2DCEA88E5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12" y="32863"/>
            <a:ext cx="11641175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62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EB07C6-ECD6-49D0-B62F-03952755C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How to Easily Make Time for Exercise - Warmth Health">
            <a:extLst>
              <a:ext uri="{FF2B5EF4-FFF2-40B4-BE49-F238E27FC236}">
                <a16:creationId xmlns:a16="http://schemas.microsoft.com/office/drawing/2014/main" id="{D0F57EE5-3BD6-4420-BE8D-BE469DF6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41" y="298258"/>
            <a:ext cx="10545655" cy="626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724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CF27E-5EE9-4267-9BFA-6F9E5B877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744" y="182912"/>
            <a:ext cx="9238578" cy="1586246"/>
          </a:xfrm>
          <a:solidFill>
            <a:srgbClr val="0000FF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</a:rPr>
              <a:t>Look at Picture: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</a:rPr>
              <a:t>They are ______.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F79754-EAD1-4AAD-9319-80A52F041451}"/>
              </a:ext>
            </a:extLst>
          </p:cNvPr>
          <p:cNvSpPr txBox="1">
            <a:spLocks/>
          </p:cNvSpPr>
          <p:nvPr/>
        </p:nvSpPr>
        <p:spPr>
          <a:xfrm>
            <a:off x="767225" y="2643963"/>
            <a:ext cx="5832049" cy="3400260"/>
          </a:xfrm>
          <a:prstGeom prst="rect">
            <a:avLst/>
          </a:prstGeom>
          <a:solidFill>
            <a:srgbClr val="0000FF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</a:rPr>
              <a:t>a.     Fat and Thin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b.     Big and Small</a:t>
            </a:r>
          </a:p>
          <a:p>
            <a:pPr marL="742950" indent="-742950">
              <a:buFont typeface="Arial" panose="020B0604020202020204" pitchFamily="34" charset="0"/>
              <a:buAutoNum type="alphaLcPeriod"/>
            </a:pPr>
            <a:r>
              <a:rPr lang="en-GB" sz="3200" dirty="0">
                <a:solidFill>
                  <a:schemeClr val="bg1"/>
                </a:solidFill>
              </a:rPr>
              <a:t>Fat and Tall</a:t>
            </a:r>
          </a:p>
          <a:p>
            <a:pPr marL="742950" indent="-742950">
              <a:buFont typeface="Arial" panose="020B0604020202020204" pitchFamily="34" charset="0"/>
              <a:buAutoNum type="alphaLcPeriod"/>
            </a:pPr>
            <a:r>
              <a:rPr lang="en-GB" sz="3200" dirty="0">
                <a:solidFill>
                  <a:schemeClr val="bg1"/>
                </a:solidFill>
              </a:rPr>
              <a:t>Thin and small 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C74D3EC4-4567-4275-B690-8E7FB628DB68}"/>
              </a:ext>
            </a:extLst>
          </p:cNvPr>
          <p:cNvSpPr/>
          <p:nvPr/>
        </p:nvSpPr>
        <p:spPr>
          <a:xfrm>
            <a:off x="4274289" y="2643963"/>
            <a:ext cx="418214" cy="36150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384FEFB0-423A-456F-818B-E34113D6B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9"/>
          <a:stretch/>
        </p:blipFill>
        <p:spPr bwMode="auto">
          <a:xfrm>
            <a:off x="7614775" y="2062064"/>
            <a:ext cx="3810000" cy="445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6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CF27E-5EE9-4267-9BFA-6F9E5B877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655" y="470684"/>
            <a:ext cx="9238578" cy="1298558"/>
          </a:xfrm>
          <a:solidFill>
            <a:srgbClr val="0000FF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Which one is the correct description?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F79754-EAD1-4AAD-9319-80A52F041451}"/>
              </a:ext>
            </a:extLst>
          </p:cNvPr>
          <p:cNvSpPr txBox="1">
            <a:spLocks/>
          </p:cNvSpPr>
          <p:nvPr/>
        </p:nvSpPr>
        <p:spPr>
          <a:xfrm>
            <a:off x="965700" y="2729024"/>
            <a:ext cx="5832049" cy="3005469"/>
          </a:xfrm>
          <a:prstGeom prst="rect">
            <a:avLst/>
          </a:prstGeom>
          <a:solidFill>
            <a:srgbClr val="0000FF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a. </a:t>
            </a:r>
            <a:r>
              <a:rPr lang="en-US" dirty="0">
                <a:solidFill>
                  <a:schemeClr val="bg1"/>
                </a:solidFill>
              </a:rPr>
              <a:t>She has curly blonde hair</a:t>
            </a:r>
            <a:endParaRPr lang="en-GB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b. </a:t>
            </a:r>
            <a:r>
              <a:rPr lang="en-US" dirty="0">
                <a:solidFill>
                  <a:schemeClr val="bg1"/>
                </a:solidFill>
              </a:rPr>
              <a:t>She has straight brown hair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c. </a:t>
            </a:r>
            <a:r>
              <a:rPr lang="en-US" dirty="0">
                <a:solidFill>
                  <a:schemeClr val="bg1"/>
                </a:solidFill>
              </a:rPr>
              <a:t>She has short black hair</a:t>
            </a:r>
            <a:endParaRPr lang="en-GB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d. </a:t>
            </a:r>
            <a:r>
              <a:rPr lang="en-US" dirty="0">
                <a:solidFill>
                  <a:schemeClr val="bg1"/>
                </a:solidFill>
              </a:rPr>
              <a:t>She has long black hair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C74D3EC4-4567-4275-B690-8E7FB628DB68}"/>
              </a:ext>
            </a:extLst>
          </p:cNvPr>
          <p:cNvSpPr/>
          <p:nvPr/>
        </p:nvSpPr>
        <p:spPr>
          <a:xfrm>
            <a:off x="5697837" y="2917086"/>
            <a:ext cx="418214" cy="36150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697B42F1-CF34-43D9-95DD-D6955DF9E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019" y="2254102"/>
            <a:ext cx="3024007" cy="403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8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CF27E-5EE9-4267-9BFA-6F9E5B877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655" y="470684"/>
            <a:ext cx="9238578" cy="1298558"/>
          </a:xfrm>
          <a:solidFill>
            <a:srgbClr val="0000FF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err="1">
                <a:solidFill>
                  <a:schemeClr val="bg1"/>
                </a:solidFill>
              </a:rPr>
              <a:t>Farel</a:t>
            </a:r>
            <a:r>
              <a:rPr lang="en-US" sz="3600" b="1" dirty="0">
                <a:solidFill>
                  <a:schemeClr val="bg1"/>
                </a:solidFill>
              </a:rPr>
              <a:t> is a ____ person. She always does his homework everyday.</a:t>
            </a:r>
            <a:endParaRPr lang="en-GB" sz="72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F79754-EAD1-4AAD-9319-80A52F041451}"/>
              </a:ext>
            </a:extLst>
          </p:cNvPr>
          <p:cNvSpPr txBox="1">
            <a:spLocks/>
          </p:cNvSpPr>
          <p:nvPr/>
        </p:nvSpPr>
        <p:spPr>
          <a:xfrm>
            <a:off x="965700" y="2729024"/>
            <a:ext cx="5832049" cy="3005469"/>
          </a:xfrm>
          <a:prstGeom prst="rect">
            <a:avLst/>
          </a:prstGeom>
          <a:solidFill>
            <a:srgbClr val="0000FF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Diligent 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b. </a:t>
            </a:r>
            <a:r>
              <a:rPr lang="en-US" dirty="0">
                <a:solidFill>
                  <a:schemeClr val="bg1"/>
                </a:solidFill>
              </a:rPr>
              <a:t>Angry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c. </a:t>
            </a:r>
            <a:r>
              <a:rPr lang="en-US" dirty="0">
                <a:solidFill>
                  <a:schemeClr val="bg1"/>
                </a:solidFill>
              </a:rPr>
              <a:t>Honest</a:t>
            </a:r>
            <a:endParaRPr lang="en-GB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d. </a:t>
            </a:r>
            <a:r>
              <a:rPr lang="en-US" dirty="0">
                <a:solidFill>
                  <a:schemeClr val="bg1"/>
                </a:solidFill>
              </a:rPr>
              <a:t>Hungry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C74D3EC4-4567-4275-B690-8E7FB628DB68}"/>
              </a:ext>
            </a:extLst>
          </p:cNvPr>
          <p:cNvSpPr/>
          <p:nvPr/>
        </p:nvSpPr>
        <p:spPr>
          <a:xfrm>
            <a:off x="3110581" y="2812976"/>
            <a:ext cx="418214" cy="36150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FB6CA3F3-A92C-49C8-B46C-684EBF560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591" y="3174483"/>
            <a:ext cx="3810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87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CF27E-5EE9-4267-9BFA-6F9E5B877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655" y="470684"/>
            <a:ext cx="9238578" cy="1098284"/>
          </a:xfrm>
          <a:solidFill>
            <a:srgbClr val="0000FF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I love my mom. She is very ... and never angry. She always smile and never complains.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F79754-EAD1-4AAD-9319-80A52F041451}"/>
              </a:ext>
            </a:extLst>
          </p:cNvPr>
          <p:cNvSpPr txBox="1">
            <a:spLocks/>
          </p:cNvSpPr>
          <p:nvPr/>
        </p:nvSpPr>
        <p:spPr>
          <a:xfrm>
            <a:off x="3453719" y="2729024"/>
            <a:ext cx="5832049" cy="3005469"/>
          </a:xfrm>
          <a:prstGeom prst="rect">
            <a:avLst/>
          </a:prstGeom>
          <a:solidFill>
            <a:srgbClr val="0000FF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lphaLcPeriod"/>
            </a:pPr>
            <a:r>
              <a:rPr lang="en-US" dirty="0">
                <a:solidFill>
                  <a:schemeClr val="bg1"/>
                </a:solidFill>
              </a:rPr>
              <a:t>Patient 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b. </a:t>
            </a:r>
            <a:r>
              <a:rPr lang="en-US" dirty="0">
                <a:solidFill>
                  <a:schemeClr val="bg1"/>
                </a:solidFill>
              </a:rPr>
              <a:t>Angry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c. </a:t>
            </a:r>
            <a:r>
              <a:rPr lang="en-US" dirty="0">
                <a:solidFill>
                  <a:schemeClr val="bg1"/>
                </a:solidFill>
              </a:rPr>
              <a:t>Honest</a:t>
            </a:r>
            <a:endParaRPr lang="en-GB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d. </a:t>
            </a:r>
            <a:r>
              <a:rPr lang="en-US" sz="3200" dirty="0">
                <a:solidFill>
                  <a:schemeClr val="bg1"/>
                </a:solidFill>
              </a:rPr>
              <a:t>Rude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C74D3EC4-4567-4275-B690-8E7FB628DB68}"/>
              </a:ext>
            </a:extLst>
          </p:cNvPr>
          <p:cNvSpPr/>
          <p:nvPr/>
        </p:nvSpPr>
        <p:spPr>
          <a:xfrm>
            <a:off x="5556069" y="2855506"/>
            <a:ext cx="418214" cy="36150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03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434" name="Picture 2" descr="75 Unforgettable Goodbye and Good Luck Messages and Quotes |  FutureofWorking.com">
            <a:extLst>
              <a:ext uri="{FF2B5EF4-FFF2-40B4-BE49-F238E27FC236}">
                <a16:creationId xmlns:a16="http://schemas.microsoft.com/office/drawing/2014/main" id="{9DFE7A64-03DC-42A6-A436-806CCF938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" r="4" b="2157"/>
          <a:stretch/>
        </p:blipFill>
        <p:spPr bwMode="auto"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32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D8BABF82-2E20-4108-891E-024DA58C2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" b="43660"/>
          <a:stretch/>
        </p:blipFill>
        <p:spPr>
          <a:xfrm>
            <a:off x="-4" y="0"/>
            <a:ext cx="12191981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94CA8-E453-46C8-9DE4-A167329C1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1612" y="4144470"/>
            <a:ext cx="9078562" cy="118620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sz="6600" b="1" dirty="0"/>
              <a:t>DESCRIBING PEOPLE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C101C5-DCB8-4E79-BB80-00FDA523B0AD}"/>
              </a:ext>
            </a:extLst>
          </p:cNvPr>
          <p:cNvSpPr/>
          <p:nvPr/>
        </p:nvSpPr>
        <p:spPr>
          <a:xfrm>
            <a:off x="5209953" y="5670698"/>
            <a:ext cx="4401880" cy="439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PERSONALITY TRAITS</a:t>
            </a:r>
          </a:p>
        </p:txBody>
      </p:sp>
    </p:spTree>
    <p:extLst>
      <p:ext uri="{BB962C8B-B14F-4D97-AF65-F5344CB8AC3E}">
        <p14:creationId xmlns:p14="http://schemas.microsoft.com/office/powerpoint/2010/main" val="4394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E2552A-75A5-42C5-AC9F-798288778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4" y="90021"/>
            <a:ext cx="11364911" cy="667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5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E9FBC8-941C-4078-961B-4E26C84F0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60" y="170995"/>
            <a:ext cx="11498280" cy="65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91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CF27E-5EE9-4267-9BFA-6F9E5B877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373" y="2425772"/>
            <a:ext cx="5328775" cy="3694176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QUESTION:</a:t>
            </a:r>
          </a:p>
          <a:p>
            <a:r>
              <a:rPr lang="en-GB" dirty="0">
                <a:solidFill>
                  <a:schemeClr val="bg1"/>
                </a:solidFill>
              </a:rPr>
              <a:t>What </a:t>
            </a:r>
            <a:r>
              <a:rPr lang="en-GB" b="1" dirty="0">
                <a:solidFill>
                  <a:srgbClr val="FF0000"/>
                </a:solidFill>
              </a:rPr>
              <a:t>am</a:t>
            </a:r>
            <a:r>
              <a:rPr lang="en-GB" dirty="0">
                <a:solidFill>
                  <a:schemeClr val="bg1"/>
                </a:solidFill>
              </a:rPr>
              <a:t> I </a:t>
            </a:r>
            <a:r>
              <a:rPr lang="en-GB" u="sng" dirty="0">
                <a:solidFill>
                  <a:schemeClr val="bg1"/>
                </a:solidFill>
              </a:rPr>
              <a:t>like</a:t>
            </a:r>
            <a:r>
              <a:rPr lang="en-GB" dirty="0">
                <a:solidFill>
                  <a:schemeClr val="bg1"/>
                </a:solidFill>
              </a:rPr>
              <a:t>? </a:t>
            </a:r>
          </a:p>
          <a:p>
            <a:r>
              <a:rPr lang="en-GB" dirty="0">
                <a:solidFill>
                  <a:schemeClr val="bg1"/>
                </a:solidFill>
              </a:rPr>
              <a:t>What </a:t>
            </a:r>
            <a:r>
              <a:rPr lang="en-GB" b="1" dirty="0">
                <a:solidFill>
                  <a:srgbClr val="FF0000"/>
                </a:solidFill>
              </a:rPr>
              <a:t>are</a:t>
            </a:r>
            <a:r>
              <a:rPr lang="en-GB" dirty="0">
                <a:solidFill>
                  <a:schemeClr val="bg1"/>
                </a:solidFill>
              </a:rPr>
              <a:t> you/we/they </a:t>
            </a:r>
            <a:r>
              <a:rPr lang="en-GB" u="sng" dirty="0">
                <a:solidFill>
                  <a:schemeClr val="bg1"/>
                </a:solidFill>
              </a:rPr>
              <a:t>like</a:t>
            </a:r>
            <a:r>
              <a:rPr lang="en-GB" dirty="0">
                <a:solidFill>
                  <a:schemeClr val="bg1"/>
                </a:solidFill>
              </a:rPr>
              <a:t>?</a:t>
            </a:r>
          </a:p>
          <a:p>
            <a:r>
              <a:rPr lang="en-GB" dirty="0">
                <a:solidFill>
                  <a:schemeClr val="bg1"/>
                </a:solidFill>
              </a:rPr>
              <a:t>What </a:t>
            </a:r>
            <a:r>
              <a:rPr lang="en-GB" b="1" dirty="0">
                <a:solidFill>
                  <a:srgbClr val="FF0000"/>
                </a:solidFill>
              </a:rPr>
              <a:t>is</a:t>
            </a:r>
            <a:r>
              <a:rPr lang="en-GB" dirty="0">
                <a:solidFill>
                  <a:schemeClr val="bg1"/>
                </a:solidFill>
              </a:rPr>
              <a:t> he/she </a:t>
            </a:r>
            <a:r>
              <a:rPr lang="en-GB" u="sng" dirty="0">
                <a:solidFill>
                  <a:schemeClr val="bg1"/>
                </a:solidFill>
              </a:rPr>
              <a:t>like</a:t>
            </a:r>
            <a:r>
              <a:rPr lang="en-GB" dirty="0">
                <a:solidFill>
                  <a:schemeClr val="bg1"/>
                </a:solidFill>
              </a:rPr>
              <a:t>?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What is a good question? | Dragonfly Training">
            <a:extLst>
              <a:ext uri="{FF2B5EF4-FFF2-40B4-BE49-F238E27FC236}">
                <a16:creationId xmlns:a16="http://schemas.microsoft.com/office/drawing/2014/main" id="{075DF64C-DA47-459D-AC4A-72DE982C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233" y="2299063"/>
            <a:ext cx="3583794" cy="358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628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CF27E-5EE9-4267-9BFA-6F9E5B877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54" y="3063726"/>
            <a:ext cx="5328775" cy="2380144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thaiDist"/>
            <a:r>
              <a:rPr lang="en-GB" dirty="0">
                <a:solidFill>
                  <a:schemeClr val="bg1"/>
                </a:solidFill>
              </a:rPr>
              <a:t>Take a look at the adjectives on the picture </a:t>
            </a:r>
            <a:r>
              <a:rPr lang="en-GB" u="sng" dirty="0">
                <a:solidFill>
                  <a:schemeClr val="bg1"/>
                </a:solidFill>
              </a:rPr>
              <a:t>“Positive Character Traits”</a:t>
            </a:r>
            <a:r>
              <a:rPr lang="en-GB" dirty="0">
                <a:solidFill>
                  <a:schemeClr val="bg1"/>
                </a:solidFill>
              </a:rPr>
              <a:t>. And use your dictionary for find a definition. 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82EB24-48FE-4F21-96E3-6C2DA47785FB}"/>
              </a:ext>
            </a:extLst>
          </p:cNvPr>
          <p:cNvSpPr/>
          <p:nvPr/>
        </p:nvSpPr>
        <p:spPr>
          <a:xfrm>
            <a:off x="949842" y="439479"/>
            <a:ext cx="10264185" cy="126173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What about you? / What </a:t>
            </a:r>
            <a:r>
              <a:rPr lang="en-GB" sz="4000" b="1" dirty="0">
                <a:solidFill>
                  <a:srgbClr val="FF0000"/>
                </a:solidFill>
              </a:rPr>
              <a:t>are</a:t>
            </a:r>
            <a:r>
              <a:rPr lang="en-GB" sz="4000" b="1" dirty="0"/>
              <a:t> you </a:t>
            </a:r>
            <a:r>
              <a:rPr lang="en-GB" sz="4000" b="1" u="sng" dirty="0"/>
              <a:t>like</a:t>
            </a:r>
            <a:r>
              <a:rPr lang="en-GB" sz="4000" b="1" dirty="0"/>
              <a:t>?</a:t>
            </a:r>
          </a:p>
        </p:txBody>
      </p:sp>
      <p:pic>
        <p:nvPicPr>
          <p:cNvPr id="2050" name="Picture 2" descr="Character Traits List by Teacher&amp;#39;s Clubhouse | Teachers Pay Teachers">
            <a:extLst>
              <a:ext uri="{FF2B5EF4-FFF2-40B4-BE49-F238E27FC236}">
                <a16:creationId xmlns:a16="http://schemas.microsoft.com/office/drawing/2014/main" id="{F7E107D7-3D55-486F-97D5-76547A5A9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20" y="2170591"/>
            <a:ext cx="5147111" cy="442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9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CF27E-5EE9-4267-9BFA-6F9E5B877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835" y="955545"/>
            <a:ext cx="5328775" cy="1586246"/>
          </a:xfrm>
          <a:solidFill>
            <a:schemeClr val="accent3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GB" sz="3600" dirty="0">
                <a:solidFill>
                  <a:schemeClr val="bg1"/>
                </a:solidFill>
              </a:rPr>
              <a:t>Look at Picture 1:</a:t>
            </a:r>
          </a:p>
          <a:p>
            <a:pPr marL="0" indent="0" algn="r">
              <a:buNone/>
            </a:pPr>
            <a:r>
              <a:rPr lang="en-GB" sz="3600" dirty="0">
                <a:solidFill>
                  <a:schemeClr val="bg1"/>
                </a:solidFill>
              </a:rPr>
              <a:t>What is the boy </a:t>
            </a:r>
            <a:r>
              <a:rPr lang="en-GB" sz="3600" u="sng" dirty="0">
                <a:solidFill>
                  <a:schemeClr val="bg1"/>
                </a:solidFill>
              </a:rPr>
              <a:t>like</a:t>
            </a:r>
            <a:r>
              <a:rPr lang="en-GB" sz="36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074" name="Picture 2" descr="2,300+ Shy Free Stock Photos - StockFreeImages">
            <a:extLst>
              <a:ext uri="{FF2B5EF4-FFF2-40B4-BE49-F238E27FC236}">
                <a16:creationId xmlns:a16="http://schemas.microsoft.com/office/drawing/2014/main" id="{B7DEA718-59A3-403C-B95B-DB885A440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628" y="260532"/>
            <a:ext cx="4464407" cy="297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rtrait Of Smiling Shy Boy With Trendy Hairdo Wearing Casual Shirt Looking  Down Holding Hand On">
            <a:extLst>
              <a:ext uri="{FF2B5EF4-FFF2-40B4-BE49-F238E27FC236}">
                <a16:creationId xmlns:a16="http://schemas.microsoft.com/office/drawing/2014/main" id="{16C8448B-08B1-4AB7-B6C3-E7B9759E4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628" y="3623491"/>
            <a:ext cx="4464407" cy="297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F79754-EAD1-4AAD-9319-80A52F041451}"/>
              </a:ext>
            </a:extLst>
          </p:cNvPr>
          <p:cNvSpPr txBox="1">
            <a:spLocks/>
          </p:cNvSpPr>
          <p:nvPr/>
        </p:nvSpPr>
        <p:spPr>
          <a:xfrm>
            <a:off x="1024834" y="3078512"/>
            <a:ext cx="5328775" cy="340026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</a:rPr>
              <a:t>He is _____.</a:t>
            </a:r>
          </a:p>
          <a:p>
            <a:pPr marL="742950" indent="-742950">
              <a:buFont typeface="Arial" panose="020B0604020202020204" pitchFamily="34" charset="0"/>
              <a:buAutoNum type="alphaLcPeriod"/>
            </a:pPr>
            <a:r>
              <a:rPr lang="en-GB" sz="3200" dirty="0">
                <a:solidFill>
                  <a:schemeClr val="bg1"/>
                </a:solidFill>
              </a:rPr>
              <a:t>Clumsy</a:t>
            </a:r>
          </a:p>
          <a:p>
            <a:pPr marL="742950" indent="-742950">
              <a:buFont typeface="Arial" panose="020B0604020202020204" pitchFamily="34" charset="0"/>
              <a:buAutoNum type="alphaLcPeriod"/>
            </a:pPr>
            <a:r>
              <a:rPr lang="en-GB" sz="3200" dirty="0">
                <a:solidFill>
                  <a:schemeClr val="bg1"/>
                </a:solidFill>
              </a:rPr>
              <a:t>Shy</a:t>
            </a:r>
          </a:p>
          <a:p>
            <a:pPr marL="742950" indent="-742950">
              <a:buFont typeface="Arial" panose="020B0604020202020204" pitchFamily="34" charset="0"/>
              <a:buAutoNum type="alphaLcPeriod"/>
            </a:pPr>
            <a:r>
              <a:rPr lang="en-GB" sz="3200" dirty="0">
                <a:solidFill>
                  <a:schemeClr val="bg1"/>
                </a:solidFill>
              </a:rPr>
              <a:t>Talkative</a:t>
            </a:r>
          </a:p>
          <a:p>
            <a:pPr marL="742950" indent="-742950">
              <a:buFont typeface="Arial" panose="020B0604020202020204" pitchFamily="34" charset="0"/>
              <a:buAutoNum type="alphaLcPeriod"/>
            </a:pPr>
            <a:r>
              <a:rPr lang="en-GB" sz="3200" dirty="0">
                <a:solidFill>
                  <a:schemeClr val="bg1"/>
                </a:solidFill>
              </a:rPr>
              <a:t>Polite 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C74D3EC4-4567-4275-B690-8E7FB628DB68}"/>
              </a:ext>
            </a:extLst>
          </p:cNvPr>
          <p:cNvSpPr/>
          <p:nvPr/>
        </p:nvSpPr>
        <p:spPr>
          <a:xfrm>
            <a:off x="2927498" y="4572000"/>
            <a:ext cx="418214" cy="36150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57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CF27E-5EE9-4267-9BFA-6F9E5B877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17" y="842132"/>
            <a:ext cx="5328775" cy="1586246"/>
          </a:xfrm>
          <a:solidFill>
            <a:schemeClr val="accent3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GB" sz="3600" dirty="0">
                <a:solidFill>
                  <a:schemeClr val="bg1"/>
                </a:solidFill>
              </a:rPr>
              <a:t>Look at Picture 2:</a:t>
            </a:r>
          </a:p>
          <a:p>
            <a:pPr marL="0" indent="0" algn="r">
              <a:buNone/>
            </a:pPr>
            <a:r>
              <a:rPr lang="en-GB" sz="3600" dirty="0">
                <a:solidFill>
                  <a:schemeClr val="bg1"/>
                </a:solidFill>
              </a:rPr>
              <a:t>What is the girl </a:t>
            </a:r>
            <a:r>
              <a:rPr lang="en-GB" sz="3600" u="sng" dirty="0">
                <a:solidFill>
                  <a:schemeClr val="bg1"/>
                </a:solidFill>
              </a:rPr>
              <a:t>like</a:t>
            </a:r>
            <a:r>
              <a:rPr lang="en-GB" sz="36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F79754-EAD1-4AAD-9319-80A52F041451}"/>
              </a:ext>
            </a:extLst>
          </p:cNvPr>
          <p:cNvSpPr txBox="1">
            <a:spLocks/>
          </p:cNvSpPr>
          <p:nvPr/>
        </p:nvSpPr>
        <p:spPr>
          <a:xfrm>
            <a:off x="472217" y="2790353"/>
            <a:ext cx="5328775" cy="340026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>
                <a:solidFill>
                  <a:schemeClr val="bg1"/>
                </a:solidFill>
              </a:rPr>
              <a:t>She is _____.</a:t>
            </a:r>
          </a:p>
          <a:p>
            <a:pPr marL="742950" indent="-742950">
              <a:buFont typeface="Arial" panose="020B0604020202020204" pitchFamily="34" charset="0"/>
              <a:buAutoNum type="alphaLcPeriod"/>
            </a:pPr>
            <a:r>
              <a:rPr lang="en-GB" sz="3200" dirty="0">
                <a:solidFill>
                  <a:schemeClr val="bg1"/>
                </a:solidFill>
              </a:rPr>
              <a:t>Clumsy</a:t>
            </a:r>
          </a:p>
          <a:p>
            <a:pPr marL="742950" indent="-742950">
              <a:buFont typeface="Arial" panose="020B0604020202020204" pitchFamily="34" charset="0"/>
              <a:buAutoNum type="alphaLcPeriod"/>
            </a:pPr>
            <a:r>
              <a:rPr lang="en-GB" sz="3200" dirty="0">
                <a:solidFill>
                  <a:schemeClr val="bg1"/>
                </a:solidFill>
              </a:rPr>
              <a:t>Shy</a:t>
            </a:r>
          </a:p>
          <a:p>
            <a:pPr marL="742950" indent="-742950">
              <a:buFont typeface="Arial" panose="020B0604020202020204" pitchFamily="34" charset="0"/>
              <a:buAutoNum type="alphaLcPeriod"/>
            </a:pPr>
            <a:r>
              <a:rPr lang="en-GB" sz="3200" dirty="0">
                <a:solidFill>
                  <a:schemeClr val="bg1"/>
                </a:solidFill>
              </a:rPr>
              <a:t>Talkative</a:t>
            </a:r>
          </a:p>
          <a:p>
            <a:pPr marL="742950" indent="-742950">
              <a:buFont typeface="Arial" panose="020B0604020202020204" pitchFamily="34" charset="0"/>
              <a:buAutoNum type="alphaLcPeriod"/>
            </a:pPr>
            <a:r>
              <a:rPr lang="en-GB" sz="3200" dirty="0">
                <a:solidFill>
                  <a:schemeClr val="bg1"/>
                </a:solidFill>
              </a:rPr>
              <a:t>Polite </a:t>
            </a:r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C74D3EC4-4567-4275-B690-8E7FB628DB68}"/>
              </a:ext>
            </a:extLst>
          </p:cNvPr>
          <p:cNvSpPr/>
          <p:nvPr/>
        </p:nvSpPr>
        <p:spPr>
          <a:xfrm>
            <a:off x="2863703" y="3650511"/>
            <a:ext cx="418214" cy="36150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 descr="283 Clumsy Girl Illustrations &amp;amp; Clip Art - iStock">
            <a:extLst>
              <a:ext uri="{FF2B5EF4-FFF2-40B4-BE49-F238E27FC236}">
                <a16:creationId xmlns:a16="http://schemas.microsoft.com/office/drawing/2014/main" id="{AE9D6E9E-E64E-4D78-A94B-A88173428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08" y="436821"/>
            <a:ext cx="5400675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64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119</TotalTime>
  <Words>414</Words>
  <Application>Microsoft Office PowerPoint</Application>
  <PresentationFormat>Widescreen</PresentationFormat>
  <Paragraphs>89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Avenir Next LT Pro</vt:lpstr>
      <vt:lpstr>Calibri</vt:lpstr>
      <vt:lpstr>Open Sans</vt:lpstr>
      <vt:lpstr>AccentBoxVTI</vt:lpstr>
      <vt:lpstr>Unit 2: How to Describe  a Person in English </vt:lpstr>
      <vt:lpstr>PowerPoint Presentation</vt:lpstr>
      <vt:lpstr>DESCRIBING PEOPLE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DESCRIBING PEOPLE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DESCRIBING PEOPLE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PEOPLE</dc:title>
  <dc:creator>Oraphan Decha</dc:creator>
  <cp:lastModifiedBy>Oraphan Decha</cp:lastModifiedBy>
  <cp:revision>21</cp:revision>
  <dcterms:created xsi:type="dcterms:W3CDTF">2021-11-10T13:24:08Z</dcterms:created>
  <dcterms:modified xsi:type="dcterms:W3CDTF">2021-11-10T15:23:48Z</dcterms:modified>
</cp:coreProperties>
</file>