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71" r:id="rId2"/>
    <p:sldId id="265" r:id="rId3"/>
    <p:sldId id="257" r:id="rId4"/>
    <p:sldId id="267" r:id="rId5"/>
    <p:sldId id="258" r:id="rId6"/>
    <p:sldId id="269" r:id="rId7"/>
    <p:sldId id="259" r:id="rId8"/>
    <p:sldId id="260" r:id="rId9"/>
    <p:sldId id="261" r:id="rId10"/>
    <p:sldId id="272" r:id="rId11"/>
    <p:sldId id="262" r:id="rId12"/>
    <p:sldId id="273" r:id="rId13"/>
    <p:sldId id="263" r:id="rId14"/>
    <p:sldId id="275" r:id="rId15"/>
  </p:sldIdLst>
  <p:sldSz cx="14630400" cy="8229600"/>
  <p:notesSz cx="8229600" cy="14630400"/>
  <p:embeddedFontLst>
    <p:embeddedFont>
      <p:font typeface="Angsana New" panose="02020603050405020304" pitchFamily="18" charset="-34"/>
      <p:regular r:id="rId17"/>
      <p:bold r:id="rId18"/>
      <p:italic r:id="rId19"/>
      <p:boldItalic r:id="rId20"/>
    </p:embeddedFont>
    <p:embeddedFont>
      <p:font typeface="Lora" pitchFamily="2" charset="0"/>
      <p:regular r:id="rId21"/>
    </p:embeddedFont>
    <p:embeddedFont>
      <p:font typeface="Source Sans 3"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19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C653C-6539-17D9-422B-AE5ACA7ED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F9167-00D4-0FAA-BB77-3126AB400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1F6CE-A894-79E9-724B-C21A1E689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1316BD-DF06-EACD-A78E-B104C477577A}"/>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29618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35176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1EA9F-BFC0-CA25-4C9C-30BA0B330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5B74D-CA95-2CE8-7622-4A477F517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DCEE6-9746-0CF5-B0B2-257ABE8659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9D993-3557-AA5E-BB6B-4A1FC6A6EFC7}"/>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62167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B79C-1CB4-9A37-415B-B34473464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46C97-5F43-83C2-3CBA-BDCFCF567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33F7D-703B-04C5-B291-A424CC9EB9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382CA-B15B-7CB4-EA6C-D8184ED4A813}"/>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83686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24BC3-C6D6-0926-9D1A-77E761C65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79FA8-FD28-C848-0705-D087286A2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D9195-9151-57F7-8C99-D7E52E007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62417-4ABD-B8C0-8294-A120AF7D15B2}"/>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44153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2FC6-9F6A-2CD9-D2BF-CCDD19DE255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76A91D8-6B89-6F5F-F6BC-E0D1A8732ECD}"/>
              </a:ext>
            </a:extLst>
          </p:cNvPr>
          <p:cNvPicPr>
            <a:picLocks noChangeAspect="1"/>
          </p:cNvPicPr>
          <p:nvPr/>
        </p:nvPicPr>
        <p:blipFill>
          <a:blip r:embed="rId3"/>
          <a:stretch>
            <a:fillRect/>
          </a:stretch>
        </p:blipFill>
        <p:spPr>
          <a:xfrm>
            <a:off x="9144000" y="0"/>
            <a:ext cx="5486400" cy="8229600"/>
          </a:xfrm>
          <a:prstGeom prst="rect">
            <a:avLst/>
          </a:prstGeom>
        </p:spPr>
      </p:pic>
      <p:sp>
        <p:nvSpPr>
          <p:cNvPr id="3" name="Text 0">
            <a:extLst>
              <a:ext uri="{FF2B5EF4-FFF2-40B4-BE49-F238E27FC236}">
                <a16:creationId xmlns:a16="http://schemas.microsoft.com/office/drawing/2014/main" id="{AEDBA8F3-978F-F021-A379-ACE248071512}"/>
              </a:ext>
            </a:extLst>
          </p:cNvPr>
          <p:cNvSpPr/>
          <p:nvPr/>
        </p:nvSpPr>
        <p:spPr>
          <a:xfrm>
            <a:off x="837723" y="1219417"/>
            <a:ext cx="7468553" cy="1825606"/>
          </a:xfrm>
          <a:prstGeom prst="rect">
            <a:avLst/>
          </a:prstGeom>
          <a:noFill/>
          <a:ln/>
        </p:spPr>
        <p:txBody>
          <a:bodyPr wrap="square" lIns="0" tIns="0" rIns="0" bIns="0" rtlCol="0" anchor="t"/>
          <a:lstStyle/>
          <a:p>
            <a:pPr marL="0" indent="0" algn="ctr">
              <a:lnSpc>
                <a:spcPts val="4850"/>
              </a:lnSpc>
              <a:buNone/>
            </a:pPr>
            <a:r>
              <a:rPr lang="en-US" sz="6000" b="1" dirty="0">
                <a:solidFill>
                  <a:srgbClr val="38512F"/>
                </a:solidFill>
                <a:latin typeface="Angsana New" panose="02020603050405020304" pitchFamily="18" charset="-34"/>
                <a:ea typeface="Lora" pitchFamily="34" charset="-122"/>
                <a:cs typeface="Angsana New" panose="02020603050405020304" pitchFamily="18" charset="-34"/>
              </a:rPr>
              <a:t>TIH4311</a:t>
            </a:r>
          </a:p>
          <a:p>
            <a:pPr marL="0" indent="0" algn="l">
              <a:lnSpc>
                <a:spcPts val="4850"/>
              </a:lnSpc>
              <a:buNone/>
            </a:pPr>
            <a:endParaRPr lang="en-US" sz="6000" b="1" dirty="0">
              <a:solidFill>
                <a:srgbClr val="38512F"/>
              </a:solidFill>
              <a:latin typeface="Angsana New" panose="02020603050405020304" pitchFamily="18" charset="-34"/>
              <a:ea typeface="Lora" pitchFamily="34" charset="-122"/>
              <a:cs typeface="Angsana New" panose="02020603050405020304" pitchFamily="18" charset="-34"/>
            </a:endParaRPr>
          </a:p>
          <a:p>
            <a:pPr marL="0" indent="0" algn="ctr">
              <a:lnSpc>
                <a:spcPts val="4850"/>
              </a:lnSpc>
              <a:buNone/>
            </a:pPr>
            <a:r>
              <a:rPr lang="en-US" sz="6000" b="1" dirty="0">
                <a:solidFill>
                  <a:srgbClr val="38512F"/>
                </a:solidFill>
                <a:latin typeface="Angsana New" panose="02020603050405020304" pitchFamily="18" charset="-34"/>
                <a:ea typeface="Lora" pitchFamily="34" charset="-122"/>
                <a:cs typeface="Angsana New" panose="02020603050405020304" pitchFamily="18" charset="-34"/>
              </a:rPr>
              <a:t>Tourism Project Management</a:t>
            </a:r>
            <a:endParaRPr lang="en-US" sz="6000" b="1" dirty="0">
              <a:latin typeface="Angsana New" panose="02020603050405020304" pitchFamily="18" charset="-34"/>
              <a:cs typeface="Angsana New" panose="02020603050405020304" pitchFamily="18" charset="-34"/>
            </a:endParaRPr>
          </a:p>
        </p:txBody>
      </p:sp>
      <p:sp>
        <p:nvSpPr>
          <p:cNvPr id="4" name="Text 1">
            <a:extLst>
              <a:ext uri="{FF2B5EF4-FFF2-40B4-BE49-F238E27FC236}">
                <a16:creationId xmlns:a16="http://schemas.microsoft.com/office/drawing/2014/main" id="{CCFB0368-DC31-DB5F-96C4-1ACB93E5267F}"/>
              </a:ext>
            </a:extLst>
          </p:cNvPr>
          <p:cNvSpPr/>
          <p:nvPr/>
        </p:nvSpPr>
        <p:spPr>
          <a:xfrm>
            <a:off x="837724" y="3045023"/>
            <a:ext cx="7468553" cy="3685461"/>
          </a:xfrm>
          <a:prstGeom prst="rect">
            <a:avLst/>
          </a:prstGeom>
          <a:noFill/>
          <a:ln/>
        </p:spPr>
        <p:txBody>
          <a:bodyPr wrap="square" lIns="0" tIns="0" rIns="0" bIns="0" rtlCol="0" anchor="t"/>
          <a:lstStyle/>
          <a:p>
            <a:pPr marL="0" indent="0" algn="l">
              <a:lnSpc>
                <a:spcPts val="2600"/>
              </a:lnSpc>
              <a:buNone/>
            </a:pPr>
            <a:endParaRPr lang="en-US" sz="1600" dirty="0"/>
          </a:p>
        </p:txBody>
      </p:sp>
      <p:sp>
        <p:nvSpPr>
          <p:cNvPr id="7" name="TextBox 6">
            <a:extLst>
              <a:ext uri="{FF2B5EF4-FFF2-40B4-BE49-F238E27FC236}">
                <a16:creationId xmlns:a16="http://schemas.microsoft.com/office/drawing/2014/main" id="{E99035BB-C276-D929-49CD-031C73713ABA}"/>
              </a:ext>
            </a:extLst>
          </p:cNvPr>
          <p:cNvSpPr txBox="1"/>
          <p:nvPr/>
        </p:nvSpPr>
        <p:spPr>
          <a:xfrm>
            <a:off x="3065930" y="7459197"/>
            <a:ext cx="6078070" cy="513602"/>
          </a:xfrm>
          <a:prstGeom prst="rect">
            <a:avLst/>
          </a:prstGeom>
          <a:noFill/>
        </p:spPr>
        <p:txBody>
          <a:bodyPr wrap="square">
            <a:spAutoFit/>
          </a:bodyPr>
          <a:lstStyle/>
          <a:p>
            <a:pPr marL="0" indent="0" algn="l">
              <a:lnSpc>
                <a:spcPts val="3126"/>
              </a:lnSpc>
              <a:buNone/>
            </a:pPr>
            <a:r>
              <a:rPr lang="en-US" sz="3200" dirty="0">
                <a:solidFill>
                  <a:schemeClr val="accent6">
                    <a:lumMod val="50000"/>
                  </a:schemeClr>
                </a:solidFill>
                <a:latin typeface="Angsana New" panose="02020603050405020304" pitchFamily="18" charset="-34"/>
                <a:ea typeface="Eudoxus Sans" pitchFamily="34" charset="-122"/>
                <a:cs typeface="Angsana New" panose="02020603050405020304" pitchFamily="18" charset="-34"/>
              </a:rPr>
              <a:t>Benjaporn Yaemjamuang / benjaporn.ya@ssru.ac.th</a:t>
            </a:r>
            <a:endParaRPr lang="en-US" sz="3200" dirty="0">
              <a:solidFill>
                <a:schemeClr val="accent6">
                  <a:lumMod val="50000"/>
                </a:schemeClr>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7703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3" descr="preencoded.png"/>
          <p:cNvPicPr>
            <a:picLocks noChangeAspect="1"/>
          </p:cNvPicPr>
          <p:nvPr/>
        </p:nvPicPr>
        <p:blipFill>
          <a:blip r:embed="rId2"/>
          <a:stretch>
            <a:fillRect/>
          </a:stretch>
        </p:blipFill>
        <p:spPr>
          <a:xfrm>
            <a:off x="3487685" y="3544645"/>
            <a:ext cx="7125057" cy="3675817"/>
          </a:xfrm>
          <a:prstGeom prst="rect">
            <a:avLst/>
          </a:prstGeom>
        </p:spPr>
      </p:pic>
      <p:sp>
        <p:nvSpPr>
          <p:cNvPr id="14" name="Text 9"/>
          <p:cNvSpPr/>
          <p:nvPr/>
        </p:nvSpPr>
        <p:spPr>
          <a:xfrm>
            <a:off x="1157407" y="816713"/>
            <a:ext cx="2595205" cy="184785"/>
          </a:xfrm>
          <a:prstGeom prst="rect">
            <a:avLst/>
          </a:prstGeom>
          <a:noFill/>
          <a:ln/>
        </p:spPr>
        <p:txBody>
          <a:bodyPr wrap="none" lIns="0" tIns="0" rIns="0" bIns="0" rtlCol="0" anchor="t"/>
          <a:lstStyle/>
          <a:p>
            <a:pPr marL="0" indent="0" algn="l">
              <a:lnSpc>
                <a:spcPts val="1450"/>
              </a:lnSpc>
              <a:buNone/>
            </a:pPr>
            <a:r>
              <a:rPr lang="en-US" sz="3600" dirty="0">
                <a:solidFill>
                  <a:srgbClr val="38512F"/>
                </a:solidFill>
                <a:latin typeface="Angsana New" panose="02020603050405020304" pitchFamily="18" charset="-34"/>
                <a:ea typeface="Lora" pitchFamily="34" charset="-122"/>
                <a:cs typeface="Angsana New" panose="02020603050405020304" pitchFamily="18" charset="-34"/>
              </a:rPr>
              <a:t>Resource-Time-Activity Relationships</a:t>
            </a:r>
          </a:p>
          <a:p>
            <a:pPr marL="0" indent="0" algn="l">
              <a:lnSpc>
                <a:spcPts val="1450"/>
              </a:lnSpc>
              <a:buNone/>
            </a:pPr>
            <a:endParaRPr lang="en-US" sz="3600" dirty="0">
              <a:latin typeface="Angsana New" panose="02020603050405020304" pitchFamily="18" charset="-34"/>
              <a:cs typeface="Angsana New" panose="02020603050405020304" pitchFamily="18" charset="-34"/>
            </a:endParaRPr>
          </a:p>
        </p:txBody>
      </p:sp>
      <p:sp>
        <p:nvSpPr>
          <p:cNvPr id="15" name="Text 10"/>
          <p:cNvSpPr/>
          <p:nvPr/>
        </p:nvSpPr>
        <p:spPr>
          <a:xfrm>
            <a:off x="1157407" y="1297592"/>
            <a:ext cx="8556748" cy="1811368"/>
          </a:xfrm>
          <a:prstGeom prst="rect">
            <a:avLst/>
          </a:prstGeom>
          <a:noFill/>
          <a:ln/>
        </p:spPr>
        <p:txBody>
          <a:bodyPr wrap="square" lIns="0" tIns="0" rIns="0" bIns="0" rtlCol="0" anchor="t"/>
          <a:lstStyle/>
          <a:p>
            <a:pPr marL="0" indent="0" algn="l">
              <a:lnSpc>
                <a:spcPts val="18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Time, resources, and activities form interconnected variables. Increasing resources may accelerate activities (crashing), whilst resource constraints may extend durations. Resource levelling smooths resource usage over time, avoiding peaks and valleys that create inefficiencies. Tourism project managers must balance competing demands—aggressive schedules may require premium resource costs, whilst extended timelines risk market opportunity losses or increased holding costs. Optimisation seeks the sweet spot balancing time, cost, and quality objectives.</a:t>
            </a:r>
            <a:endParaRPr lang="en-US" sz="2800" dirty="0">
              <a:latin typeface="Angsana New" panose="02020603050405020304" pitchFamily="18" charset="-34"/>
              <a:cs typeface="Angsana New" panose="02020603050405020304" pitchFamily="18" charset="-34"/>
            </a:endParaRPr>
          </a:p>
        </p:txBody>
      </p:sp>
      <p:sp>
        <p:nvSpPr>
          <p:cNvPr id="2" name="Rectangle 1">
            <a:extLst>
              <a:ext uri="{FF2B5EF4-FFF2-40B4-BE49-F238E27FC236}">
                <a16:creationId xmlns:a16="http://schemas.microsoft.com/office/drawing/2014/main" id="{CAD81E4E-192D-E207-099F-98AED234CF9B}"/>
              </a:ext>
            </a:extLst>
          </p:cNvPr>
          <p:cNvSpPr/>
          <p:nvPr/>
        </p:nvSpPr>
        <p:spPr>
          <a:xfrm>
            <a:off x="12844631" y="7523916"/>
            <a:ext cx="1785769" cy="7056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55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476888" y="287893"/>
            <a:ext cx="639127" cy="196691"/>
          </a:xfrm>
          <a:prstGeom prst="roundRect">
            <a:avLst>
              <a:gd name="adj" fmla="val 6389"/>
            </a:avLst>
          </a:prstGeom>
          <a:solidFill>
            <a:srgbClr val="E2ECDF"/>
          </a:solidFill>
          <a:ln/>
        </p:spPr>
      </p:sp>
      <p:sp>
        <p:nvSpPr>
          <p:cNvPr id="4" name="Text 1"/>
          <p:cNvSpPr/>
          <p:nvPr/>
        </p:nvSpPr>
        <p:spPr>
          <a:xfrm>
            <a:off x="476888" y="319207"/>
            <a:ext cx="388144" cy="134064"/>
          </a:xfrm>
          <a:prstGeom prst="rect">
            <a:avLst/>
          </a:prstGeom>
          <a:noFill/>
          <a:ln/>
        </p:spPr>
        <p:txBody>
          <a:bodyPr wrap="none" lIns="0" tIns="0" rIns="0" bIns="0" rtlCol="0" anchor="t"/>
          <a:lstStyle/>
          <a:p>
            <a:pPr marL="0" indent="0" algn="l">
              <a:lnSpc>
                <a:spcPts val="105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 </a:t>
            </a:r>
            <a:r>
              <a:rPr lang="en-US" sz="1600" dirty="0">
                <a:solidFill>
                  <a:srgbClr val="3A3630"/>
                </a:solidFill>
                <a:latin typeface="Angsana New" panose="02020603050405020304" pitchFamily="18" charset="-34"/>
                <a:ea typeface="Source Sans 3" pitchFamily="34" charset="-122"/>
                <a:cs typeface="Angsana New" panose="02020603050405020304" pitchFamily="18" charset="-34"/>
              </a:rPr>
              <a:t>6</a:t>
            </a:r>
            <a:endParaRPr lang="en-US" sz="1600" dirty="0">
              <a:latin typeface="Angsana New" panose="02020603050405020304" pitchFamily="18" charset="-34"/>
              <a:cs typeface="Angsana New" panose="02020603050405020304" pitchFamily="18" charset="-34"/>
            </a:endParaRPr>
          </a:p>
        </p:txBody>
      </p:sp>
      <p:sp>
        <p:nvSpPr>
          <p:cNvPr id="5" name="Text 2"/>
          <p:cNvSpPr/>
          <p:nvPr/>
        </p:nvSpPr>
        <p:spPr>
          <a:xfrm>
            <a:off x="3819049" y="487085"/>
            <a:ext cx="5109924" cy="573881"/>
          </a:xfrm>
          <a:prstGeom prst="rect">
            <a:avLst/>
          </a:prstGeom>
          <a:noFill/>
          <a:ln/>
        </p:spPr>
        <p:txBody>
          <a:bodyPr wrap="none" lIns="0" tIns="0" rIns="0" bIns="0" rtlCol="0" anchor="t"/>
          <a:lstStyle/>
          <a:p>
            <a:pPr marL="0" indent="0" algn="l">
              <a:lnSpc>
                <a:spcPts val="2400"/>
              </a:lnSpc>
              <a:buNone/>
            </a:pPr>
            <a:r>
              <a:rPr lang="en-US" sz="1900" dirty="0">
                <a:solidFill>
                  <a:srgbClr val="38512F"/>
                </a:solidFill>
                <a:latin typeface="Lora" pitchFamily="34" charset="0"/>
                <a:ea typeface="Lora" pitchFamily="34" charset="-122"/>
                <a:cs typeface="Lora" pitchFamily="34" charset="-120"/>
              </a:rPr>
              <a:t>Budget Management and Value Optimisation</a:t>
            </a:r>
            <a:endParaRPr lang="en-US" sz="1900" dirty="0"/>
          </a:p>
        </p:txBody>
      </p:sp>
      <p:sp>
        <p:nvSpPr>
          <p:cNvPr id="6" name="Text 3"/>
          <p:cNvSpPr/>
          <p:nvPr/>
        </p:nvSpPr>
        <p:spPr>
          <a:xfrm>
            <a:off x="3752612" y="876181"/>
            <a:ext cx="2442924" cy="184785"/>
          </a:xfrm>
          <a:prstGeom prst="rect">
            <a:avLst/>
          </a:prstGeom>
          <a:noFill/>
          <a:ln/>
        </p:spPr>
        <p:txBody>
          <a:bodyPr wrap="none" lIns="0" tIns="0" rIns="0" bIns="0" rtlCol="0" anchor="t"/>
          <a:lstStyle/>
          <a:p>
            <a:pPr marL="0" indent="0" algn="l">
              <a:lnSpc>
                <a:spcPts val="1450"/>
              </a:lnSpc>
              <a:buNone/>
            </a:pPr>
            <a:r>
              <a:rPr lang="en-US" sz="2000" dirty="0">
                <a:solidFill>
                  <a:srgbClr val="38512F"/>
                </a:solidFill>
                <a:latin typeface="Angsana New" panose="02020603050405020304" pitchFamily="18" charset="-34"/>
                <a:ea typeface="Lora" pitchFamily="34" charset="-122"/>
                <a:cs typeface="Angsana New" panose="02020603050405020304" pitchFamily="18" charset="-34"/>
              </a:rPr>
              <a:t>Budget Development Fundamentals</a:t>
            </a:r>
            <a:endParaRPr lang="en-US" sz="2000" dirty="0">
              <a:latin typeface="Angsana New" panose="02020603050405020304" pitchFamily="18" charset="-34"/>
              <a:cs typeface="Angsana New" panose="02020603050405020304" pitchFamily="18" charset="-34"/>
            </a:endParaRPr>
          </a:p>
        </p:txBody>
      </p:sp>
      <p:sp>
        <p:nvSpPr>
          <p:cNvPr id="7" name="Text 4"/>
          <p:cNvSpPr/>
          <p:nvPr/>
        </p:nvSpPr>
        <p:spPr>
          <a:xfrm>
            <a:off x="3752612" y="1218009"/>
            <a:ext cx="7125057" cy="670560"/>
          </a:xfrm>
          <a:prstGeom prst="rect">
            <a:avLst/>
          </a:prstGeom>
          <a:noFill/>
          <a:ln/>
        </p:spPr>
        <p:txBody>
          <a:bodyPr wrap="square" lIns="0" tIns="0" rIns="0" bIns="0" rtlCol="0" anchor="t"/>
          <a:lstStyle/>
          <a:p>
            <a:pPr marL="0" indent="0" algn="l">
              <a:lnSpc>
                <a:spcPts val="13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Project budgets aggregate estimated costs across all activities, resources, materials, services, and contingencies required for project completion. Tourism project budgets typically encompass personnel costs (salaries, contractors), marketing expenditures (advertising, promotional materials), operational expenses (venue hire, equipment rental, utilities), capital investments (infrastructure, technology), professional services (consultants, legal), and overhead allocations. Bottom-up estimating builds budgets by costing individual work packages and aggregating upwards, ensuring comprehensive coverage and realistic financial planning.</a:t>
            </a:r>
            <a:endParaRPr lang="en-US" sz="2000" dirty="0">
              <a:latin typeface="Angsana New" panose="02020603050405020304" pitchFamily="18" charset="-34"/>
              <a:cs typeface="Angsana New" panose="02020603050405020304" pitchFamily="18" charset="-34"/>
            </a:endParaRPr>
          </a:p>
        </p:txBody>
      </p:sp>
      <p:sp>
        <p:nvSpPr>
          <p:cNvPr id="8" name="Shape 5"/>
          <p:cNvSpPr/>
          <p:nvPr/>
        </p:nvSpPr>
        <p:spPr>
          <a:xfrm>
            <a:off x="3752612" y="2006322"/>
            <a:ext cx="3510201" cy="1829157"/>
          </a:xfrm>
          <a:prstGeom prst="roundRect">
            <a:avLst>
              <a:gd name="adj" fmla="val 859"/>
            </a:avLst>
          </a:prstGeom>
          <a:solidFill>
            <a:srgbClr val="F3E7D4"/>
          </a:solidFill>
          <a:ln/>
        </p:spPr>
      </p:sp>
      <p:sp>
        <p:nvSpPr>
          <p:cNvPr id="9" name="Shape 6"/>
          <p:cNvSpPr/>
          <p:nvPr/>
        </p:nvSpPr>
        <p:spPr>
          <a:xfrm>
            <a:off x="3857268" y="2110978"/>
            <a:ext cx="314087" cy="314087"/>
          </a:xfrm>
          <a:prstGeom prst="roundRect">
            <a:avLst>
              <a:gd name="adj" fmla="val 29110041"/>
            </a:avLst>
          </a:prstGeom>
          <a:solidFill>
            <a:srgbClr val="38512F"/>
          </a:solidFill>
          <a:ln/>
        </p:spPr>
      </p:sp>
      <p:pic>
        <p:nvPicPr>
          <p:cNvPr id="10"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3588" y="2197298"/>
            <a:ext cx="141327" cy="141327"/>
          </a:xfrm>
          <a:prstGeom prst="rect">
            <a:avLst/>
          </a:prstGeom>
        </p:spPr>
      </p:pic>
      <p:sp>
        <p:nvSpPr>
          <p:cNvPr id="11" name="Text 7"/>
          <p:cNvSpPr/>
          <p:nvPr/>
        </p:nvSpPr>
        <p:spPr>
          <a:xfrm>
            <a:off x="3857268" y="2529721"/>
            <a:ext cx="1600557" cy="153948"/>
          </a:xfrm>
          <a:prstGeom prst="rect">
            <a:avLst/>
          </a:prstGeom>
          <a:noFill/>
          <a:ln/>
        </p:spPr>
        <p:txBody>
          <a:bodyPr wrap="none" lIns="0" tIns="0" rIns="0" bIns="0" rtlCol="0" anchor="t"/>
          <a:lstStyle/>
          <a:p>
            <a:pPr marL="0" indent="0" algn="l">
              <a:lnSpc>
                <a:spcPts val="1200"/>
              </a:lnSpc>
              <a:buNone/>
            </a:pPr>
            <a:r>
              <a:rPr lang="en-US" sz="950" dirty="0">
                <a:solidFill>
                  <a:srgbClr val="3A3630"/>
                </a:solidFill>
                <a:latin typeface="Lora" pitchFamily="34" charset="0"/>
                <a:ea typeface="Lora" pitchFamily="34" charset="-122"/>
                <a:cs typeface="Lora" pitchFamily="34" charset="-120"/>
              </a:rPr>
              <a:t>Cost Estimation Techniques</a:t>
            </a:r>
            <a:endParaRPr lang="en-US" sz="950" dirty="0"/>
          </a:p>
        </p:txBody>
      </p:sp>
      <p:sp>
        <p:nvSpPr>
          <p:cNvPr id="12" name="Text 8"/>
          <p:cNvSpPr/>
          <p:nvPr/>
        </p:nvSpPr>
        <p:spPr>
          <a:xfrm>
            <a:off x="3857268" y="2746415"/>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Historical data analysis from comparable projects</a:t>
            </a:r>
            <a:endParaRPr lang="en-US" sz="800" dirty="0"/>
          </a:p>
        </p:txBody>
      </p:sp>
      <p:sp>
        <p:nvSpPr>
          <p:cNvPr id="13" name="Text 9"/>
          <p:cNvSpPr/>
          <p:nvPr/>
        </p:nvSpPr>
        <p:spPr>
          <a:xfrm>
            <a:off x="3857268" y="2950607"/>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Vendor quotations and market rate research</a:t>
            </a:r>
            <a:endParaRPr lang="en-US" sz="800" dirty="0"/>
          </a:p>
        </p:txBody>
      </p:sp>
      <p:sp>
        <p:nvSpPr>
          <p:cNvPr id="14" name="Text 10"/>
          <p:cNvSpPr/>
          <p:nvPr/>
        </p:nvSpPr>
        <p:spPr>
          <a:xfrm>
            <a:off x="3857268" y="3154799"/>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Parametric models using cost per unit metrics</a:t>
            </a:r>
            <a:endParaRPr lang="en-US" sz="800" dirty="0"/>
          </a:p>
        </p:txBody>
      </p:sp>
      <p:sp>
        <p:nvSpPr>
          <p:cNvPr id="15" name="Text 11"/>
          <p:cNvSpPr/>
          <p:nvPr/>
        </p:nvSpPr>
        <p:spPr>
          <a:xfrm>
            <a:off x="3857268" y="3358991"/>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Reserve analysis for contingencies and management reserves</a:t>
            </a:r>
            <a:endParaRPr lang="en-US" sz="800" dirty="0"/>
          </a:p>
        </p:txBody>
      </p:sp>
      <p:sp>
        <p:nvSpPr>
          <p:cNvPr id="16" name="Text 12"/>
          <p:cNvSpPr/>
          <p:nvPr/>
        </p:nvSpPr>
        <p:spPr>
          <a:xfrm>
            <a:off x="3857268" y="3563183"/>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Expert judgement from finance professionals</a:t>
            </a:r>
            <a:endParaRPr lang="en-US" sz="800" dirty="0"/>
          </a:p>
        </p:txBody>
      </p:sp>
      <p:sp>
        <p:nvSpPr>
          <p:cNvPr id="17" name="Shape 13"/>
          <p:cNvSpPr/>
          <p:nvPr/>
        </p:nvSpPr>
        <p:spPr>
          <a:xfrm>
            <a:off x="7367468" y="2006322"/>
            <a:ext cx="3510201" cy="1829157"/>
          </a:xfrm>
          <a:prstGeom prst="roundRect">
            <a:avLst>
              <a:gd name="adj" fmla="val 859"/>
            </a:avLst>
          </a:prstGeom>
          <a:solidFill>
            <a:srgbClr val="F3E7D4"/>
          </a:solidFill>
          <a:ln/>
        </p:spPr>
      </p:sp>
      <p:sp>
        <p:nvSpPr>
          <p:cNvPr id="18" name="Shape 14"/>
          <p:cNvSpPr/>
          <p:nvPr/>
        </p:nvSpPr>
        <p:spPr>
          <a:xfrm>
            <a:off x="7472124" y="2110978"/>
            <a:ext cx="314087" cy="314087"/>
          </a:xfrm>
          <a:prstGeom prst="roundRect">
            <a:avLst>
              <a:gd name="adj" fmla="val 29110041"/>
            </a:avLst>
          </a:prstGeom>
          <a:solidFill>
            <a:srgbClr val="38512F"/>
          </a:solidFill>
          <a:ln/>
        </p:spPr>
      </p:sp>
      <p:pic>
        <p:nvPicPr>
          <p:cNvPr id="19"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8445" y="2197298"/>
            <a:ext cx="141327" cy="141327"/>
          </a:xfrm>
          <a:prstGeom prst="rect">
            <a:avLst/>
          </a:prstGeom>
        </p:spPr>
      </p:pic>
      <p:sp>
        <p:nvSpPr>
          <p:cNvPr id="20" name="Text 15"/>
          <p:cNvSpPr/>
          <p:nvPr/>
        </p:nvSpPr>
        <p:spPr>
          <a:xfrm>
            <a:off x="7472124" y="2529721"/>
            <a:ext cx="1340644" cy="153948"/>
          </a:xfrm>
          <a:prstGeom prst="rect">
            <a:avLst/>
          </a:prstGeom>
          <a:noFill/>
          <a:ln/>
        </p:spPr>
        <p:txBody>
          <a:bodyPr wrap="none" lIns="0" tIns="0" rIns="0" bIns="0" rtlCol="0" anchor="t"/>
          <a:lstStyle/>
          <a:p>
            <a:pPr marL="0" indent="0" algn="l">
              <a:lnSpc>
                <a:spcPts val="1200"/>
              </a:lnSpc>
              <a:buNone/>
            </a:pPr>
            <a:r>
              <a:rPr lang="en-US" sz="950" dirty="0">
                <a:solidFill>
                  <a:srgbClr val="3A3630"/>
                </a:solidFill>
                <a:latin typeface="Lora" pitchFamily="34" charset="0"/>
                <a:ea typeface="Lora" pitchFamily="34" charset="-122"/>
                <a:cs typeface="Lora" pitchFamily="34" charset="-120"/>
              </a:rPr>
              <a:t>Cost Control Strategies</a:t>
            </a:r>
            <a:endParaRPr lang="en-US" sz="950" dirty="0"/>
          </a:p>
        </p:txBody>
      </p:sp>
      <p:sp>
        <p:nvSpPr>
          <p:cNvPr id="21" name="Text 16"/>
          <p:cNvSpPr/>
          <p:nvPr/>
        </p:nvSpPr>
        <p:spPr>
          <a:xfrm>
            <a:off x="7472124" y="2746415"/>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Regular expenditure tracking against budget baselines</a:t>
            </a:r>
            <a:endParaRPr lang="en-US" sz="800" dirty="0"/>
          </a:p>
        </p:txBody>
      </p:sp>
      <p:sp>
        <p:nvSpPr>
          <p:cNvPr id="22" name="Text 17"/>
          <p:cNvSpPr/>
          <p:nvPr/>
        </p:nvSpPr>
        <p:spPr>
          <a:xfrm>
            <a:off x="7472124" y="2950607"/>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Variance analysis identifying over/under-spending patterns</a:t>
            </a:r>
            <a:endParaRPr lang="en-US" sz="800" dirty="0"/>
          </a:p>
        </p:txBody>
      </p:sp>
      <p:sp>
        <p:nvSpPr>
          <p:cNvPr id="23" name="Text 18"/>
          <p:cNvSpPr/>
          <p:nvPr/>
        </p:nvSpPr>
        <p:spPr>
          <a:xfrm>
            <a:off x="7472124" y="3154799"/>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Change control processes for scope modifications</a:t>
            </a:r>
            <a:endParaRPr lang="en-US" sz="800" dirty="0"/>
          </a:p>
        </p:txBody>
      </p:sp>
      <p:sp>
        <p:nvSpPr>
          <p:cNvPr id="24" name="Text 19"/>
          <p:cNvSpPr/>
          <p:nvPr/>
        </p:nvSpPr>
        <p:spPr>
          <a:xfrm>
            <a:off x="7472124" y="3358991"/>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Value engineering to reduce costs without quality compromise</a:t>
            </a:r>
            <a:endParaRPr lang="en-US" sz="800" dirty="0"/>
          </a:p>
        </p:txBody>
      </p:sp>
      <p:sp>
        <p:nvSpPr>
          <p:cNvPr id="25" name="Text 20"/>
          <p:cNvSpPr/>
          <p:nvPr/>
        </p:nvSpPr>
        <p:spPr>
          <a:xfrm>
            <a:off x="7472124" y="3563183"/>
            <a:ext cx="3300889" cy="167640"/>
          </a:xfrm>
          <a:prstGeom prst="rect">
            <a:avLst/>
          </a:prstGeom>
          <a:noFill/>
          <a:ln/>
        </p:spPr>
        <p:txBody>
          <a:bodyPr wrap="none" lIns="0" tIns="0" rIns="0" bIns="0" rtlCol="0" anchor="t"/>
          <a:lstStyle/>
          <a:p>
            <a:pPr marL="342900" indent="-342900" algn="l">
              <a:lnSpc>
                <a:spcPts val="1300"/>
              </a:lnSpc>
              <a:buSzPct val="100000"/>
              <a:buChar char="•"/>
            </a:pPr>
            <a:r>
              <a:rPr lang="en-US" sz="800" dirty="0">
                <a:solidFill>
                  <a:srgbClr val="3A3630"/>
                </a:solidFill>
                <a:latin typeface="Source Sans 3" pitchFamily="34" charset="0"/>
                <a:ea typeface="Source Sans 3" pitchFamily="34" charset="-122"/>
                <a:cs typeface="Source Sans 3" pitchFamily="34" charset="-120"/>
              </a:rPr>
              <a:t>Earned value management integrating cost and schedule performance</a:t>
            </a:r>
            <a:endParaRPr lang="en-US" sz="800" dirty="0"/>
          </a:p>
        </p:txBody>
      </p:sp>
      <p:sp>
        <p:nvSpPr>
          <p:cNvPr id="26" name="Text 21"/>
          <p:cNvSpPr/>
          <p:nvPr/>
        </p:nvSpPr>
        <p:spPr>
          <a:xfrm>
            <a:off x="3752612" y="4057888"/>
            <a:ext cx="1478518" cy="184785"/>
          </a:xfrm>
          <a:prstGeom prst="rect">
            <a:avLst/>
          </a:prstGeom>
          <a:noFill/>
          <a:ln/>
        </p:spPr>
        <p:txBody>
          <a:bodyPr wrap="none" lIns="0" tIns="0" rIns="0" bIns="0" rtlCol="0" anchor="t"/>
          <a:lstStyle/>
          <a:p>
            <a:pPr marL="0" indent="0" algn="l">
              <a:lnSpc>
                <a:spcPts val="1450"/>
              </a:lnSpc>
              <a:buNone/>
            </a:pPr>
            <a:r>
              <a:rPr lang="en-US" sz="1150" dirty="0">
                <a:solidFill>
                  <a:srgbClr val="38512F"/>
                </a:solidFill>
                <a:latin typeface="Lora" pitchFamily="34" charset="0"/>
                <a:ea typeface="Lora" pitchFamily="34" charset="-122"/>
                <a:cs typeface="Lora" pitchFamily="34" charset="-120"/>
              </a:rPr>
              <a:t>Cost-Benefit Analysis</a:t>
            </a:r>
            <a:endParaRPr lang="en-US" sz="1150" dirty="0"/>
          </a:p>
        </p:txBody>
      </p:sp>
      <p:sp>
        <p:nvSpPr>
          <p:cNvPr id="27" name="Text 22"/>
          <p:cNvSpPr/>
          <p:nvPr/>
        </p:nvSpPr>
        <p:spPr>
          <a:xfrm>
            <a:off x="3752612" y="4347329"/>
            <a:ext cx="3434715" cy="1508760"/>
          </a:xfrm>
          <a:prstGeom prst="rect">
            <a:avLst/>
          </a:prstGeom>
          <a:noFill/>
          <a:ln/>
        </p:spPr>
        <p:txBody>
          <a:bodyPr wrap="square" lIns="0" tIns="0" rIns="0" bIns="0" rtlCol="0" anchor="t"/>
          <a:lstStyle/>
          <a:p>
            <a:pPr marL="0" indent="0" algn="l">
              <a:lnSpc>
                <a:spcPts val="1300"/>
              </a:lnSpc>
              <a:buNone/>
            </a:pPr>
            <a:r>
              <a:rPr lang="en-US" sz="800" dirty="0">
                <a:solidFill>
                  <a:srgbClr val="3A3630"/>
                </a:solidFill>
                <a:latin typeface="Source Sans 3" pitchFamily="34" charset="0"/>
                <a:ea typeface="Source Sans 3" pitchFamily="34" charset="-122"/>
                <a:cs typeface="Source Sans 3" pitchFamily="34" charset="-120"/>
              </a:rPr>
              <a:t>Cost-benefit analysis evaluates whether project investments generate sufficient returns. Quantify expected benefits (revenue increases, cost savings, market share gains, brand value enhancement) and compare against total project costs. Tourism projects may deliver tangible financial returns (ticket sales, accommodation bookings) and intangible benefits (destination awareness, community pride, environmental conservation). Calculate metrics including return on investment (ROI), payback period, net present value (NPV), and benefit-cost ratio to inform go/no-go decisions and prioritise project portfolios.</a:t>
            </a:r>
            <a:endParaRPr lang="en-US" sz="800" dirty="0"/>
          </a:p>
        </p:txBody>
      </p:sp>
      <p:sp>
        <p:nvSpPr>
          <p:cNvPr id="28" name="Text 23"/>
          <p:cNvSpPr/>
          <p:nvPr/>
        </p:nvSpPr>
        <p:spPr>
          <a:xfrm>
            <a:off x="7450455" y="4057888"/>
            <a:ext cx="1478518" cy="184785"/>
          </a:xfrm>
          <a:prstGeom prst="rect">
            <a:avLst/>
          </a:prstGeom>
          <a:noFill/>
          <a:ln/>
        </p:spPr>
        <p:txBody>
          <a:bodyPr wrap="none" lIns="0" tIns="0" rIns="0" bIns="0" rtlCol="0" anchor="t"/>
          <a:lstStyle/>
          <a:p>
            <a:pPr marL="0" indent="0" algn="l">
              <a:lnSpc>
                <a:spcPts val="1450"/>
              </a:lnSpc>
              <a:buNone/>
            </a:pPr>
            <a:r>
              <a:rPr lang="en-US" sz="1150" dirty="0">
                <a:solidFill>
                  <a:srgbClr val="38512F"/>
                </a:solidFill>
                <a:latin typeface="Lora" pitchFamily="34" charset="0"/>
                <a:ea typeface="Lora" pitchFamily="34" charset="-122"/>
                <a:cs typeface="Lora" pitchFamily="34" charset="-120"/>
              </a:rPr>
              <a:t>Quality Assurance</a:t>
            </a:r>
            <a:endParaRPr lang="en-US" sz="1150" dirty="0"/>
          </a:p>
        </p:txBody>
      </p:sp>
      <p:sp>
        <p:nvSpPr>
          <p:cNvPr id="29" name="Text 24"/>
          <p:cNvSpPr/>
          <p:nvPr/>
        </p:nvSpPr>
        <p:spPr>
          <a:xfrm>
            <a:off x="7450455" y="4347329"/>
            <a:ext cx="3434715" cy="1341120"/>
          </a:xfrm>
          <a:prstGeom prst="rect">
            <a:avLst/>
          </a:prstGeom>
          <a:noFill/>
          <a:ln/>
        </p:spPr>
        <p:txBody>
          <a:bodyPr wrap="square" lIns="0" tIns="0" rIns="0" bIns="0" rtlCol="0" anchor="t"/>
          <a:lstStyle/>
          <a:p>
            <a:pPr marL="0" indent="0" algn="l">
              <a:lnSpc>
                <a:spcPts val="1300"/>
              </a:lnSpc>
              <a:buNone/>
            </a:pPr>
            <a:r>
              <a:rPr lang="en-US" sz="800" dirty="0">
                <a:solidFill>
                  <a:srgbClr val="3A3630"/>
                </a:solidFill>
                <a:latin typeface="Source Sans 3" pitchFamily="34" charset="0"/>
                <a:ea typeface="Source Sans 3" pitchFamily="34" charset="-122"/>
                <a:cs typeface="Source Sans 3" pitchFamily="34" charset="-120"/>
              </a:rPr>
              <a:t>Quality management ensures project deliverables meet specified standards and stakeholder expectations. Define quality criteria early, establish measurement processes, conduct regular audits, and implement corrective actions for deficiencies. In tourism, quality encompasses service standards, safety compliance, environmental sustainability, cultural sensitivity, and visitor satisfaction. Budget adequate resources for quality assurance activities—prevention costs typically prove far lower than rectification expenses or reputational damage from quality failures.</a:t>
            </a:r>
            <a:endParaRPr lang="en-US" sz="800" dirty="0"/>
          </a:p>
        </p:txBody>
      </p:sp>
      <p:sp>
        <p:nvSpPr>
          <p:cNvPr id="31" name="Text 25"/>
          <p:cNvSpPr/>
          <p:nvPr/>
        </p:nvSpPr>
        <p:spPr>
          <a:xfrm>
            <a:off x="3752612" y="10175796"/>
            <a:ext cx="7125057" cy="335280"/>
          </a:xfrm>
          <a:prstGeom prst="rect">
            <a:avLst/>
          </a:prstGeom>
          <a:noFill/>
          <a:ln/>
        </p:spPr>
        <p:txBody>
          <a:bodyPr wrap="square" lIns="0" tIns="0" rIns="0" bIns="0" rtlCol="0" anchor="t"/>
          <a:lstStyle/>
          <a:p>
            <a:pPr marL="0" indent="0" algn="l">
              <a:lnSpc>
                <a:spcPts val="1300"/>
              </a:lnSpc>
              <a:buNone/>
            </a:pPr>
            <a:r>
              <a:rPr lang="en-US" sz="800" dirty="0">
                <a:solidFill>
                  <a:srgbClr val="3A3630"/>
                </a:solidFill>
                <a:latin typeface="Source Sans 3" pitchFamily="34" charset="0"/>
                <a:ea typeface="Source Sans 3" pitchFamily="34" charset="-122"/>
                <a:cs typeface="Source Sans 3" pitchFamily="34" charset="-120"/>
              </a:rPr>
              <a:t>Effective budget management balances financial constraints with quality imperatives. Tourism project managers must optimise value delivery within available resources, making strategic trade-offs that maintain project viability whilst satisfying stakeholder expectations and achieving intended outcomes.</a:t>
            </a:r>
            <a:endParaRPr lang="en-US" sz="800" dirty="0"/>
          </a:p>
        </p:txBody>
      </p:sp>
      <p:sp>
        <p:nvSpPr>
          <p:cNvPr id="32" name="Rectangle 31">
            <a:extLst>
              <a:ext uri="{FF2B5EF4-FFF2-40B4-BE49-F238E27FC236}">
                <a16:creationId xmlns:a16="http://schemas.microsoft.com/office/drawing/2014/main" id="{580D4CDA-1884-D827-E23B-10C50FD0E250}"/>
              </a:ext>
            </a:extLst>
          </p:cNvPr>
          <p:cNvSpPr/>
          <p:nvPr/>
        </p:nvSpPr>
        <p:spPr>
          <a:xfrm>
            <a:off x="12844631" y="7523916"/>
            <a:ext cx="1785769" cy="7056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3" descr="preencoded.png"/>
          <p:cNvPicPr>
            <a:picLocks noChangeAspect="1"/>
          </p:cNvPicPr>
          <p:nvPr/>
        </p:nvPicPr>
        <p:blipFill>
          <a:blip r:embed="rId2"/>
          <a:stretch>
            <a:fillRect/>
          </a:stretch>
        </p:blipFill>
        <p:spPr>
          <a:xfrm>
            <a:off x="1568810" y="3260274"/>
            <a:ext cx="7125057" cy="3990023"/>
          </a:xfrm>
          <a:prstGeom prst="rect">
            <a:avLst/>
          </a:prstGeom>
        </p:spPr>
      </p:pic>
      <p:sp>
        <p:nvSpPr>
          <p:cNvPr id="2" name="Rectangle 1">
            <a:extLst>
              <a:ext uri="{FF2B5EF4-FFF2-40B4-BE49-F238E27FC236}">
                <a16:creationId xmlns:a16="http://schemas.microsoft.com/office/drawing/2014/main" id="{25523321-BE42-5533-9ED2-656A248C6BEF}"/>
              </a:ext>
            </a:extLst>
          </p:cNvPr>
          <p:cNvSpPr/>
          <p:nvPr/>
        </p:nvSpPr>
        <p:spPr>
          <a:xfrm>
            <a:off x="12844631" y="7523916"/>
            <a:ext cx="1785769" cy="7056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73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2777966" y="678894"/>
            <a:ext cx="814745" cy="250627"/>
          </a:xfrm>
          <a:prstGeom prst="roundRect">
            <a:avLst>
              <a:gd name="adj" fmla="val 6386"/>
            </a:avLst>
          </a:prstGeom>
          <a:solidFill>
            <a:srgbClr val="E2ECDF"/>
          </a:solidFill>
          <a:ln/>
        </p:spPr>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976" y="750808"/>
            <a:ext cx="106680" cy="106680"/>
          </a:xfrm>
          <a:prstGeom prst="rect">
            <a:avLst/>
          </a:prstGeom>
        </p:spPr>
      </p:pic>
      <p:sp>
        <p:nvSpPr>
          <p:cNvPr id="4" name="Text 1"/>
          <p:cNvSpPr/>
          <p:nvPr/>
        </p:nvSpPr>
        <p:spPr>
          <a:xfrm>
            <a:off x="3017996" y="718899"/>
            <a:ext cx="494705" cy="170617"/>
          </a:xfrm>
          <a:prstGeom prst="rect">
            <a:avLst/>
          </a:prstGeom>
          <a:noFill/>
          <a:ln/>
        </p:spPr>
        <p:txBody>
          <a:bodyPr wrap="none" lIns="0" tIns="0" rIns="0" bIns="0" rtlCol="0" anchor="t"/>
          <a:lstStyle/>
          <a:p>
            <a:pPr marL="0" indent="0" algn="l">
              <a:lnSpc>
                <a:spcPts val="1300"/>
              </a:lnSpc>
              <a:buNone/>
            </a:pPr>
            <a:r>
              <a:rPr lang="en-US" sz="800" dirty="0">
                <a:solidFill>
                  <a:srgbClr val="3A3630"/>
                </a:solidFill>
                <a:latin typeface="Source Sans 3" pitchFamily="34" charset="0"/>
                <a:ea typeface="Source Sans 3" pitchFamily="34" charset="-122"/>
                <a:cs typeface="Source Sans 3" pitchFamily="34" charset="-120"/>
              </a:rPr>
              <a:t>CHAPTER 7</a:t>
            </a:r>
            <a:endParaRPr lang="en-US" sz="800" dirty="0"/>
          </a:p>
        </p:txBody>
      </p:sp>
      <p:sp>
        <p:nvSpPr>
          <p:cNvPr id="5" name="Text 2"/>
          <p:cNvSpPr/>
          <p:nvPr/>
        </p:nvSpPr>
        <p:spPr>
          <a:xfrm>
            <a:off x="2777966" y="982861"/>
            <a:ext cx="7447717" cy="392311"/>
          </a:xfrm>
          <a:prstGeom prst="rect">
            <a:avLst/>
          </a:prstGeom>
          <a:noFill/>
          <a:ln/>
        </p:spPr>
        <p:txBody>
          <a:bodyPr wrap="none" lIns="0" tIns="0" rIns="0" bIns="0" rtlCol="0" anchor="t"/>
          <a:lstStyle/>
          <a:p>
            <a:pPr marL="0" indent="0" algn="l">
              <a:lnSpc>
                <a:spcPts val="3050"/>
              </a:lnSpc>
              <a:buNone/>
            </a:pPr>
            <a:r>
              <a:rPr lang="en-US" sz="2450" dirty="0">
                <a:solidFill>
                  <a:srgbClr val="38512F"/>
                </a:solidFill>
                <a:latin typeface="Lora" pitchFamily="34" charset="0"/>
                <a:ea typeface="Lora" pitchFamily="34" charset="-122"/>
                <a:cs typeface="Lora" pitchFamily="34" charset="-120"/>
              </a:rPr>
              <a:t>Modern Tools, Technology, and Applied Knowledge</a:t>
            </a:r>
            <a:endParaRPr lang="en-US" sz="2450" dirty="0"/>
          </a:p>
        </p:txBody>
      </p:sp>
      <p:sp>
        <p:nvSpPr>
          <p:cNvPr id="6" name="Text 3"/>
          <p:cNvSpPr/>
          <p:nvPr/>
        </p:nvSpPr>
        <p:spPr>
          <a:xfrm>
            <a:off x="2777966" y="1708547"/>
            <a:ext cx="2781300" cy="196096"/>
          </a:xfrm>
          <a:prstGeom prst="rect">
            <a:avLst/>
          </a:prstGeom>
          <a:noFill/>
          <a:ln/>
        </p:spPr>
        <p:txBody>
          <a:bodyPr wrap="none" lIns="0" tIns="0" rIns="0" bIns="0" rtlCol="0" anchor="t"/>
          <a:lstStyle/>
          <a:p>
            <a:pPr marL="0" indent="0" algn="l">
              <a:lnSpc>
                <a:spcPts val="1500"/>
              </a:lnSpc>
              <a:buNone/>
            </a:pPr>
            <a:r>
              <a:rPr lang="en-US" sz="1200" dirty="0">
                <a:solidFill>
                  <a:srgbClr val="3A3630"/>
                </a:solidFill>
                <a:latin typeface="Lora" pitchFamily="34" charset="0"/>
                <a:ea typeface="Lora" pitchFamily="34" charset="-122"/>
                <a:cs typeface="Lora" pitchFamily="34" charset="-120"/>
              </a:rPr>
              <a:t>Digital Project Management Platforms</a:t>
            </a:r>
            <a:endParaRPr lang="en-US" sz="1200" dirty="0"/>
          </a:p>
        </p:txBody>
      </p:sp>
      <p:sp>
        <p:nvSpPr>
          <p:cNvPr id="7" name="Text 4"/>
          <p:cNvSpPr/>
          <p:nvPr/>
        </p:nvSpPr>
        <p:spPr>
          <a:xfrm>
            <a:off x="2777966" y="1984653"/>
            <a:ext cx="2913578" cy="2346960"/>
          </a:xfrm>
          <a:prstGeom prst="rect">
            <a:avLst/>
          </a:prstGeom>
          <a:noFill/>
          <a:ln/>
        </p:spPr>
        <p:txBody>
          <a:bodyPr wrap="square" lIns="0" tIns="0" rIns="0" bIns="0" rtlCol="0" anchor="t"/>
          <a:lstStyle/>
          <a:p>
            <a:pPr marL="0" indent="0" algn="l">
              <a:lnSpc>
                <a:spcPts val="1650"/>
              </a:lnSpc>
              <a:buNone/>
            </a:pPr>
            <a:r>
              <a:rPr lang="en-US" sz="1050" dirty="0">
                <a:solidFill>
                  <a:srgbClr val="3A3630"/>
                </a:solidFill>
                <a:latin typeface="Source Sans 3" pitchFamily="34" charset="0"/>
                <a:ea typeface="Source Sans 3" pitchFamily="34" charset="-122"/>
                <a:cs typeface="Source Sans 3" pitchFamily="34" charset="-120"/>
              </a:rPr>
              <a:t>Contemporary project management increasingly relies on sophisticated software tools. Platforms such as Microsoft Project, Asana, Trello, Monday.com, and Smartsheet provide comprehensive functionality including task management, resource allocation, timeline visualisation, collaboration features, and real-time reporting. Cloud-based solutions enable distributed teams to coordinate seamlessly, access updated information instantaneously, and maintain project documentation in centralised repositories.</a:t>
            </a:r>
            <a:endParaRPr lang="en-US" sz="1050" dirty="0"/>
          </a:p>
        </p:txBody>
      </p:sp>
      <p:sp>
        <p:nvSpPr>
          <p:cNvPr id="8" name="Text 5"/>
          <p:cNvSpPr/>
          <p:nvPr/>
        </p:nvSpPr>
        <p:spPr>
          <a:xfrm>
            <a:off x="5858232" y="1708547"/>
            <a:ext cx="2264807" cy="196096"/>
          </a:xfrm>
          <a:prstGeom prst="rect">
            <a:avLst/>
          </a:prstGeom>
          <a:noFill/>
          <a:ln/>
        </p:spPr>
        <p:txBody>
          <a:bodyPr wrap="none" lIns="0" tIns="0" rIns="0" bIns="0" rtlCol="0" anchor="t"/>
          <a:lstStyle/>
          <a:p>
            <a:pPr marL="0" indent="0" algn="l">
              <a:lnSpc>
                <a:spcPts val="1500"/>
              </a:lnSpc>
              <a:buNone/>
            </a:pPr>
            <a:r>
              <a:rPr lang="en-US" sz="1200" dirty="0">
                <a:solidFill>
                  <a:srgbClr val="3A3630"/>
                </a:solidFill>
                <a:latin typeface="Lora" pitchFamily="34" charset="0"/>
                <a:ea typeface="Lora" pitchFamily="34" charset="-122"/>
                <a:cs typeface="Lora" pitchFamily="34" charset="-120"/>
              </a:rPr>
              <a:t>Tourism-Specific Technologies</a:t>
            </a:r>
            <a:endParaRPr lang="en-US" sz="1200" dirty="0"/>
          </a:p>
        </p:txBody>
      </p:sp>
      <p:sp>
        <p:nvSpPr>
          <p:cNvPr id="9" name="Text 6"/>
          <p:cNvSpPr/>
          <p:nvPr/>
        </p:nvSpPr>
        <p:spPr>
          <a:xfrm>
            <a:off x="5858232" y="1984653"/>
            <a:ext cx="2913697" cy="2346960"/>
          </a:xfrm>
          <a:prstGeom prst="rect">
            <a:avLst/>
          </a:prstGeom>
          <a:noFill/>
          <a:ln/>
        </p:spPr>
        <p:txBody>
          <a:bodyPr wrap="square" lIns="0" tIns="0" rIns="0" bIns="0" rtlCol="0" anchor="t"/>
          <a:lstStyle/>
          <a:p>
            <a:pPr marL="0" indent="0" algn="l">
              <a:lnSpc>
                <a:spcPts val="1650"/>
              </a:lnSpc>
              <a:buNone/>
            </a:pPr>
            <a:r>
              <a:rPr lang="en-US" sz="1050" dirty="0">
                <a:solidFill>
                  <a:srgbClr val="3A3630"/>
                </a:solidFill>
                <a:latin typeface="Source Sans 3" pitchFamily="34" charset="0"/>
                <a:ea typeface="Source Sans 3" pitchFamily="34" charset="-122"/>
                <a:cs typeface="Source Sans 3" pitchFamily="34" charset="-120"/>
              </a:rPr>
              <a:t>The tourism sector benefits from specialised technologies including booking systems, customer relationship management (CRM) platforms, revenue management tools, visitor analytics, virtual reality experiences, and social media management solutions. Integrate these technologies into project planning for tourism initiatives—for example, implementing a new booking platform requires technical configuration, staff training, system testing, and customer communication activities within the project plan.</a:t>
            </a:r>
            <a:endParaRPr lang="en-US" sz="1050" dirty="0"/>
          </a:p>
        </p:txBody>
      </p:sp>
      <p:sp>
        <p:nvSpPr>
          <p:cNvPr id="10" name="Text 7"/>
          <p:cNvSpPr/>
          <p:nvPr/>
        </p:nvSpPr>
        <p:spPr>
          <a:xfrm>
            <a:off x="8938617" y="1708547"/>
            <a:ext cx="2148602" cy="196096"/>
          </a:xfrm>
          <a:prstGeom prst="rect">
            <a:avLst/>
          </a:prstGeom>
          <a:noFill/>
          <a:ln/>
        </p:spPr>
        <p:txBody>
          <a:bodyPr wrap="none" lIns="0" tIns="0" rIns="0" bIns="0" rtlCol="0" anchor="t"/>
          <a:lstStyle/>
          <a:p>
            <a:pPr marL="0" indent="0" algn="l">
              <a:lnSpc>
                <a:spcPts val="1500"/>
              </a:lnSpc>
              <a:buNone/>
            </a:pPr>
            <a:r>
              <a:rPr lang="en-US" sz="1200" dirty="0">
                <a:solidFill>
                  <a:srgbClr val="3A3630"/>
                </a:solidFill>
                <a:latin typeface="Lora" pitchFamily="34" charset="0"/>
                <a:ea typeface="Lora" pitchFamily="34" charset="-122"/>
                <a:cs typeface="Lora" pitchFamily="34" charset="-120"/>
              </a:rPr>
              <a:t>Data-Driven Decision Making</a:t>
            </a:r>
            <a:endParaRPr lang="en-US" sz="1200" dirty="0"/>
          </a:p>
        </p:txBody>
      </p:sp>
      <p:sp>
        <p:nvSpPr>
          <p:cNvPr id="11" name="Text 8"/>
          <p:cNvSpPr/>
          <p:nvPr/>
        </p:nvSpPr>
        <p:spPr>
          <a:xfrm>
            <a:off x="8938617" y="1984653"/>
            <a:ext cx="2913578" cy="2133600"/>
          </a:xfrm>
          <a:prstGeom prst="rect">
            <a:avLst/>
          </a:prstGeom>
          <a:noFill/>
          <a:ln/>
        </p:spPr>
        <p:txBody>
          <a:bodyPr wrap="square" lIns="0" tIns="0" rIns="0" bIns="0" rtlCol="0" anchor="t"/>
          <a:lstStyle/>
          <a:p>
            <a:pPr marL="0" indent="0" algn="l">
              <a:lnSpc>
                <a:spcPts val="1650"/>
              </a:lnSpc>
              <a:buNone/>
            </a:pPr>
            <a:r>
              <a:rPr lang="en-US" sz="1050" dirty="0">
                <a:solidFill>
                  <a:srgbClr val="3A3630"/>
                </a:solidFill>
                <a:latin typeface="Source Sans 3" pitchFamily="34" charset="0"/>
                <a:ea typeface="Source Sans 3" pitchFamily="34" charset="-122"/>
                <a:cs typeface="Source Sans 3" pitchFamily="34" charset="-120"/>
              </a:rPr>
              <a:t>Modern project management emphasises evidence-based approaches. Leverage data analytics to inform planning, monitor performance, and predict outcomes. Tourism projects can utilise visitor statistics, market research, competitive intelligence, social media sentiment analysis, and financial modelling to reduce uncertainty and improve decision quality. Business intelligence tools transform raw data into actionable insights supporting strategic project choices.</a:t>
            </a:r>
            <a:endParaRPr lang="en-US" sz="1050" dirty="0"/>
          </a:p>
        </p:txBody>
      </p:sp>
      <p:sp>
        <p:nvSpPr>
          <p:cNvPr id="12" name="Text 9"/>
          <p:cNvSpPr/>
          <p:nvPr/>
        </p:nvSpPr>
        <p:spPr>
          <a:xfrm>
            <a:off x="2777966" y="4531638"/>
            <a:ext cx="4748927" cy="235387"/>
          </a:xfrm>
          <a:prstGeom prst="rect">
            <a:avLst/>
          </a:prstGeom>
          <a:noFill/>
          <a:ln/>
        </p:spPr>
        <p:txBody>
          <a:bodyPr wrap="none" lIns="0" tIns="0" rIns="0" bIns="0" rtlCol="0" anchor="t"/>
          <a:lstStyle/>
          <a:p>
            <a:pPr marL="0" indent="0" algn="l">
              <a:lnSpc>
                <a:spcPts val="1850"/>
              </a:lnSpc>
              <a:buNone/>
            </a:pPr>
            <a:r>
              <a:rPr lang="en-US" sz="1450" dirty="0">
                <a:solidFill>
                  <a:srgbClr val="38512F"/>
                </a:solidFill>
                <a:latin typeface="Lora" pitchFamily="34" charset="0"/>
                <a:ea typeface="Lora" pitchFamily="34" charset="-122"/>
                <a:cs typeface="Lora" pitchFamily="34" charset="-120"/>
              </a:rPr>
              <a:t>Case Study: Sustainable Community Tourism Initiative</a:t>
            </a:r>
            <a:endParaRPr lang="en-US" sz="1450" dirty="0"/>
          </a:p>
        </p:txBody>
      </p:sp>
      <p:sp>
        <p:nvSpPr>
          <p:cNvPr id="13" name="Text 10"/>
          <p:cNvSpPr/>
          <p:nvPr/>
        </p:nvSpPr>
        <p:spPr>
          <a:xfrm>
            <a:off x="2777966" y="4967049"/>
            <a:ext cx="9074348" cy="1706880"/>
          </a:xfrm>
          <a:prstGeom prst="rect">
            <a:avLst/>
          </a:prstGeom>
          <a:noFill/>
          <a:ln/>
        </p:spPr>
        <p:txBody>
          <a:bodyPr wrap="square" lIns="0" tIns="0" rIns="0" bIns="0" rtlCol="0" anchor="t"/>
          <a:lstStyle/>
          <a:p>
            <a:pPr marL="0" indent="0" algn="l">
              <a:lnSpc>
                <a:spcPts val="1650"/>
              </a:lnSpc>
              <a:buNone/>
            </a:pPr>
            <a:r>
              <a:rPr lang="en-US" sz="1050" dirty="0">
                <a:solidFill>
                  <a:srgbClr val="3A3630"/>
                </a:solidFill>
                <a:latin typeface="Source Sans 3" pitchFamily="34" charset="0"/>
                <a:ea typeface="Source Sans 3" pitchFamily="34" charset="-122"/>
                <a:cs typeface="Source Sans 3" pitchFamily="34" charset="-120"/>
              </a:rPr>
              <a:t>Consider a practical example: developing a community-based ecotourism project in a rural region. The project charter defined objectives including creating employment opportunities, preserving cultural heritage, protecting natural resources, and generating sustainable income streams. Planning involved stakeholder consultations with local communities, environmental assessments, tourism product development, infrastructure improvements, capacity building programmes, and marketing strategy formulation. Technology tools facilitated virtual stakeholder meetings, collaborative document creation, financial tracking, and promotional campaign management. Implementation faced challenges including limited digital literacy, infrastructure constraints, and balancing tourist access with conservation needs. Adaptive management, regular monitoring, and strong community engagement enabled successful navigation of these challenges. The completed project delivered homestay accommodation, guided nature walks, cultural demonstrations, and handicraft sales, creating economic benefits whilst maintaining environmental and cultural integrity.</a:t>
            </a:r>
            <a:endParaRPr lang="en-US" sz="1050" dirty="0"/>
          </a:p>
        </p:txBody>
      </p:sp>
      <p:sp>
        <p:nvSpPr>
          <p:cNvPr id="14" name="Text 11"/>
          <p:cNvSpPr/>
          <p:nvPr/>
        </p:nvSpPr>
        <p:spPr>
          <a:xfrm>
            <a:off x="2977991" y="6973967"/>
            <a:ext cx="8874323" cy="426720"/>
          </a:xfrm>
          <a:prstGeom prst="rect">
            <a:avLst/>
          </a:prstGeom>
          <a:noFill/>
          <a:ln/>
        </p:spPr>
        <p:txBody>
          <a:bodyPr wrap="square" lIns="0" tIns="0" rIns="0" bIns="0" rtlCol="0" anchor="t"/>
          <a:lstStyle/>
          <a:p>
            <a:pPr marL="0" indent="0" algn="l">
              <a:lnSpc>
                <a:spcPts val="1650"/>
              </a:lnSpc>
              <a:buNone/>
            </a:pPr>
            <a:r>
              <a:rPr lang="en-US" sz="1050" dirty="0">
                <a:solidFill>
                  <a:srgbClr val="3A3630"/>
                </a:solidFill>
                <a:latin typeface="Source Sans 3" pitchFamily="34" charset="0"/>
                <a:ea typeface="Source Sans 3" pitchFamily="34" charset="-122"/>
                <a:cs typeface="Source Sans 3" pitchFamily="34" charset="-120"/>
              </a:rPr>
              <a:t>"Technology amplifies capability, but people drive success. The most sophisticated tools cannot substitute for clear vision, strong leadership, and committed teamwork in delivering tourism projects that create lasting value."</a:t>
            </a:r>
            <a:endParaRPr lang="en-US" sz="1050" dirty="0"/>
          </a:p>
        </p:txBody>
      </p:sp>
      <p:sp>
        <p:nvSpPr>
          <p:cNvPr id="15" name="Shape 12"/>
          <p:cNvSpPr/>
          <p:nvPr/>
        </p:nvSpPr>
        <p:spPr>
          <a:xfrm>
            <a:off x="2777966" y="6823948"/>
            <a:ext cx="15240" cy="726758"/>
          </a:xfrm>
          <a:prstGeom prst="rect">
            <a:avLst/>
          </a:prstGeom>
          <a:solidFill>
            <a:srgbClr val="38512F"/>
          </a:solidFill>
          <a:ln/>
        </p:spPr>
      </p:sp>
      <p:sp>
        <p:nvSpPr>
          <p:cNvPr id="16" name="Rectangle 15">
            <a:extLst>
              <a:ext uri="{FF2B5EF4-FFF2-40B4-BE49-F238E27FC236}">
                <a16:creationId xmlns:a16="http://schemas.microsoft.com/office/drawing/2014/main" id="{ACEBB5FC-2C72-FED1-64A7-4D1151B07544}"/>
              </a:ext>
            </a:extLst>
          </p:cNvPr>
          <p:cNvSpPr/>
          <p:nvPr/>
        </p:nvSpPr>
        <p:spPr>
          <a:xfrm>
            <a:off x="12844631" y="7523916"/>
            <a:ext cx="1785769" cy="7056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80188" y="2046684"/>
            <a:ext cx="7556421" cy="2934653"/>
          </a:xfrm>
          <a:prstGeom prst="rect">
            <a:avLst/>
          </a:prstGeom>
          <a:noFill/>
          <a:ln/>
        </p:spPr>
        <p:txBody>
          <a:bodyPr wrap="square" rtlCol="0" anchor="t"/>
          <a:lstStyle/>
          <a:p>
            <a:pPr marL="0" indent="0" algn="ctr">
              <a:lnSpc>
                <a:spcPts val="7702"/>
              </a:lnSpc>
              <a:buNone/>
            </a:pPr>
            <a:r>
              <a:rPr lang="en-US" sz="6000" kern="0" spc="-185" dirty="0">
                <a:solidFill>
                  <a:srgbClr val="2C3F42"/>
                </a:solidFill>
                <a:latin typeface="Angsana New" panose="02020603050405020304" pitchFamily="18" charset="-34"/>
                <a:ea typeface="Bitter" pitchFamily="34" charset="-122"/>
                <a:cs typeface="Angsana New" panose="02020603050405020304" pitchFamily="18" charset="-34"/>
              </a:rPr>
              <a:t>Tourism Project Management</a:t>
            </a:r>
          </a:p>
          <a:p>
            <a:pPr marL="0" indent="0" algn="ctr">
              <a:lnSpc>
                <a:spcPts val="7702"/>
              </a:lnSpc>
              <a:buNone/>
            </a:pPr>
            <a:endParaRPr lang="en-US" sz="6000" kern="0" spc="-185" dirty="0">
              <a:solidFill>
                <a:srgbClr val="2C3F42"/>
              </a:solidFill>
              <a:latin typeface="Angsana New" panose="02020603050405020304" pitchFamily="18" charset="-34"/>
              <a:ea typeface="Bitter" pitchFamily="34" charset="-122"/>
              <a:cs typeface="Angsana New" panose="02020603050405020304" pitchFamily="18" charset="-34"/>
            </a:endParaRPr>
          </a:p>
          <a:p>
            <a:pPr marL="0" indent="0" algn="ctr">
              <a:lnSpc>
                <a:spcPts val="7702"/>
              </a:lnSpc>
              <a:buNone/>
            </a:pPr>
            <a:r>
              <a:rPr lang="en-US" sz="6000" kern="0" spc="-185" dirty="0">
                <a:solidFill>
                  <a:srgbClr val="2C3F42"/>
                </a:solidFill>
                <a:latin typeface="Angsana New" panose="02020603050405020304" pitchFamily="18" charset="-34"/>
                <a:ea typeface="Bitter" pitchFamily="34" charset="-122"/>
                <a:cs typeface="Angsana New" panose="02020603050405020304" pitchFamily="18" charset="-34"/>
              </a:rPr>
              <a:t>Q &amp; A</a:t>
            </a:r>
            <a:endParaRPr lang="en-US" sz="6000" dirty="0">
              <a:latin typeface="Angsana New" panose="02020603050405020304" pitchFamily="18" charset="-34"/>
              <a:cs typeface="Angsana New" panose="02020603050405020304" pitchFamily="18" charset="-34"/>
            </a:endParaRPr>
          </a:p>
        </p:txBody>
      </p:sp>
      <p:sp>
        <p:nvSpPr>
          <p:cNvPr id="7" name="Shape 4"/>
          <p:cNvSpPr/>
          <p:nvPr/>
        </p:nvSpPr>
        <p:spPr>
          <a:xfrm>
            <a:off x="6280190" y="6424017"/>
            <a:ext cx="362903" cy="362903"/>
          </a:xfrm>
          <a:prstGeom prst="roundRect">
            <a:avLst>
              <a:gd name="adj" fmla="val 25194296"/>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13982094" y="7668766"/>
            <a:ext cx="347663" cy="347663"/>
          </a:xfrm>
          <a:prstGeom prst="rect">
            <a:avLst/>
          </a:prstGeom>
        </p:spPr>
      </p:pic>
      <p:sp>
        <p:nvSpPr>
          <p:cNvPr id="15" name="Text 5">
            <a:extLst>
              <a:ext uri="{FF2B5EF4-FFF2-40B4-BE49-F238E27FC236}">
                <a16:creationId xmlns:a16="http://schemas.microsoft.com/office/drawing/2014/main" id="{77E72EBC-8498-CBD0-EC55-44B25F37CC19}"/>
              </a:ext>
            </a:extLst>
          </p:cNvPr>
          <p:cNvSpPr/>
          <p:nvPr/>
        </p:nvSpPr>
        <p:spPr>
          <a:xfrm>
            <a:off x="8580050" y="7619594"/>
            <a:ext cx="5101401" cy="396835"/>
          </a:xfrm>
          <a:prstGeom prst="rect">
            <a:avLst/>
          </a:prstGeom>
          <a:noFill/>
          <a:ln/>
        </p:spPr>
        <p:txBody>
          <a:bodyPr wrap="none" rtlCol="0" anchor="t"/>
          <a:lstStyle/>
          <a:p>
            <a:pPr marL="0" indent="0" algn="l">
              <a:lnSpc>
                <a:spcPts val="3126"/>
              </a:lnSpc>
              <a:buNone/>
            </a:pPr>
            <a:r>
              <a:rPr lang="en-US" sz="2800" dirty="0">
                <a:solidFill>
                  <a:srgbClr val="272525"/>
                </a:solidFill>
                <a:latin typeface="Angsana New" panose="02020603050405020304" pitchFamily="18" charset="-34"/>
                <a:ea typeface="Eudoxus Sans" pitchFamily="34" charset="-122"/>
                <a:cs typeface="Angsana New" panose="02020603050405020304" pitchFamily="18" charset="-34"/>
              </a:rPr>
              <a:t>Benjaporn Yaemjamuang / benjaporn.ya@ssru.ac.th</a:t>
            </a:r>
            <a:endParaRPr lang="en-US" sz="2800" dirty="0">
              <a:latin typeface="Angsana New" panose="02020603050405020304" pitchFamily="18" charset="-34"/>
              <a:cs typeface="Angsana New" panose="02020603050405020304" pitchFamily="18" charset="-34"/>
            </a:endParaRPr>
          </a:p>
        </p:txBody>
      </p:sp>
      <p:pic>
        <p:nvPicPr>
          <p:cNvPr id="9" name="Picture 8">
            <a:extLst>
              <a:ext uri="{FF2B5EF4-FFF2-40B4-BE49-F238E27FC236}">
                <a16:creationId xmlns:a16="http://schemas.microsoft.com/office/drawing/2014/main" id="{E4A5F4C4-C5FD-E189-24D3-06DB7EC332DC}"/>
              </a:ext>
            </a:extLst>
          </p:cNvPr>
          <p:cNvPicPr>
            <a:picLocks noChangeAspect="1"/>
          </p:cNvPicPr>
          <p:nvPr/>
        </p:nvPicPr>
        <p:blipFill>
          <a:blip r:embed="rId5"/>
          <a:stretch>
            <a:fillRect/>
          </a:stretch>
        </p:blipFill>
        <p:spPr>
          <a:xfrm>
            <a:off x="-6097" y="0"/>
            <a:ext cx="5492496" cy="8229600"/>
          </a:xfrm>
          <a:prstGeom prst="rect">
            <a:avLst/>
          </a:prstGeom>
        </p:spPr>
      </p:pic>
    </p:spTree>
    <p:extLst>
      <p:ext uri="{BB962C8B-B14F-4D97-AF65-F5344CB8AC3E}">
        <p14:creationId xmlns:p14="http://schemas.microsoft.com/office/powerpoint/2010/main" val="237161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A62A-B3A9-BCD2-7F39-7CF5832BEC56}"/>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9FB29EE-08F2-AA28-EBA7-6F4270E3A890}"/>
              </a:ext>
            </a:extLst>
          </p:cNvPr>
          <p:cNvPicPr>
            <a:picLocks noChangeAspect="1"/>
          </p:cNvPicPr>
          <p:nvPr/>
        </p:nvPicPr>
        <p:blipFill>
          <a:blip r:embed="rId3"/>
          <a:stretch>
            <a:fillRect/>
          </a:stretch>
        </p:blipFill>
        <p:spPr>
          <a:xfrm>
            <a:off x="9144000" y="0"/>
            <a:ext cx="5486400" cy="8229600"/>
          </a:xfrm>
          <a:prstGeom prst="rect">
            <a:avLst/>
          </a:prstGeom>
        </p:spPr>
      </p:pic>
      <p:sp>
        <p:nvSpPr>
          <p:cNvPr id="3" name="Text 0">
            <a:extLst>
              <a:ext uri="{FF2B5EF4-FFF2-40B4-BE49-F238E27FC236}">
                <a16:creationId xmlns:a16="http://schemas.microsoft.com/office/drawing/2014/main" id="{9B2B5F36-10E1-924C-816D-22DB61B041DB}"/>
              </a:ext>
            </a:extLst>
          </p:cNvPr>
          <p:cNvSpPr/>
          <p:nvPr/>
        </p:nvSpPr>
        <p:spPr>
          <a:xfrm>
            <a:off x="837724" y="1499116"/>
            <a:ext cx="7468553" cy="1231821"/>
          </a:xfrm>
          <a:prstGeom prst="rect">
            <a:avLst/>
          </a:prstGeom>
          <a:noFill/>
          <a:ln/>
        </p:spPr>
        <p:txBody>
          <a:bodyPr wrap="square" lIns="0" tIns="0" rIns="0" bIns="0" rtlCol="0" anchor="t"/>
          <a:lstStyle/>
          <a:p>
            <a:pPr marL="0" indent="0" algn="l">
              <a:lnSpc>
                <a:spcPts val="4850"/>
              </a:lnSpc>
              <a:buNone/>
            </a:pPr>
            <a:r>
              <a:rPr lang="en-US" sz="6000" b="1" dirty="0">
                <a:solidFill>
                  <a:srgbClr val="38512F"/>
                </a:solidFill>
                <a:latin typeface="Angsana New" panose="02020603050405020304" pitchFamily="18" charset="-34"/>
                <a:ea typeface="Lora" pitchFamily="34" charset="-122"/>
                <a:cs typeface="Angsana New" panose="02020603050405020304" pitchFamily="18" charset="-34"/>
              </a:rPr>
              <a:t>Tourism Project Management: </a:t>
            </a:r>
          </a:p>
          <a:p>
            <a:pPr marL="0" indent="0" algn="l">
              <a:lnSpc>
                <a:spcPts val="4850"/>
              </a:lnSpc>
              <a:buNone/>
            </a:pPr>
            <a:r>
              <a:rPr lang="en-US" sz="6000" b="1" dirty="0">
                <a:solidFill>
                  <a:srgbClr val="38512F"/>
                </a:solidFill>
                <a:latin typeface="Angsana New" panose="02020603050405020304" pitchFamily="18" charset="-34"/>
                <a:ea typeface="Lora" pitchFamily="34" charset="-122"/>
                <a:cs typeface="Angsana New" panose="02020603050405020304" pitchFamily="18" charset="-34"/>
              </a:rPr>
              <a:t>A Comprehensive Guide</a:t>
            </a:r>
            <a:endParaRPr lang="en-US" sz="6000" b="1" dirty="0">
              <a:latin typeface="Angsana New" panose="02020603050405020304" pitchFamily="18" charset="-34"/>
              <a:cs typeface="Angsana New" panose="02020603050405020304" pitchFamily="18" charset="-34"/>
            </a:endParaRPr>
          </a:p>
        </p:txBody>
      </p:sp>
      <p:sp>
        <p:nvSpPr>
          <p:cNvPr id="4" name="Text 1">
            <a:extLst>
              <a:ext uri="{FF2B5EF4-FFF2-40B4-BE49-F238E27FC236}">
                <a16:creationId xmlns:a16="http://schemas.microsoft.com/office/drawing/2014/main" id="{8E4AD333-3A39-FD46-80E4-FEE1ED6B5E3B}"/>
              </a:ext>
            </a:extLst>
          </p:cNvPr>
          <p:cNvSpPr/>
          <p:nvPr/>
        </p:nvSpPr>
        <p:spPr>
          <a:xfrm>
            <a:off x="837724" y="3045023"/>
            <a:ext cx="7468553" cy="4958666"/>
          </a:xfrm>
          <a:prstGeom prst="rect">
            <a:avLst/>
          </a:prstGeom>
          <a:noFill/>
          <a:ln/>
        </p:spPr>
        <p:txBody>
          <a:bodyPr wrap="square" lIns="0" tIns="0" rIns="0" bIns="0" rtlCol="0" anchor="t"/>
          <a:lstStyle/>
          <a:p>
            <a:pPr marL="0" indent="0" algn="l">
              <a:lnSpc>
                <a:spcPts val="26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          This presentation provides an in-depth exploration of project management principles tailored specifically for the tourism industry. Designed for students and aspiring professionals, this guide covers the complete project lifecycle—from initial concept through to successful closure—equipping you with practical frameworks, analytical tools, and contemporary approaches essential for managing tourism projects effectively. Whether you're planning a destination marketing campaign, developing a new tourism attraction, or coordinating an international travel event, the systematic methodologies presented here will enable you to deliver projects on time, within budget, and to the highest quality standards. Understanding these fundamental principles is crucial for navigating the complex, dynamic landscape of modern tourism management.</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7528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264529" y="227809"/>
            <a:ext cx="730091" cy="224552"/>
          </a:xfrm>
          <a:prstGeom prst="roundRect">
            <a:avLst>
              <a:gd name="adj" fmla="val 6389"/>
            </a:avLst>
          </a:prstGeom>
          <a:solidFill>
            <a:srgbClr val="E2ECDF"/>
          </a:solidFill>
          <a:ln/>
        </p:spPr>
      </p:sp>
      <p:sp>
        <p:nvSpPr>
          <p:cNvPr id="4" name="Text 1"/>
          <p:cNvSpPr/>
          <p:nvPr/>
        </p:nvSpPr>
        <p:spPr>
          <a:xfrm>
            <a:off x="407881" y="412895"/>
            <a:ext cx="443389" cy="152876"/>
          </a:xfrm>
          <a:prstGeom prst="rect">
            <a:avLst/>
          </a:prstGeom>
          <a:noFill/>
          <a:ln/>
        </p:spPr>
        <p:txBody>
          <a:bodyPr wrap="none" lIns="0" tIns="0" rIns="0" bIns="0" rtlCol="0" anchor="t"/>
          <a:lstStyle/>
          <a:p>
            <a:pPr marL="0" indent="0" algn="l">
              <a:lnSpc>
                <a:spcPts val="12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a:t>
            </a:r>
            <a:r>
              <a:rPr lang="en-US" sz="2800" b="1" dirty="0">
                <a:solidFill>
                  <a:srgbClr val="3A3630"/>
                </a:solidFill>
                <a:latin typeface="Angsana New" panose="02020603050405020304" pitchFamily="18" charset="-34"/>
                <a:ea typeface="Source Sans 3" pitchFamily="34" charset="-122"/>
                <a:cs typeface="Angsana New" panose="02020603050405020304" pitchFamily="18" charset="-34"/>
              </a:rPr>
              <a:t> </a:t>
            </a: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1</a:t>
            </a:r>
            <a:endParaRPr lang="en-US" sz="2800" dirty="0">
              <a:latin typeface="Angsana New" panose="02020603050405020304" pitchFamily="18" charset="-34"/>
              <a:cs typeface="Angsana New" panose="02020603050405020304" pitchFamily="18" charset="-34"/>
            </a:endParaRPr>
          </a:p>
        </p:txBody>
      </p:sp>
      <p:sp>
        <p:nvSpPr>
          <p:cNvPr id="5" name="Text 2"/>
          <p:cNvSpPr/>
          <p:nvPr/>
        </p:nvSpPr>
        <p:spPr>
          <a:xfrm>
            <a:off x="2551270" y="985451"/>
            <a:ext cx="10745181" cy="703183"/>
          </a:xfrm>
          <a:prstGeom prst="rect">
            <a:avLst/>
          </a:prstGeom>
          <a:noFill/>
          <a:ln/>
        </p:spPr>
        <p:txBody>
          <a:bodyPr wrap="square" lIns="0" tIns="0" rIns="0" bIns="0" rtlCol="0" anchor="t"/>
          <a:lstStyle/>
          <a:p>
            <a:pPr marL="0" indent="0" algn="l">
              <a:lnSpc>
                <a:spcPts val="2750"/>
              </a:lnSpc>
              <a:buNone/>
            </a:pPr>
            <a:r>
              <a:rPr lang="en-US" sz="4000" b="1" dirty="0">
                <a:solidFill>
                  <a:srgbClr val="38512F"/>
                </a:solidFill>
                <a:latin typeface="Angsana New" panose="02020603050405020304" pitchFamily="18" charset="-34"/>
                <a:ea typeface="Lora" pitchFamily="34" charset="-122"/>
                <a:cs typeface="Angsana New" panose="02020603050405020304" pitchFamily="18" charset="-34"/>
              </a:rPr>
              <a:t>Defining Tourism Project Management: Core Concepts and Frameworks</a:t>
            </a:r>
            <a:endParaRPr lang="en-US" sz="4000" b="1" dirty="0">
              <a:latin typeface="Angsana New" panose="02020603050405020304" pitchFamily="18" charset="-34"/>
              <a:cs typeface="Angsana New" panose="02020603050405020304" pitchFamily="18" charset="-34"/>
            </a:endParaRPr>
          </a:p>
        </p:txBody>
      </p:sp>
      <p:sp>
        <p:nvSpPr>
          <p:cNvPr id="6" name="Text 3"/>
          <p:cNvSpPr/>
          <p:nvPr/>
        </p:nvSpPr>
        <p:spPr>
          <a:xfrm>
            <a:off x="2551271" y="2110116"/>
            <a:ext cx="3561566" cy="163592"/>
          </a:xfrm>
          <a:prstGeom prst="rect">
            <a:avLst/>
          </a:prstGeom>
          <a:noFill/>
          <a:ln/>
        </p:spPr>
        <p:txBody>
          <a:bodyPr wrap="none" lIns="0" tIns="0" rIns="0" bIns="0" rtlCol="0" anchor="t"/>
          <a:lstStyle/>
          <a:p>
            <a:pPr marL="0" indent="0" algn="l">
              <a:lnSpc>
                <a:spcPts val="1650"/>
              </a:lnSpc>
              <a:buNone/>
            </a:pPr>
            <a:r>
              <a:rPr lang="en-US" sz="3200" b="1" dirty="0">
                <a:solidFill>
                  <a:srgbClr val="38512F"/>
                </a:solidFill>
                <a:latin typeface="Angsana New" panose="02020603050405020304" pitchFamily="18" charset="-34"/>
                <a:ea typeface="Lora" pitchFamily="34" charset="-122"/>
                <a:cs typeface="Angsana New" panose="02020603050405020304" pitchFamily="18" charset="-34"/>
              </a:rPr>
              <a:t>Understanding Tourism Projects</a:t>
            </a:r>
            <a:endParaRPr lang="en-US" sz="3200" b="1" dirty="0">
              <a:latin typeface="Angsana New" panose="02020603050405020304" pitchFamily="18" charset="-34"/>
              <a:cs typeface="Angsana New" panose="02020603050405020304" pitchFamily="18" charset="-34"/>
            </a:endParaRPr>
          </a:p>
        </p:txBody>
      </p:sp>
      <p:sp>
        <p:nvSpPr>
          <p:cNvPr id="7" name="Text 4"/>
          <p:cNvSpPr/>
          <p:nvPr/>
        </p:nvSpPr>
        <p:spPr>
          <a:xfrm>
            <a:off x="2551271" y="2740111"/>
            <a:ext cx="5065143" cy="4123268"/>
          </a:xfrm>
          <a:prstGeom prst="rect">
            <a:avLst/>
          </a:prstGeom>
          <a:noFill/>
          <a:ln/>
        </p:spPr>
        <p:txBody>
          <a:bodyPr wrap="square" lIns="0" tIns="0" rIns="0" bIns="0" rtlCol="0" anchor="t"/>
          <a:lstStyle/>
          <a:p>
            <a:pPr marL="0" indent="0" algn="thaiDist">
              <a:lnSpc>
                <a:spcPts val="20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          Tourism projects represent temporary endeavours with defined start and end points, designed to create unique services, experiences, or products within the tourism sector. Unlike routine operational activities, projects are characterised by their distinctive objectives, specific deliverables, and constrained resources. Examples include developing a heritage tourism trail, launching a sustainable ecotourism initiative, organising an international tourism conference, or implementing a digital marketing campaign for a destination. Each project possesses unique characteristics including temporal boundaries, specific resource allocations, cross-functional team collaboration, and measurable outcomes that contribute to broader tourism development goals.</a:t>
            </a:r>
            <a:endParaRPr lang="en-US" sz="2800" dirty="0">
              <a:latin typeface="Angsana New" panose="02020603050405020304" pitchFamily="18" charset="-34"/>
              <a:cs typeface="Angsana New" panose="02020603050405020304" pitchFamily="18" charset="-34"/>
            </a:endParaRPr>
          </a:p>
        </p:txBody>
      </p:sp>
      <p:sp>
        <p:nvSpPr>
          <p:cNvPr id="8" name="Text 5"/>
          <p:cNvSpPr/>
          <p:nvPr/>
        </p:nvSpPr>
        <p:spPr>
          <a:xfrm>
            <a:off x="9205729" y="2110116"/>
            <a:ext cx="2345953" cy="163593"/>
          </a:xfrm>
          <a:prstGeom prst="rect">
            <a:avLst/>
          </a:prstGeom>
          <a:noFill/>
          <a:ln/>
        </p:spPr>
        <p:txBody>
          <a:bodyPr wrap="none" lIns="0" tIns="0" rIns="0" bIns="0" rtlCol="0" anchor="t"/>
          <a:lstStyle/>
          <a:p>
            <a:pPr marL="0" indent="0" algn="l">
              <a:lnSpc>
                <a:spcPts val="1650"/>
              </a:lnSpc>
              <a:buNone/>
            </a:pPr>
            <a:r>
              <a:rPr lang="en-US" sz="3200" b="1" dirty="0">
                <a:solidFill>
                  <a:srgbClr val="38512F"/>
                </a:solidFill>
                <a:latin typeface="Angsana New" panose="02020603050405020304" pitchFamily="18" charset="-34"/>
                <a:ea typeface="Lora" pitchFamily="34" charset="-122"/>
                <a:cs typeface="Angsana New" panose="02020603050405020304" pitchFamily="18" charset="-34"/>
              </a:rPr>
              <a:t>Types and Categories</a:t>
            </a:r>
            <a:endParaRPr lang="en-US" sz="3200" b="1" dirty="0">
              <a:latin typeface="Angsana New" panose="02020603050405020304" pitchFamily="18" charset="-34"/>
              <a:cs typeface="Angsana New" panose="02020603050405020304" pitchFamily="18" charset="-34"/>
            </a:endParaRPr>
          </a:p>
        </p:txBody>
      </p:sp>
      <p:sp>
        <p:nvSpPr>
          <p:cNvPr id="9" name="Text 6"/>
          <p:cNvSpPr/>
          <p:nvPr/>
        </p:nvSpPr>
        <p:spPr>
          <a:xfrm>
            <a:off x="9205729" y="2740110"/>
            <a:ext cx="4865273" cy="2810835"/>
          </a:xfrm>
          <a:prstGeom prst="rect">
            <a:avLst/>
          </a:prstGeom>
          <a:noFill/>
          <a:ln/>
        </p:spPr>
        <p:txBody>
          <a:bodyPr wrap="square" lIns="0" tIns="0" rIns="0" bIns="0" rtlCol="0" anchor="t"/>
          <a:lstStyle/>
          <a:p>
            <a:pPr marL="0" indent="0" algn="l">
              <a:lnSpc>
                <a:spcPts val="20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          Tourism projects span diverse categories: infrastructure development (hotels, transport hubs), event management (festivals, conferences), marketing campaigns (destination branding), product development (tour packages, experiences), sustainability initiatives (conservation programmes), and technology implementation (booking systems, virtual tours). Understanding these typologies helps managers select appropriate methodologies and tools tailored to specific project requirements.</a:t>
            </a:r>
            <a:endParaRPr lang="en-US" sz="2800" dirty="0">
              <a:latin typeface="Angsana New" panose="02020603050405020304" pitchFamily="18" charset="-34"/>
              <a:cs typeface="Angsana New" panose="02020603050405020304" pitchFamily="18" charset="-34"/>
            </a:endParaRPr>
          </a:p>
        </p:txBody>
      </p:sp>
      <p:pic>
        <p:nvPicPr>
          <p:cNvPr id="20" name="Image 1" descr="preencoded.png">
            <a:extLst>
              <a:ext uri="{FF2B5EF4-FFF2-40B4-BE49-F238E27FC236}">
                <a16:creationId xmlns:a16="http://schemas.microsoft.com/office/drawing/2014/main" id="{3440733C-A571-EE4B-8798-19664DB644C5}"/>
              </a:ext>
            </a:extLst>
          </p:cNvPr>
          <p:cNvPicPr>
            <a:picLocks noChangeAspect="1"/>
          </p:cNvPicPr>
          <p:nvPr/>
        </p:nvPicPr>
        <p:blipFill>
          <a:blip r:embed="rId3"/>
          <a:stretch>
            <a:fillRect/>
          </a:stretch>
        </p:blipFill>
        <p:spPr>
          <a:xfrm>
            <a:off x="12156140" y="5755341"/>
            <a:ext cx="2474259" cy="24742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107F-098D-B633-626B-AF5C6AE1DFD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AF22D28-6953-C899-D6A3-3B01274C6D6E}"/>
              </a:ext>
            </a:extLst>
          </p:cNvPr>
          <p:cNvSpPr/>
          <p:nvPr/>
        </p:nvSpPr>
        <p:spPr>
          <a:xfrm>
            <a:off x="253631" y="183566"/>
            <a:ext cx="730091" cy="224552"/>
          </a:xfrm>
          <a:prstGeom prst="roundRect">
            <a:avLst>
              <a:gd name="adj" fmla="val 6389"/>
            </a:avLst>
          </a:prstGeom>
          <a:solidFill>
            <a:srgbClr val="E2ECDF"/>
          </a:solidFill>
          <a:ln/>
        </p:spPr>
      </p:sp>
      <p:sp>
        <p:nvSpPr>
          <p:cNvPr id="4" name="Text 1">
            <a:extLst>
              <a:ext uri="{FF2B5EF4-FFF2-40B4-BE49-F238E27FC236}">
                <a16:creationId xmlns:a16="http://schemas.microsoft.com/office/drawing/2014/main" id="{2A2761D4-B0B4-1455-0FCD-0AD7B8BC7893}"/>
              </a:ext>
            </a:extLst>
          </p:cNvPr>
          <p:cNvSpPr/>
          <p:nvPr/>
        </p:nvSpPr>
        <p:spPr>
          <a:xfrm>
            <a:off x="253631" y="283012"/>
            <a:ext cx="1220167" cy="224552"/>
          </a:xfrm>
          <a:prstGeom prst="rect">
            <a:avLst/>
          </a:prstGeom>
          <a:noFill/>
          <a:ln/>
        </p:spPr>
        <p:txBody>
          <a:bodyPr wrap="none" lIns="0" tIns="0" rIns="0" bIns="0" rtlCol="0" anchor="t"/>
          <a:lstStyle/>
          <a:p>
            <a:pPr marL="0" indent="0" algn="l">
              <a:lnSpc>
                <a:spcPts val="12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 1</a:t>
            </a:r>
            <a:endParaRPr lang="en-US" sz="2800" dirty="0">
              <a:latin typeface="Angsana New" panose="02020603050405020304" pitchFamily="18" charset="-34"/>
              <a:cs typeface="Angsana New" panose="02020603050405020304" pitchFamily="18" charset="-34"/>
            </a:endParaRPr>
          </a:p>
        </p:txBody>
      </p:sp>
      <p:sp>
        <p:nvSpPr>
          <p:cNvPr id="5" name="Text 2">
            <a:extLst>
              <a:ext uri="{FF2B5EF4-FFF2-40B4-BE49-F238E27FC236}">
                <a16:creationId xmlns:a16="http://schemas.microsoft.com/office/drawing/2014/main" id="{7EFB7195-31AB-1BA6-10D9-2FCF4AF93C1C}"/>
              </a:ext>
            </a:extLst>
          </p:cNvPr>
          <p:cNvSpPr/>
          <p:nvPr/>
        </p:nvSpPr>
        <p:spPr>
          <a:xfrm>
            <a:off x="1871831" y="1103475"/>
            <a:ext cx="10676344" cy="703183"/>
          </a:xfrm>
          <a:prstGeom prst="rect">
            <a:avLst/>
          </a:prstGeom>
          <a:noFill/>
          <a:ln/>
        </p:spPr>
        <p:txBody>
          <a:bodyPr wrap="square" lIns="0" tIns="0" rIns="0" bIns="0" rtlCol="0" anchor="t"/>
          <a:lstStyle/>
          <a:p>
            <a:pPr marL="0" indent="0" algn="l">
              <a:lnSpc>
                <a:spcPts val="2750"/>
              </a:lnSpc>
              <a:buNone/>
            </a:pPr>
            <a:r>
              <a:rPr lang="en-US" sz="4000" b="1" dirty="0">
                <a:solidFill>
                  <a:srgbClr val="38512F"/>
                </a:solidFill>
                <a:latin typeface="Angsana New" panose="02020603050405020304" pitchFamily="18" charset="-34"/>
                <a:ea typeface="Lora" pitchFamily="34" charset="-122"/>
                <a:cs typeface="Angsana New" panose="02020603050405020304" pitchFamily="18" charset="-34"/>
              </a:rPr>
              <a:t>Defining Tourism Project Management: Core Concepts and Frameworks</a:t>
            </a:r>
            <a:endParaRPr lang="en-US" sz="4000" b="1" dirty="0">
              <a:latin typeface="Angsana New" panose="02020603050405020304" pitchFamily="18" charset="-34"/>
              <a:cs typeface="Angsana New" panose="02020603050405020304" pitchFamily="18" charset="-34"/>
            </a:endParaRPr>
          </a:p>
        </p:txBody>
      </p:sp>
      <p:pic>
        <p:nvPicPr>
          <p:cNvPr id="10" name="Image 1" descr="preencoded.png">
            <a:extLst>
              <a:ext uri="{FF2B5EF4-FFF2-40B4-BE49-F238E27FC236}">
                <a16:creationId xmlns:a16="http://schemas.microsoft.com/office/drawing/2014/main" id="{7B24DB57-4412-69B4-B9A3-18AFA44E474F}"/>
              </a:ext>
            </a:extLst>
          </p:cNvPr>
          <p:cNvPicPr>
            <a:picLocks noChangeAspect="1"/>
          </p:cNvPicPr>
          <p:nvPr/>
        </p:nvPicPr>
        <p:blipFill>
          <a:blip r:embed="rId3"/>
          <a:stretch>
            <a:fillRect/>
          </a:stretch>
        </p:blipFill>
        <p:spPr>
          <a:xfrm>
            <a:off x="12156140" y="5755340"/>
            <a:ext cx="2474259" cy="2474259"/>
          </a:xfrm>
          <a:prstGeom prst="rect">
            <a:avLst/>
          </a:prstGeom>
        </p:spPr>
      </p:pic>
      <p:sp>
        <p:nvSpPr>
          <p:cNvPr id="11" name="Shape 7">
            <a:extLst>
              <a:ext uri="{FF2B5EF4-FFF2-40B4-BE49-F238E27FC236}">
                <a16:creationId xmlns:a16="http://schemas.microsoft.com/office/drawing/2014/main" id="{08353048-C2C7-836A-1211-F3F91D965B6E}"/>
              </a:ext>
            </a:extLst>
          </p:cNvPr>
          <p:cNvSpPr/>
          <p:nvPr/>
        </p:nvSpPr>
        <p:spPr>
          <a:xfrm>
            <a:off x="9843016" y="2305511"/>
            <a:ext cx="3078718" cy="2976493"/>
          </a:xfrm>
          <a:prstGeom prst="roundRect">
            <a:avLst>
              <a:gd name="adj" fmla="val 1409"/>
            </a:avLst>
          </a:prstGeom>
          <a:solidFill>
            <a:srgbClr val="D4E3CF"/>
          </a:solidFill>
          <a:ln/>
        </p:spPr>
      </p:sp>
      <p:sp>
        <p:nvSpPr>
          <p:cNvPr id="13" name="Text 8">
            <a:extLst>
              <a:ext uri="{FF2B5EF4-FFF2-40B4-BE49-F238E27FC236}">
                <a16:creationId xmlns:a16="http://schemas.microsoft.com/office/drawing/2014/main" id="{91099326-23B6-F209-05E6-B8AB8BDD8413}"/>
              </a:ext>
            </a:extLst>
          </p:cNvPr>
          <p:cNvSpPr/>
          <p:nvPr/>
        </p:nvSpPr>
        <p:spPr>
          <a:xfrm>
            <a:off x="9977497" y="2463865"/>
            <a:ext cx="2570678" cy="2818140"/>
          </a:xfrm>
          <a:prstGeom prst="rect">
            <a:avLst/>
          </a:prstGeom>
          <a:noFill/>
          <a:ln/>
        </p:spPr>
        <p:txBody>
          <a:bodyPr wrap="square" lIns="0" tIns="0" rIns="0" bIns="0" rtlCol="0" anchor="t"/>
          <a:lstStyle/>
          <a:p>
            <a:pPr marL="0" indent="0">
              <a:lnSpc>
                <a:spcPts val="2000"/>
              </a:lnSpc>
              <a:buNone/>
            </a:pPr>
            <a:r>
              <a:rPr lang="en-US" sz="2800" b="1" dirty="0">
                <a:solidFill>
                  <a:srgbClr val="000000"/>
                </a:solidFill>
                <a:latin typeface="Angsana New" panose="02020603050405020304" pitchFamily="18" charset="-34"/>
                <a:ea typeface="Source Sans 3" pitchFamily="34" charset="-122"/>
                <a:cs typeface="Angsana New" panose="02020603050405020304" pitchFamily="18" charset="-34"/>
              </a:rPr>
              <a:t>Critical Insight:</a:t>
            </a:r>
            <a:r>
              <a:rPr lang="en-US" sz="2800" dirty="0">
                <a:solidFill>
                  <a:srgbClr val="000000"/>
                </a:solidFill>
                <a:latin typeface="Angsana New" panose="02020603050405020304" pitchFamily="18" charset="-34"/>
                <a:ea typeface="Source Sans 3" pitchFamily="34" charset="-122"/>
                <a:cs typeface="Angsana New" panose="02020603050405020304" pitchFamily="18" charset="-34"/>
              </a:rPr>
              <a:t> </a:t>
            </a:r>
          </a:p>
          <a:p>
            <a:pPr marL="0" indent="0">
              <a:lnSpc>
                <a:spcPts val="2000"/>
              </a:lnSpc>
              <a:buNone/>
            </a:pPr>
            <a:r>
              <a:rPr lang="en-US" sz="2800" dirty="0">
                <a:solidFill>
                  <a:srgbClr val="000000"/>
                </a:solidFill>
                <a:latin typeface="Angsana New" panose="02020603050405020304" pitchFamily="18" charset="-34"/>
                <a:ea typeface="Source Sans 3" pitchFamily="34" charset="-122"/>
                <a:cs typeface="Angsana New" panose="02020603050405020304" pitchFamily="18" charset="-34"/>
              </a:rPr>
              <a:t>Tourism projects differ fundamentally from permanent operations. They require specialised management approaches that accommodate uncertainty, stakeholder complexity, and the industry's seasonal dynamics.</a:t>
            </a:r>
            <a:endParaRPr lang="en-US" sz="2800" dirty="0">
              <a:latin typeface="Angsana New" panose="02020603050405020304" pitchFamily="18" charset="-34"/>
              <a:cs typeface="Angsana New" panose="02020603050405020304" pitchFamily="18" charset="-34"/>
            </a:endParaRPr>
          </a:p>
        </p:txBody>
      </p:sp>
      <p:sp>
        <p:nvSpPr>
          <p:cNvPr id="14" name="Shape 9">
            <a:extLst>
              <a:ext uri="{FF2B5EF4-FFF2-40B4-BE49-F238E27FC236}">
                <a16:creationId xmlns:a16="http://schemas.microsoft.com/office/drawing/2014/main" id="{A645AFC7-1069-8833-81EA-1DF578E3574E}"/>
              </a:ext>
            </a:extLst>
          </p:cNvPr>
          <p:cNvSpPr/>
          <p:nvPr/>
        </p:nvSpPr>
        <p:spPr>
          <a:xfrm>
            <a:off x="988134" y="2305512"/>
            <a:ext cx="4007406" cy="2718309"/>
          </a:xfrm>
          <a:prstGeom prst="roundRect">
            <a:avLst>
              <a:gd name="adj" fmla="val 1243"/>
            </a:avLst>
          </a:prstGeom>
          <a:solidFill>
            <a:srgbClr val="F3E7D4"/>
          </a:solidFill>
          <a:ln/>
        </p:spPr>
      </p:sp>
      <p:sp>
        <p:nvSpPr>
          <p:cNvPr id="15" name="Text 10">
            <a:extLst>
              <a:ext uri="{FF2B5EF4-FFF2-40B4-BE49-F238E27FC236}">
                <a16:creationId xmlns:a16="http://schemas.microsoft.com/office/drawing/2014/main" id="{D91BB943-FB51-3A6B-184A-CF13771E4D1F}"/>
              </a:ext>
            </a:extLst>
          </p:cNvPr>
          <p:cNvSpPr/>
          <p:nvPr/>
        </p:nvSpPr>
        <p:spPr>
          <a:xfrm>
            <a:off x="1168529" y="2463865"/>
            <a:ext cx="1406604" cy="175736"/>
          </a:xfrm>
          <a:prstGeom prst="rect">
            <a:avLst/>
          </a:prstGeom>
          <a:noFill/>
          <a:ln/>
        </p:spPr>
        <p:txBody>
          <a:bodyPr wrap="none" lIns="0" tIns="0" rIns="0" bIns="0" rtlCol="0" anchor="t"/>
          <a:lstStyle/>
          <a:p>
            <a:pPr marL="0" indent="0" algn="l">
              <a:lnSpc>
                <a:spcPts val="1350"/>
              </a:lnSpc>
              <a:buNone/>
            </a:pPr>
            <a:r>
              <a:rPr lang="en-US" sz="2800" dirty="0">
                <a:solidFill>
                  <a:srgbClr val="3A3630"/>
                </a:solidFill>
                <a:latin typeface="Angsana New" panose="02020603050405020304" pitchFamily="18" charset="-34"/>
                <a:ea typeface="Lora" pitchFamily="34" charset="-122"/>
                <a:cs typeface="Angsana New" panose="02020603050405020304" pitchFamily="18" charset="-34"/>
              </a:rPr>
              <a:t>Industry Significance</a:t>
            </a:r>
            <a:endParaRPr lang="en-US" sz="2800" dirty="0">
              <a:latin typeface="Angsana New" panose="02020603050405020304" pitchFamily="18" charset="-34"/>
              <a:cs typeface="Angsana New" panose="02020603050405020304" pitchFamily="18" charset="-34"/>
            </a:endParaRPr>
          </a:p>
        </p:txBody>
      </p:sp>
      <p:sp>
        <p:nvSpPr>
          <p:cNvPr id="16" name="Text 11">
            <a:extLst>
              <a:ext uri="{FF2B5EF4-FFF2-40B4-BE49-F238E27FC236}">
                <a16:creationId xmlns:a16="http://schemas.microsoft.com/office/drawing/2014/main" id="{FD1D24BB-31D3-1D21-81DD-421CFBEE3D8E}"/>
              </a:ext>
            </a:extLst>
          </p:cNvPr>
          <p:cNvSpPr/>
          <p:nvPr/>
        </p:nvSpPr>
        <p:spPr>
          <a:xfrm>
            <a:off x="1107673" y="2792001"/>
            <a:ext cx="3768328" cy="2231820"/>
          </a:xfrm>
          <a:prstGeom prst="rect">
            <a:avLst/>
          </a:prstGeom>
          <a:noFill/>
          <a:ln/>
        </p:spPr>
        <p:txBody>
          <a:bodyPr wrap="square" lIns="0" tIns="0" rIns="0" bIns="0" rtlCol="0" anchor="t"/>
          <a:lstStyle/>
          <a:p>
            <a:pPr marL="0" indent="0" algn="l">
              <a:lnSpc>
                <a:spcPts val="20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Effective project management drives innovation, competitive advantage, and sustainable growth in tourism. It enables organisations to respond to market changes, capitalise on emerging opportunities, and deliver exceptional visitor experiences whilst managing risks and optimising resource utilisation.</a:t>
            </a:r>
            <a:endParaRPr lang="en-US" sz="2800" dirty="0">
              <a:latin typeface="Angsana New" panose="02020603050405020304" pitchFamily="18" charset="-34"/>
              <a:cs typeface="Angsana New" panose="02020603050405020304" pitchFamily="18" charset="-34"/>
            </a:endParaRPr>
          </a:p>
        </p:txBody>
      </p:sp>
      <p:sp>
        <p:nvSpPr>
          <p:cNvPr id="17" name="Shape 12">
            <a:extLst>
              <a:ext uri="{FF2B5EF4-FFF2-40B4-BE49-F238E27FC236}">
                <a16:creationId xmlns:a16="http://schemas.microsoft.com/office/drawing/2014/main" id="{E9BFF00D-4A5D-D3F4-1B32-C80C5B426D36}"/>
              </a:ext>
            </a:extLst>
          </p:cNvPr>
          <p:cNvSpPr/>
          <p:nvPr/>
        </p:nvSpPr>
        <p:spPr>
          <a:xfrm>
            <a:off x="5311497" y="2305511"/>
            <a:ext cx="4007406" cy="3105585"/>
          </a:xfrm>
          <a:prstGeom prst="roundRect">
            <a:avLst>
              <a:gd name="adj" fmla="val 1243"/>
            </a:avLst>
          </a:prstGeom>
          <a:solidFill>
            <a:srgbClr val="F3E7D4"/>
          </a:solidFill>
          <a:ln/>
        </p:spPr>
      </p:sp>
      <p:sp>
        <p:nvSpPr>
          <p:cNvPr id="18" name="Text 13">
            <a:extLst>
              <a:ext uri="{FF2B5EF4-FFF2-40B4-BE49-F238E27FC236}">
                <a16:creationId xmlns:a16="http://schemas.microsoft.com/office/drawing/2014/main" id="{DBE9A961-FFAB-3EB9-B4D5-433C6F5313EA}"/>
              </a:ext>
            </a:extLst>
          </p:cNvPr>
          <p:cNvSpPr/>
          <p:nvPr/>
        </p:nvSpPr>
        <p:spPr>
          <a:xfrm>
            <a:off x="5311497" y="2463865"/>
            <a:ext cx="1492925" cy="175736"/>
          </a:xfrm>
          <a:prstGeom prst="rect">
            <a:avLst/>
          </a:prstGeom>
          <a:noFill/>
          <a:ln/>
        </p:spPr>
        <p:txBody>
          <a:bodyPr wrap="none" lIns="0" tIns="0" rIns="0" bIns="0" rtlCol="0" anchor="t"/>
          <a:lstStyle/>
          <a:p>
            <a:pPr marL="0" indent="0" algn="l">
              <a:lnSpc>
                <a:spcPts val="1350"/>
              </a:lnSpc>
              <a:buNone/>
            </a:pPr>
            <a:r>
              <a:rPr lang="en-US" sz="2800" dirty="0">
                <a:solidFill>
                  <a:srgbClr val="3A3630"/>
                </a:solidFill>
                <a:latin typeface="Angsana New" panose="02020603050405020304" pitchFamily="18" charset="-34"/>
                <a:ea typeface="Lora" pitchFamily="34" charset="-122"/>
                <a:cs typeface="Angsana New" panose="02020603050405020304" pitchFamily="18" charset="-34"/>
              </a:rPr>
              <a:t>Project Manager's Role</a:t>
            </a:r>
            <a:endParaRPr lang="en-US" sz="2800" dirty="0">
              <a:latin typeface="Angsana New" panose="02020603050405020304" pitchFamily="18" charset="-34"/>
              <a:cs typeface="Angsana New" panose="02020603050405020304" pitchFamily="18" charset="-34"/>
            </a:endParaRPr>
          </a:p>
        </p:txBody>
      </p:sp>
      <p:sp>
        <p:nvSpPr>
          <p:cNvPr id="19" name="Text 14">
            <a:extLst>
              <a:ext uri="{FF2B5EF4-FFF2-40B4-BE49-F238E27FC236}">
                <a16:creationId xmlns:a16="http://schemas.microsoft.com/office/drawing/2014/main" id="{40E45CE0-21C4-D5A5-7FDB-245BC52C921F}"/>
              </a:ext>
            </a:extLst>
          </p:cNvPr>
          <p:cNvSpPr/>
          <p:nvPr/>
        </p:nvSpPr>
        <p:spPr>
          <a:xfrm>
            <a:off x="5351484" y="2786320"/>
            <a:ext cx="3768328" cy="1904014"/>
          </a:xfrm>
          <a:prstGeom prst="rect">
            <a:avLst/>
          </a:prstGeom>
          <a:noFill/>
          <a:ln/>
        </p:spPr>
        <p:txBody>
          <a:bodyPr wrap="square" lIns="0" tIns="0" rIns="0" bIns="0" rtlCol="0" anchor="t"/>
          <a:lstStyle/>
          <a:p>
            <a:pPr marL="0" indent="0" algn="l">
              <a:lnSpc>
                <a:spcPts val="20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The tourism project manager serves as the central orchestrator, responsible for planning, coordinating, and controlling all project elements. Key responsibilities include stakeholder liaison, team leadership, risk management, quality assurance, budget oversight, and ensuring alignment with organisational strategy and industry standards.</a:t>
            </a:r>
            <a:endParaRPr lang="en-US"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68253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277892" y="237649"/>
            <a:ext cx="639127" cy="196691"/>
          </a:xfrm>
          <a:prstGeom prst="roundRect">
            <a:avLst>
              <a:gd name="adj" fmla="val 6389"/>
            </a:avLst>
          </a:prstGeom>
          <a:solidFill>
            <a:srgbClr val="E2ECDF"/>
          </a:solidFill>
          <a:ln/>
        </p:spPr>
      </p:sp>
      <p:sp>
        <p:nvSpPr>
          <p:cNvPr id="4" name="Text 1"/>
          <p:cNvSpPr/>
          <p:nvPr/>
        </p:nvSpPr>
        <p:spPr>
          <a:xfrm>
            <a:off x="277892" y="325517"/>
            <a:ext cx="388144" cy="134064"/>
          </a:xfrm>
          <a:prstGeom prst="rect">
            <a:avLst/>
          </a:prstGeom>
          <a:noFill/>
          <a:ln/>
        </p:spPr>
        <p:txBody>
          <a:bodyPr wrap="none" lIns="0" tIns="0" rIns="0" bIns="0" rtlCol="0" anchor="t"/>
          <a:lstStyle/>
          <a:p>
            <a:pPr marL="0" indent="0" algn="l">
              <a:lnSpc>
                <a:spcPts val="105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 2</a:t>
            </a:r>
            <a:endParaRPr lang="en-US" sz="2800" dirty="0">
              <a:latin typeface="Angsana New" panose="02020603050405020304" pitchFamily="18" charset="-34"/>
              <a:cs typeface="Angsana New" panose="02020603050405020304" pitchFamily="18" charset="-34"/>
            </a:endParaRPr>
          </a:p>
        </p:txBody>
      </p:sp>
      <p:sp>
        <p:nvSpPr>
          <p:cNvPr id="5" name="Text 2"/>
          <p:cNvSpPr/>
          <p:nvPr/>
        </p:nvSpPr>
        <p:spPr>
          <a:xfrm>
            <a:off x="3752612" y="532686"/>
            <a:ext cx="6728817" cy="308015"/>
          </a:xfrm>
          <a:prstGeom prst="rect">
            <a:avLst/>
          </a:prstGeom>
          <a:noFill/>
          <a:ln/>
        </p:spPr>
        <p:txBody>
          <a:bodyPr wrap="none" lIns="0" tIns="0" rIns="0" bIns="0" rtlCol="0" anchor="t"/>
          <a:lstStyle/>
          <a:p>
            <a:pPr marL="0" indent="0" algn="l">
              <a:lnSpc>
                <a:spcPts val="2400"/>
              </a:lnSpc>
              <a:buNone/>
            </a:pPr>
            <a:r>
              <a:rPr lang="en-US" sz="3600" b="1" dirty="0">
                <a:solidFill>
                  <a:srgbClr val="38512F"/>
                </a:solidFill>
                <a:latin typeface="Angsana New" panose="02020603050405020304" pitchFamily="18" charset="-34"/>
                <a:ea typeface="Lora" pitchFamily="34" charset="-122"/>
                <a:cs typeface="Angsana New" panose="02020603050405020304" pitchFamily="18" charset="-34"/>
              </a:rPr>
              <a:t>The Project Management Lifecycle: A Systematic Approach</a:t>
            </a:r>
            <a:endParaRPr lang="en-US" sz="3600" b="1" dirty="0">
              <a:latin typeface="Angsana New" panose="02020603050405020304" pitchFamily="18" charset="-34"/>
              <a:cs typeface="Angsana New" panose="02020603050405020304" pitchFamily="18" charset="-34"/>
            </a:endParaRPr>
          </a:p>
        </p:txBody>
      </p:sp>
      <p:sp>
        <p:nvSpPr>
          <p:cNvPr id="6" name="Text 3"/>
          <p:cNvSpPr/>
          <p:nvPr/>
        </p:nvSpPr>
        <p:spPr>
          <a:xfrm>
            <a:off x="2700169" y="997743"/>
            <a:ext cx="9918551" cy="1090931"/>
          </a:xfrm>
          <a:prstGeom prst="rect">
            <a:avLst/>
          </a:prstGeom>
          <a:noFill/>
          <a:ln/>
        </p:spPr>
        <p:txBody>
          <a:bodyPr wrap="square" lIns="0" tIns="0" rIns="0" bIns="0" rtlCol="0" anchor="t"/>
          <a:lstStyle/>
          <a:p>
            <a:pPr marL="0" indent="0" algn="l">
              <a:lnSpc>
                <a:spcPts val="2000"/>
              </a:lnSpc>
              <a:buNone/>
            </a:pPr>
            <a:r>
              <a:rPr lang="en-US" sz="2200" dirty="0">
                <a:solidFill>
                  <a:srgbClr val="3A3630"/>
                </a:solidFill>
                <a:latin typeface="Angsana New" panose="02020603050405020304" pitchFamily="18" charset="-34"/>
                <a:ea typeface="Source Sans 3" pitchFamily="34" charset="-122"/>
                <a:cs typeface="Angsana New" panose="02020603050405020304" pitchFamily="18" charset="-34"/>
              </a:rPr>
              <a:t>Tourism project management follows a structured lifecycle comprising five distinct yet interconnected phases. Each phase has specific objectives, deliverables, and success criteria that collectively ensure systematic progression from concept to completion. Understanding this cyclical framework is essential for maintaining control, managing stakeholder expectations, and achieving project objectives efficiently.</a:t>
            </a:r>
            <a:endParaRPr lang="en-US" sz="2200" dirty="0">
              <a:latin typeface="Angsana New" panose="02020603050405020304" pitchFamily="18" charset="-34"/>
              <a:cs typeface="Angsana New" panose="02020603050405020304" pitchFamily="18" charset="-34"/>
            </a:endParaRPr>
          </a:p>
        </p:txBody>
      </p:sp>
      <p:pic>
        <p:nvPicPr>
          <p:cNvPr id="7" name="Image 1" descr="preencoded.png"/>
          <p:cNvPicPr>
            <a:picLocks noChangeAspect="1"/>
          </p:cNvPicPr>
          <p:nvPr/>
        </p:nvPicPr>
        <p:blipFill>
          <a:blip r:embed="rId3"/>
          <a:stretch>
            <a:fillRect/>
          </a:stretch>
        </p:blipFill>
        <p:spPr>
          <a:xfrm>
            <a:off x="148182" y="2378759"/>
            <a:ext cx="523637" cy="1096566"/>
          </a:xfrm>
          <a:prstGeom prst="rect">
            <a:avLst/>
          </a:prstGeom>
        </p:spPr>
      </p:pic>
      <p:sp>
        <p:nvSpPr>
          <p:cNvPr id="9" name="Text 5"/>
          <p:cNvSpPr/>
          <p:nvPr/>
        </p:nvSpPr>
        <p:spPr>
          <a:xfrm>
            <a:off x="765572" y="2378759"/>
            <a:ext cx="6496764" cy="1554122"/>
          </a:xfrm>
          <a:prstGeom prst="rect">
            <a:avLst/>
          </a:prstGeom>
          <a:noFill/>
          <a:ln/>
        </p:spPr>
        <p:txBody>
          <a:bodyPr wrap="square" lIns="0" tIns="0" rIns="0" bIns="0" rtlCol="0" anchor="t"/>
          <a:lstStyle/>
          <a:p>
            <a:pPr marL="0" indent="0" algn="l">
              <a:lnSpc>
                <a:spcPts val="2000"/>
              </a:lnSpc>
              <a:buNone/>
            </a:pPr>
            <a:r>
              <a:rPr lang="en-US" sz="2200" dirty="0">
                <a:solidFill>
                  <a:srgbClr val="3A3630"/>
                </a:solidFill>
                <a:latin typeface="Angsana New" panose="02020603050405020304" pitchFamily="18" charset="-34"/>
                <a:ea typeface="Source Sans 3" pitchFamily="34" charset="-122"/>
                <a:cs typeface="Angsana New" panose="02020603050405020304" pitchFamily="18" charset="-34"/>
              </a:rPr>
              <a:t>The </a:t>
            </a:r>
            <a:r>
              <a:rPr lang="en-US" sz="2200" b="1" dirty="0">
                <a:solidFill>
                  <a:srgbClr val="3A3630"/>
                </a:solidFill>
                <a:latin typeface="Angsana New" panose="02020603050405020304" pitchFamily="18" charset="-34"/>
                <a:ea typeface="Source Sans 3" pitchFamily="34" charset="-122"/>
                <a:cs typeface="Angsana New" panose="02020603050405020304" pitchFamily="18" charset="-34"/>
              </a:rPr>
              <a:t>initiation</a:t>
            </a:r>
            <a:r>
              <a:rPr lang="en-US" sz="2200" dirty="0">
                <a:solidFill>
                  <a:srgbClr val="3A3630"/>
                </a:solidFill>
                <a:latin typeface="Angsana New" panose="02020603050405020304" pitchFamily="18" charset="-34"/>
                <a:ea typeface="Source Sans 3" pitchFamily="34" charset="-122"/>
                <a:cs typeface="Angsana New" panose="02020603050405020304" pitchFamily="18" charset="-34"/>
              </a:rPr>
              <a:t> phase establishes the project foundation. Activities include identifying opportunities or problems, conducting feasibility studies, defining preliminary scope, securing stakeholder buy-in, and obtaining formal authorisation. A project charter documents the business case, high-level requirements, constraints, and assigned project manager authority. For tourism projects, this might involve market research, destination analysis, competitive assessments, and preliminary financial projections to justify investment.</a:t>
            </a:r>
            <a:endParaRPr lang="en-US" sz="2200" dirty="0">
              <a:latin typeface="Angsana New" panose="02020603050405020304" pitchFamily="18" charset="-34"/>
              <a:cs typeface="Angsana New" panose="02020603050405020304" pitchFamily="18" charset="-34"/>
            </a:endParaRPr>
          </a:p>
        </p:txBody>
      </p:sp>
      <p:pic>
        <p:nvPicPr>
          <p:cNvPr id="10" name="Image 2" descr="preencoded.png"/>
          <p:cNvPicPr>
            <a:picLocks noChangeAspect="1"/>
          </p:cNvPicPr>
          <p:nvPr/>
        </p:nvPicPr>
        <p:blipFill>
          <a:blip r:embed="rId4"/>
          <a:stretch>
            <a:fillRect/>
          </a:stretch>
        </p:blipFill>
        <p:spPr>
          <a:xfrm>
            <a:off x="142398" y="4232931"/>
            <a:ext cx="523637" cy="1096566"/>
          </a:xfrm>
          <a:prstGeom prst="rect">
            <a:avLst/>
          </a:prstGeom>
        </p:spPr>
      </p:pic>
      <p:sp>
        <p:nvSpPr>
          <p:cNvPr id="12" name="Text 7"/>
          <p:cNvSpPr/>
          <p:nvPr/>
        </p:nvSpPr>
        <p:spPr>
          <a:xfrm>
            <a:off x="766048" y="4222965"/>
            <a:ext cx="6496764" cy="1496588"/>
          </a:xfrm>
          <a:prstGeom prst="rect">
            <a:avLst/>
          </a:prstGeom>
          <a:noFill/>
          <a:ln/>
        </p:spPr>
        <p:txBody>
          <a:bodyPr wrap="square" lIns="0" tIns="0" rIns="0" bIns="0" rtlCol="0" anchor="t"/>
          <a:lstStyle/>
          <a:p>
            <a:pPr marL="0" indent="0" algn="l">
              <a:lnSpc>
                <a:spcPts val="2000"/>
              </a:lnSpc>
              <a:buNone/>
            </a:pPr>
            <a:r>
              <a:rPr lang="en-US" sz="2200" b="1" dirty="0">
                <a:solidFill>
                  <a:srgbClr val="3A3630"/>
                </a:solidFill>
                <a:latin typeface="Angsana New" panose="02020603050405020304" pitchFamily="18" charset="-34"/>
                <a:ea typeface="Source Sans 3" pitchFamily="34" charset="-122"/>
                <a:cs typeface="Angsana New" panose="02020603050405020304" pitchFamily="18" charset="-34"/>
              </a:rPr>
              <a:t>Planning</a:t>
            </a:r>
            <a:r>
              <a:rPr lang="en-US" sz="2200" dirty="0">
                <a:solidFill>
                  <a:srgbClr val="3A3630"/>
                </a:solidFill>
                <a:latin typeface="Angsana New" panose="02020603050405020304" pitchFamily="18" charset="-34"/>
                <a:ea typeface="Source Sans 3" pitchFamily="34" charset="-122"/>
                <a:cs typeface="Angsana New" panose="02020603050405020304" pitchFamily="18" charset="-34"/>
              </a:rPr>
              <a:t> transforms vision into actionable strategy. Comprehensive planning encompasses scope definition, activity sequencing, resource allocation, schedule development, budget formulation, quality standards establishment, risk identification, communication protocols, and procurement strategies. The planning phase produces detailed documentation including project management plans, work breakdown structures, Gantt charts, and risk registers that serve as roadmaps throughout execution.</a:t>
            </a:r>
            <a:endParaRPr lang="en-US" sz="2200" dirty="0">
              <a:latin typeface="Angsana New" panose="02020603050405020304" pitchFamily="18" charset="-34"/>
              <a:cs typeface="Angsana New" panose="02020603050405020304" pitchFamily="18" charset="-34"/>
            </a:endParaRPr>
          </a:p>
        </p:txBody>
      </p:sp>
      <p:pic>
        <p:nvPicPr>
          <p:cNvPr id="13" name="Image 3" descr="preencoded.png"/>
          <p:cNvPicPr>
            <a:picLocks noChangeAspect="1"/>
          </p:cNvPicPr>
          <p:nvPr/>
        </p:nvPicPr>
        <p:blipFill>
          <a:blip r:embed="rId5"/>
          <a:stretch>
            <a:fillRect/>
          </a:stretch>
        </p:blipFill>
        <p:spPr>
          <a:xfrm>
            <a:off x="148182" y="5878121"/>
            <a:ext cx="523637" cy="1096566"/>
          </a:xfrm>
          <a:prstGeom prst="rect">
            <a:avLst/>
          </a:prstGeom>
        </p:spPr>
      </p:pic>
      <p:sp>
        <p:nvSpPr>
          <p:cNvPr id="15" name="Text 9"/>
          <p:cNvSpPr/>
          <p:nvPr/>
        </p:nvSpPr>
        <p:spPr>
          <a:xfrm>
            <a:off x="759788" y="5878121"/>
            <a:ext cx="6496764" cy="1554122"/>
          </a:xfrm>
          <a:prstGeom prst="rect">
            <a:avLst/>
          </a:prstGeom>
          <a:noFill/>
          <a:ln/>
        </p:spPr>
        <p:txBody>
          <a:bodyPr wrap="square" lIns="0" tIns="0" rIns="0" bIns="0" rtlCol="0" anchor="t"/>
          <a:lstStyle/>
          <a:p>
            <a:pPr marL="0" indent="0" algn="l">
              <a:lnSpc>
                <a:spcPts val="2000"/>
              </a:lnSpc>
              <a:buNone/>
            </a:pPr>
            <a:r>
              <a:rPr lang="en-US" sz="2200" b="1" dirty="0">
                <a:solidFill>
                  <a:srgbClr val="3A3630"/>
                </a:solidFill>
                <a:latin typeface="Angsana New" panose="02020603050405020304" pitchFamily="18" charset="-34"/>
                <a:ea typeface="Source Sans 3" pitchFamily="34" charset="-122"/>
                <a:cs typeface="Angsana New" panose="02020603050405020304" pitchFamily="18" charset="-34"/>
              </a:rPr>
              <a:t>Execution</a:t>
            </a:r>
            <a:r>
              <a:rPr lang="en-US" sz="2200" dirty="0">
                <a:solidFill>
                  <a:srgbClr val="3A3630"/>
                </a:solidFill>
                <a:latin typeface="Angsana New" panose="02020603050405020304" pitchFamily="18" charset="-34"/>
                <a:ea typeface="Source Sans 3" pitchFamily="34" charset="-122"/>
                <a:cs typeface="Angsana New" panose="02020603050405020304" pitchFamily="18" charset="-34"/>
              </a:rPr>
              <a:t> brings plans to life through coordinated team efforts. Project managers direct activities, manage resources, ensure quality standards, engage stakeholders, and facilitate communication. In tourism contexts, this might involve construction activities, marketing campaign implementation, staff training, partnership development, or service delivery preparation. Effective execution requires strong leadership, problem-solving capabilities, and adaptability to emerging challenges.</a:t>
            </a:r>
            <a:endParaRPr lang="en-US" sz="2200" dirty="0">
              <a:latin typeface="Angsana New" panose="02020603050405020304" pitchFamily="18" charset="-34"/>
              <a:cs typeface="Angsana New" panose="02020603050405020304" pitchFamily="18" charset="-34"/>
            </a:endParaRPr>
          </a:p>
        </p:txBody>
      </p:sp>
      <p:pic>
        <p:nvPicPr>
          <p:cNvPr id="16" name="Image 4" descr="preencoded.png"/>
          <p:cNvPicPr>
            <a:picLocks noChangeAspect="1"/>
          </p:cNvPicPr>
          <p:nvPr/>
        </p:nvPicPr>
        <p:blipFill>
          <a:blip r:embed="rId6"/>
          <a:stretch>
            <a:fillRect/>
          </a:stretch>
        </p:blipFill>
        <p:spPr>
          <a:xfrm>
            <a:off x="7444068" y="2378759"/>
            <a:ext cx="523637" cy="928926"/>
          </a:xfrm>
          <a:prstGeom prst="rect">
            <a:avLst/>
          </a:prstGeom>
        </p:spPr>
      </p:pic>
      <p:sp>
        <p:nvSpPr>
          <p:cNvPr id="18" name="Text 11"/>
          <p:cNvSpPr/>
          <p:nvPr/>
        </p:nvSpPr>
        <p:spPr>
          <a:xfrm>
            <a:off x="8059444" y="2380284"/>
            <a:ext cx="6496764" cy="1246262"/>
          </a:xfrm>
          <a:prstGeom prst="rect">
            <a:avLst/>
          </a:prstGeom>
          <a:noFill/>
          <a:ln/>
        </p:spPr>
        <p:txBody>
          <a:bodyPr wrap="square" lIns="0" tIns="0" rIns="0" bIns="0" rtlCol="0" anchor="t"/>
          <a:lstStyle/>
          <a:p>
            <a:pPr marL="0" indent="0" algn="l">
              <a:lnSpc>
                <a:spcPts val="20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Parallel to execution, </a:t>
            </a:r>
            <a:r>
              <a:rPr lang="en-US" sz="2000" b="1" dirty="0">
                <a:solidFill>
                  <a:srgbClr val="3A3630"/>
                </a:solidFill>
                <a:latin typeface="Angsana New" panose="02020603050405020304" pitchFamily="18" charset="-34"/>
                <a:ea typeface="Source Sans 3" pitchFamily="34" charset="-122"/>
                <a:cs typeface="Angsana New" panose="02020603050405020304" pitchFamily="18" charset="-34"/>
              </a:rPr>
              <a:t>monitoring and control </a:t>
            </a: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activities track performance against baselines, identify variances, implement corrective actions, and manage changes. Key processes include progress tracking, budget monitoring, quality audits, risk reassessment, and stakeholder communication. Performance metrics and regular reporting ensure transparency and enable proactive issue resolution before minor problems escalate.</a:t>
            </a:r>
            <a:endParaRPr lang="en-US" sz="2000" dirty="0">
              <a:latin typeface="Angsana New" panose="02020603050405020304" pitchFamily="18" charset="-34"/>
              <a:cs typeface="Angsana New" panose="02020603050405020304" pitchFamily="18" charset="-34"/>
            </a:endParaRPr>
          </a:p>
        </p:txBody>
      </p:sp>
      <p:pic>
        <p:nvPicPr>
          <p:cNvPr id="19" name="Image 5" descr="preencoded.png"/>
          <p:cNvPicPr>
            <a:picLocks noChangeAspect="1"/>
          </p:cNvPicPr>
          <p:nvPr/>
        </p:nvPicPr>
        <p:blipFill>
          <a:blip r:embed="rId7"/>
          <a:stretch>
            <a:fillRect/>
          </a:stretch>
        </p:blipFill>
        <p:spPr>
          <a:xfrm>
            <a:off x="7444068" y="4222965"/>
            <a:ext cx="523637" cy="928926"/>
          </a:xfrm>
          <a:prstGeom prst="rect">
            <a:avLst/>
          </a:prstGeom>
        </p:spPr>
      </p:pic>
      <p:sp>
        <p:nvSpPr>
          <p:cNvPr id="21" name="Text 13"/>
          <p:cNvSpPr/>
          <p:nvPr/>
        </p:nvSpPr>
        <p:spPr>
          <a:xfrm>
            <a:off x="8059444" y="4232931"/>
            <a:ext cx="6496764" cy="1554123"/>
          </a:xfrm>
          <a:prstGeom prst="rect">
            <a:avLst/>
          </a:prstGeom>
          <a:noFill/>
          <a:ln/>
        </p:spPr>
        <p:txBody>
          <a:bodyPr wrap="square" lIns="0" tIns="0" rIns="0" bIns="0" rtlCol="0" anchor="t"/>
          <a:lstStyle/>
          <a:p>
            <a:pPr marL="0" indent="0" algn="l">
              <a:lnSpc>
                <a:spcPts val="20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Formal </a:t>
            </a:r>
            <a:r>
              <a:rPr lang="en-US" sz="2000" b="1" dirty="0">
                <a:solidFill>
                  <a:srgbClr val="3A3630"/>
                </a:solidFill>
                <a:latin typeface="Angsana New" panose="02020603050405020304" pitchFamily="18" charset="-34"/>
                <a:ea typeface="Source Sans 3" pitchFamily="34" charset="-122"/>
                <a:cs typeface="Angsana New" panose="02020603050405020304" pitchFamily="18" charset="-34"/>
              </a:rPr>
              <a:t>closure</a:t>
            </a: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 ensures orderly project completion. Activities include final deliverable verification, stakeholder acceptance, contract closure, documentation archiving, resource release, celebration of achievements, and lessons learned capture. Proper closure provides accountability, enables knowledge transfer, and establishes foundations for future project improvements within the tourism organisation.</a:t>
            </a:r>
            <a:endParaRPr lang="en-US" sz="2000" dirty="0">
              <a:latin typeface="Angsana New" panose="02020603050405020304" pitchFamily="18" charset="-34"/>
              <a:cs typeface="Angsana New" panose="02020603050405020304" pitchFamily="18" charset="-34"/>
            </a:endParaRPr>
          </a:p>
        </p:txBody>
      </p:sp>
      <p:sp>
        <p:nvSpPr>
          <p:cNvPr id="25" name="Rectangle 24">
            <a:extLst>
              <a:ext uri="{FF2B5EF4-FFF2-40B4-BE49-F238E27FC236}">
                <a16:creationId xmlns:a16="http://schemas.microsoft.com/office/drawing/2014/main" id="{48740959-97CB-A09E-70ED-B0BF30749D68}"/>
              </a:ext>
            </a:extLst>
          </p:cNvPr>
          <p:cNvSpPr/>
          <p:nvPr/>
        </p:nvSpPr>
        <p:spPr>
          <a:xfrm>
            <a:off x="12823115" y="7573384"/>
            <a:ext cx="1807285" cy="6562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A92CC-0948-AB84-49D2-50392BCE66B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26A5624F-4F1A-9545-8C81-85C6CAB0F1C8}"/>
              </a:ext>
            </a:extLst>
          </p:cNvPr>
          <p:cNvSpPr/>
          <p:nvPr/>
        </p:nvSpPr>
        <p:spPr>
          <a:xfrm>
            <a:off x="191831" y="252293"/>
            <a:ext cx="639127" cy="196691"/>
          </a:xfrm>
          <a:prstGeom prst="roundRect">
            <a:avLst>
              <a:gd name="adj" fmla="val 6389"/>
            </a:avLst>
          </a:prstGeom>
          <a:solidFill>
            <a:srgbClr val="E2ECDF"/>
          </a:solidFill>
          <a:ln/>
        </p:spPr>
      </p:sp>
      <p:sp>
        <p:nvSpPr>
          <p:cNvPr id="4" name="Text 1">
            <a:extLst>
              <a:ext uri="{FF2B5EF4-FFF2-40B4-BE49-F238E27FC236}">
                <a16:creationId xmlns:a16="http://schemas.microsoft.com/office/drawing/2014/main" id="{B000A204-62CA-D3B0-15D6-77B7EEC8AFF7}"/>
              </a:ext>
            </a:extLst>
          </p:cNvPr>
          <p:cNvSpPr/>
          <p:nvPr/>
        </p:nvSpPr>
        <p:spPr>
          <a:xfrm>
            <a:off x="289472" y="392489"/>
            <a:ext cx="1082971" cy="108823"/>
          </a:xfrm>
          <a:prstGeom prst="rect">
            <a:avLst/>
          </a:prstGeom>
          <a:noFill/>
          <a:ln/>
        </p:spPr>
        <p:txBody>
          <a:bodyPr wrap="none" lIns="0" tIns="0" rIns="0" bIns="0" rtlCol="0" anchor="t"/>
          <a:lstStyle/>
          <a:p>
            <a:pPr marL="0" indent="0" algn="l">
              <a:lnSpc>
                <a:spcPts val="105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 2</a:t>
            </a:r>
            <a:endParaRPr lang="en-US" sz="2800" dirty="0">
              <a:latin typeface="Angsana New" panose="02020603050405020304" pitchFamily="18" charset="-34"/>
              <a:cs typeface="Angsana New" panose="02020603050405020304" pitchFamily="18" charset="-34"/>
            </a:endParaRPr>
          </a:p>
        </p:txBody>
      </p:sp>
      <p:sp>
        <p:nvSpPr>
          <p:cNvPr id="5" name="Text 2">
            <a:extLst>
              <a:ext uri="{FF2B5EF4-FFF2-40B4-BE49-F238E27FC236}">
                <a16:creationId xmlns:a16="http://schemas.microsoft.com/office/drawing/2014/main" id="{8D29A470-78ED-7270-3938-383CA18FA82D}"/>
              </a:ext>
            </a:extLst>
          </p:cNvPr>
          <p:cNvSpPr/>
          <p:nvPr/>
        </p:nvSpPr>
        <p:spPr>
          <a:xfrm>
            <a:off x="3752612" y="532686"/>
            <a:ext cx="6728817" cy="308015"/>
          </a:xfrm>
          <a:prstGeom prst="rect">
            <a:avLst/>
          </a:prstGeom>
          <a:noFill/>
          <a:ln/>
        </p:spPr>
        <p:txBody>
          <a:bodyPr wrap="none" lIns="0" tIns="0" rIns="0" bIns="0" rtlCol="0" anchor="t"/>
          <a:lstStyle/>
          <a:p>
            <a:pPr marL="0" indent="0" algn="l">
              <a:lnSpc>
                <a:spcPts val="2400"/>
              </a:lnSpc>
              <a:buNone/>
            </a:pPr>
            <a:r>
              <a:rPr lang="en-US" sz="3600" b="1" dirty="0">
                <a:solidFill>
                  <a:srgbClr val="38512F"/>
                </a:solidFill>
                <a:latin typeface="Angsana New" panose="02020603050405020304" pitchFamily="18" charset="-34"/>
                <a:ea typeface="Lora" pitchFamily="34" charset="-122"/>
                <a:cs typeface="Angsana New" panose="02020603050405020304" pitchFamily="18" charset="-34"/>
              </a:rPr>
              <a:t>The Project Management Lifecycle: A Systematic Approach</a:t>
            </a:r>
            <a:endParaRPr lang="en-US" sz="3600" b="1" dirty="0">
              <a:latin typeface="Angsana New" panose="02020603050405020304" pitchFamily="18" charset="-34"/>
              <a:cs typeface="Angsana New" panose="02020603050405020304" pitchFamily="18" charset="-34"/>
            </a:endParaRPr>
          </a:p>
        </p:txBody>
      </p:sp>
      <p:sp>
        <p:nvSpPr>
          <p:cNvPr id="22" name="Text 14">
            <a:extLst>
              <a:ext uri="{FF2B5EF4-FFF2-40B4-BE49-F238E27FC236}">
                <a16:creationId xmlns:a16="http://schemas.microsoft.com/office/drawing/2014/main" id="{24A62886-DBA8-CA3A-89E8-101C83C5955B}"/>
              </a:ext>
            </a:extLst>
          </p:cNvPr>
          <p:cNvSpPr/>
          <p:nvPr/>
        </p:nvSpPr>
        <p:spPr>
          <a:xfrm>
            <a:off x="3752612" y="1447366"/>
            <a:ext cx="2387560" cy="184785"/>
          </a:xfrm>
          <a:prstGeom prst="rect">
            <a:avLst/>
          </a:prstGeom>
          <a:noFill/>
          <a:ln/>
        </p:spPr>
        <p:txBody>
          <a:bodyPr wrap="none" lIns="0" tIns="0" rIns="0" bIns="0" rtlCol="0" anchor="t"/>
          <a:lstStyle/>
          <a:p>
            <a:pPr marL="0" indent="0" algn="l">
              <a:lnSpc>
                <a:spcPts val="1450"/>
              </a:lnSpc>
              <a:buNone/>
            </a:pPr>
            <a:r>
              <a:rPr lang="en-US" sz="3200" dirty="0">
                <a:solidFill>
                  <a:srgbClr val="38512F"/>
                </a:solidFill>
                <a:latin typeface="Angsana New" panose="02020603050405020304" pitchFamily="18" charset="-34"/>
                <a:ea typeface="Lora" pitchFamily="34" charset="-122"/>
                <a:cs typeface="Angsana New" panose="02020603050405020304" pitchFamily="18" charset="-34"/>
              </a:rPr>
              <a:t>Defining Objectives and Outcomes</a:t>
            </a:r>
            <a:endParaRPr lang="en-US" sz="3200" dirty="0">
              <a:latin typeface="Angsana New" panose="02020603050405020304" pitchFamily="18" charset="-34"/>
              <a:cs typeface="Angsana New" panose="02020603050405020304" pitchFamily="18" charset="-34"/>
            </a:endParaRPr>
          </a:p>
        </p:txBody>
      </p:sp>
      <p:sp>
        <p:nvSpPr>
          <p:cNvPr id="23" name="Text 15">
            <a:extLst>
              <a:ext uri="{FF2B5EF4-FFF2-40B4-BE49-F238E27FC236}">
                <a16:creationId xmlns:a16="http://schemas.microsoft.com/office/drawing/2014/main" id="{D61E675C-CA63-59EB-ABF3-C569388379AF}"/>
              </a:ext>
            </a:extLst>
          </p:cNvPr>
          <p:cNvSpPr/>
          <p:nvPr/>
        </p:nvSpPr>
        <p:spPr>
          <a:xfrm>
            <a:off x="3752612" y="2133439"/>
            <a:ext cx="7125057" cy="3245384"/>
          </a:xfrm>
          <a:prstGeom prst="rect">
            <a:avLst/>
          </a:prstGeom>
          <a:noFill/>
          <a:ln/>
        </p:spPr>
        <p:txBody>
          <a:bodyPr wrap="square" lIns="0" tIns="0" rIns="0" bIns="0" rtlCol="0" anchor="t"/>
          <a:lstStyle/>
          <a:p>
            <a:pPr marL="0" indent="0" algn="l">
              <a:lnSpc>
                <a:spcPts val="2500"/>
              </a:lnSpc>
              <a:buNone/>
            </a:pPr>
            <a:r>
              <a:rPr lang="en-US" sz="3200" dirty="0">
                <a:solidFill>
                  <a:srgbClr val="3A3630"/>
                </a:solidFill>
                <a:latin typeface="Angsana New" panose="02020603050405020304" pitchFamily="18" charset="-34"/>
                <a:ea typeface="Source Sans 3" pitchFamily="34" charset="-122"/>
                <a:cs typeface="Angsana New" panose="02020603050405020304" pitchFamily="18" charset="-34"/>
              </a:rPr>
              <a:t>Clear, measurable objectives guide all project activities. Tourism projects must establish SMART (Specific, Measurable, Achievable, Relevant, Time-bound) objectives aligned with organisational strategy and stakeholder expectations. Outcomes should address tangible deliverables (e.g., completed facilities, launched products) and intangible benefits (e.g., enhanced destination reputation, improved visitor satisfaction). Well-defined objectives facilitate performance measurement, enable informed decision-making, and provide criteria for project success evaluation.</a:t>
            </a:r>
            <a:endParaRPr lang="en-US" sz="3200" dirty="0">
              <a:latin typeface="Angsana New" panose="02020603050405020304" pitchFamily="18" charset="-34"/>
              <a:cs typeface="Angsana New" panose="02020603050405020304" pitchFamily="18" charset="-34"/>
            </a:endParaRPr>
          </a:p>
        </p:txBody>
      </p:sp>
      <p:sp>
        <p:nvSpPr>
          <p:cNvPr id="25" name="Rectangle 24">
            <a:extLst>
              <a:ext uri="{FF2B5EF4-FFF2-40B4-BE49-F238E27FC236}">
                <a16:creationId xmlns:a16="http://schemas.microsoft.com/office/drawing/2014/main" id="{01936FAC-3C1A-DC3E-F022-40B379004803}"/>
              </a:ext>
            </a:extLst>
          </p:cNvPr>
          <p:cNvSpPr/>
          <p:nvPr/>
        </p:nvSpPr>
        <p:spPr>
          <a:xfrm>
            <a:off x="12823115" y="7573384"/>
            <a:ext cx="1807285" cy="6562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07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374711" y="245983"/>
            <a:ext cx="639127" cy="196691"/>
          </a:xfrm>
          <a:prstGeom prst="roundRect">
            <a:avLst>
              <a:gd name="adj" fmla="val 6389"/>
            </a:avLst>
          </a:prstGeom>
          <a:solidFill>
            <a:srgbClr val="E2ECDF"/>
          </a:solidFill>
          <a:ln/>
        </p:spPr>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5358" y="344329"/>
            <a:ext cx="83701" cy="83701"/>
          </a:xfrm>
          <a:prstGeom prst="rect">
            <a:avLst/>
          </a:prstGeom>
        </p:spPr>
      </p:pic>
      <p:sp>
        <p:nvSpPr>
          <p:cNvPr id="4" name="Text 1"/>
          <p:cNvSpPr/>
          <p:nvPr/>
        </p:nvSpPr>
        <p:spPr>
          <a:xfrm flipH="1">
            <a:off x="535522" y="344329"/>
            <a:ext cx="478316" cy="108942"/>
          </a:xfrm>
          <a:prstGeom prst="rect">
            <a:avLst/>
          </a:prstGeom>
          <a:noFill/>
          <a:ln/>
        </p:spPr>
        <p:txBody>
          <a:bodyPr wrap="none" lIns="0" tIns="0" rIns="0" bIns="0" rtlCol="0" anchor="t"/>
          <a:lstStyle/>
          <a:p>
            <a:pPr marL="0" indent="0" algn="l">
              <a:lnSpc>
                <a:spcPts val="105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 3</a:t>
            </a:r>
            <a:endParaRPr lang="en-US" sz="2800" dirty="0">
              <a:latin typeface="Angsana New" panose="02020603050405020304" pitchFamily="18" charset="-34"/>
              <a:cs typeface="Angsana New" panose="02020603050405020304" pitchFamily="18" charset="-34"/>
            </a:endParaRPr>
          </a:p>
        </p:txBody>
      </p:sp>
      <p:sp>
        <p:nvSpPr>
          <p:cNvPr id="5" name="Text 2"/>
          <p:cNvSpPr/>
          <p:nvPr/>
        </p:nvSpPr>
        <p:spPr>
          <a:xfrm>
            <a:off x="535522" y="717173"/>
            <a:ext cx="7618774" cy="458985"/>
          </a:xfrm>
          <a:prstGeom prst="rect">
            <a:avLst/>
          </a:prstGeom>
          <a:noFill/>
          <a:ln/>
        </p:spPr>
        <p:txBody>
          <a:bodyPr wrap="square" lIns="0" tIns="0" rIns="0" bIns="0" rtlCol="0" anchor="t"/>
          <a:lstStyle/>
          <a:p>
            <a:pPr marL="0" indent="0" algn="l">
              <a:lnSpc>
                <a:spcPts val="2400"/>
              </a:lnSpc>
              <a:buNone/>
            </a:pPr>
            <a:r>
              <a:rPr lang="en-US" sz="3200" dirty="0">
                <a:solidFill>
                  <a:srgbClr val="38512F"/>
                </a:solidFill>
                <a:latin typeface="Angsana New" panose="02020603050405020304" pitchFamily="18" charset="-34"/>
                <a:ea typeface="Lora" pitchFamily="34" charset="-122"/>
                <a:cs typeface="Angsana New" panose="02020603050405020304" pitchFamily="18" charset="-34"/>
              </a:rPr>
              <a:t>Resource Analysis and Stakeholder Management in Tourism Projects</a:t>
            </a:r>
            <a:endParaRPr lang="en-US" sz="3200" dirty="0">
              <a:latin typeface="Angsana New" panose="02020603050405020304" pitchFamily="18" charset="-34"/>
              <a:cs typeface="Angsana New" panose="02020603050405020304" pitchFamily="18" charset="-34"/>
            </a:endParaRPr>
          </a:p>
        </p:txBody>
      </p:sp>
      <p:pic>
        <p:nvPicPr>
          <p:cNvPr id="6" name="Image 1" descr="preencoded.png"/>
          <p:cNvPicPr>
            <a:picLocks noChangeAspect="1"/>
          </p:cNvPicPr>
          <p:nvPr/>
        </p:nvPicPr>
        <p:blipFill>
          <a:blip r:embed="rId5"/>
          <a:stretch>
            <a:fillRect/>
          </a:stretch>
        </p:blipFill>
        <p:spPr>
          <a:xfrm>
            <a:off x="11922204" y="5521404"/>
            <a:ext cx="2708196" cy="2708196"/>
          </a:xfrm>
          <a:prstGeom prst="rect">
            <a:avLst/>
          </a:prstGeom>
        </p:spPr>
      </p:pic>
      <p:sp>
        <p:nvSpPr>
          <p:cNvPr id="7" name="Text 3"/>
          <p:cNvSpPr/>
          <p:nvPr/>
        </p:nvSpPr>
        <p:spPr>
          <a:xfrm>
            <a:off x="535521" y="1274266"/>
            <a:ext cx="3961175" cy="262890"/>
          </a:xfrm>
          <a:prstGeom prst="rect">
            <a:avLst/>
          </a:prstGeom>
          <a:noFill/>
          <a:ln/>
        </p:spPr>
        <p:txBody>
          <a:bodyPr wrap="none" lIns="0" tIns="0" rIns="0" bIns="0" rtlCol="0" anchor="t"/>
          <a:lstStyle/>
          <a:p>
            <a:pPr marL="0" indent="0" algn="l">
              <a:lnSpc>
                <a:spcPts val="1450"/>
              </a:lnSpc>
              <a:buNone/>
            </a:pPr>
            <a:r>
              <a:rPr lang="en-US" sz="2800" dirty="0">
                <a:solidFill>
                  <a:srgbClr val="38512F"/>
                </a:solidFill>
                <a:latin typeface="Angsana New" panose="02020603050405020304" pitchFamily="18" charset="-34"/>
                <a:ea typeface="Lora" pitchFamily="34" charset="-122"/>
                <a:cs typeface="Angsana New" panose="02020603050405020304" pitchFamily="18" charset="-34"/>
              </a:rPr>
              <a:t>Human Resource </a:t>
            </a:r>
            <a:r>
              <a:rPr lang="en-US" sz="3200" dirty="0">
                <a:solidFill>
                  <a:srgbClr val="38512F"/>
                </a:solidFill>
                <a:latin typeface="Angsana New" panose="02020603050405020304" pitchFamily="18" charset="-34"/>
                <a:ea typeface="Lora" pitchFamily="34" charset="-122"/>
                <a:cs typeface="Angsana New" panose="02020603050405020304" pitchFamily="18" charset="-34"/>
              </a:rPr>
              <a:t>Management</a:t>
            </a:r>
            <a:endParaRPr lang="en-US" sz="3200" dirty="0">
              <a:latin typeface="Angsana New" panose="02020603050405020304" pitchFamily="18" charset="-34"/>
              <a:cs typeface="Angsana New" panose="02020603050405020304" pitchFamily="18" charset="-34"/>
            </a:endParaRPr>
          </a:p>
        </p:txBody>
      </p:sp>
      <p:sp>
        <p:nvSpPr>
          <p:cNvPr id="8" name="Text 4"/>
          <p:cNvSpPr/>
          <p:nvPr/>
        </p:nvSpPr>
        <p:spPr>
          <a:xfrm>
            <a:off x="535521" y="1661813"/>
            <a:ext cx="5867512" cy="2562764"/>
          </a:xfrm>
          <a:prstGeom prst="rect">
            <a:avLst/>
          </a:prstGeom>
          <a:noFill/>
          <a:ln/>
        </p:spPr>
        <p:txBody>
          <a:bodyPr wrap="square" lIns="0" tIns="0" rIns="0" bIns="0" rtlCol="0" anchor="t"/>
          <a:lstStyle/>
          <a:p>
            <a:pPr marL="0" indent="0">
              <a:lnSpc>
                <a:spcPts val="18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People represent the most critical project resource. Effective human resource management encompasses team assembly, role definition, skill development, performance management, conflict resolution, and motivation. Tourism projects often require multidisciplinary teams including marketing specialists, operations managers, financial analysts, sustainability experts, and customer service professionals. Successful project managers recognise individual strengths, foster collaborative environments, provide clear direction, and empower team members to contribute their expertise towards shared objectives.</a:t>
            </a:r>
            <a:endParaRPr lang="en-US" sz="2800" dirty="0">
              <a:latin typeface="Angsana New" panose="02020603050405020304" pitchFamily="18" charset="-34"/>
              <a:cs typeface="Angsana New" panose="02020603050405020304" pitchFamily="18" charset="-34"/>
            </a:endParaRPr>
          </a:p>
        </p:txBody>
      </p:sp>
      <p:sp>
        <p:nvSpPr>
          <p:cNvPr id="9" name="Shape 5"/>
          <p:cNvSpPr/>
          <p:nvPr/>
        </p:nvSpPr>
        <p:spPr>
          <a:xfrm>
            <a:off x="3752612" y="5087422"/>
            <a:ext cx="2305169" cy="2279333"/>
          </a:xfrm>
          <a:prstGeom prst="roundRect">
            <a:avLst>
              <a:gd name="adj" fmla="val 689"/>
            </a:avLst>
          </a:prstGeom>
          <a:solidFill>
            <a:srgbClr val="FEF5E7"/>
          </a:solidFill>
          <a:ln w="15240">
            <a:solidFill>
              <a:srgbClr val="D9CDBA"/>
            </a:solidFill>
            <a:prstDash val="solid"/>
          </a:ln>
        </p:spPr>
      </p:sp>
      <p:sp>
        <p:nvSpPr>
          <p:cNvPr id="10" name="Shape 6"/>
          <p:cNvSpPr/>
          <p:nvPr/>
        </p:nvSpPr>
        <p:spPr>
          <a:xfrm>
            <a:off x="3767852" y="5102662"/>
            <a:ext cx="2274689" cy="314087"/>
          </a:xfrm>
          <a:prstGeom prst="rect">
            <a:avLst/>
          </a:prstGeom>
          <a:solidFill>
            <a:srgbClr val="F3E7D4"/>
          </a:solidFill>
          <a:ln/>
        </p:spPr>
      </p:sp>
      <p:sp>
        <p:nvSpPr>
          <p:cNvPr id="11" name="Text 7"/>
          <p:cNvSpPr/>
          <p:nvPr/>
        </p:nvSpPr>
        <p:spPr>
          <a:xfrm>
            <a:off x="4826675" y="5161478"/>
            <a:ext cx="157043" cy="196334"/>
          </a:xfrm>
          <a:prstGeom prst="rect">
            <a:avLst/>
          </a:prstGeom>
          <a:noFill/>
          <a:ln/>
        </p:spPr>
        <p:txBody>
          <a:bodyPr wrap="none" lIns="0" tIns="0" rIns="0" bIns="0" rtlCol="0" anchor="t"/>
          <a:lstStyle/>
          <a:p>
            <a:pPr marL="0" indent="0" algn="l">
              <a:lnSpc>
                <a:spcPts val="1200"/>
              </a:lnSpc>
              <a:buNone/>
            </a:pPr>
            <a:r>
              <a:rPr lang="en-US" sz="1200" dirty="0">
                <a:solidFill>
                  <a:srgbClr val="3A3630"/>
                </a:solidFill>
                <a:latin typeface="Lora" pitchFamily="34" charset="0"/>
                <a:ea typeface="Lora" pitchFamily="34" charset="-122"/>
                <a:cs typeface="Lora" pitchFamily="34" charset="-120"/>
              </a:rPr>
              <a:t>1</a:t>
            </a:r>
            <a:endParaRPr lang="en-US" sz="1200" dirty="0"/>
          </a:p>
        </p:txBody>
      </p:sp>
      <p:sp>
        <p:nvSpPr>
          <p:cNvPr id="12" name="Text 8"/>
          <p:cNvSpPr/>
          <p:nvPr/>
        </p:nvSpPr>
        <p:spPr>
          <a:xfrm>
            <a:off x="3872508" y="5514856"/>
            <a:ext cx="1581619" cy="160496"/>
          </a:xfrm>
          <a:prstGeom prst="rect">
            <a:avLst/>
          </a:prstGeom>
          <a:noFill/>
          <a:ln/>
        </p:spPr>
        <p:txBody>
          <a:bodyPr wrap="none" lIns="0" tIns="0" rIns="0" bIns="0" rtlCol="0" anchor="t"/>
          <a:lstStyle/>
          <a:p>
            <a:pPr marL="0" indent="0" algn="l">
              <a:lnSpc>
                <a:spcPts val="1200"/>
              </a:lnSpc>
              <a:buNone/>
            </a:pPr>
            <a:r>
              <a:rPr lang="en-US" sz="2000" b="1" dirty="0">
                <a:solidFill>
                  <a:srgbClr val="3A3630"/>
                </a:solidFill>
                <a:latin typeface="Angsana New" panose="02020603050405020304" pitchFamily="18" charset="-34"/>
                <a:ea typeface="Lora" pitchFamily="34" charset="-122"/>
                <a:cs typeface="Angsana New" panose="02020603050405020304" pitchFamily="18" charset="-34"/>
              </a:rPr>
              <a:t>Define Team Structure</a:t>
            </a:r>
            <a:endParaRPr lang="en-US" sz="2000" b="1" dirty="0">
              <a:latin typeface="Angsana New" panose="02020603050405020304" pitchFamily="18" charset="-34"/>
              <a:cs typeface="Angsana New" panose="02020603050405020304" pitchFamily="18" charset="-34"/>
            </a:endParaRPr>
          </a:p>
        </p:txBody>
      </p:sp>
      <p:sp>
        <p:nvSpPr>
          <p:cNvPr id="13" name="Text 9"/>
          <p:cNvSpPr/>
          <p:nvPr/>
        </p:nvSpPr>
        <p:spPr>
          <a:xfrm>
            <a:off x="3872508" y="5738098"/>
            <a:ext cx="2065377" cy="2491502"/>
          </a:xfrm>
          <a:prstGeom prst="rect">
            <a:avLst/>
          </a:prstGeom>
          <a:noFill/>
          <a:ln/>
        </p:spPr>
        <p:txBody>
          <a:bodyPr wrap="square" lIns="0" tIns="0" rIns="0" bIns="0" rtlCol="0" anchor="t"/>
          <a:lstStyle/>
          <a:p>
            <a:pPr marL="0" indent="0" algn="l">
              <a:lnSpc>
                <a:spcPts val="13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Establish clear organisational hierarchy, reporting relationships, and accountability frameworks. Define roles such as project sponsor, steering committee, core team members, and extended contributors. Document responsibilities using RACI matrices (Responsible, Accountable, Consulted, Informed) to eliminate ambiguity and ensure comprehensive task coverage.</a:t>
            </a:r>
            <a:endParaRPr lang="en-US" sz="2000" dirty="0">
              <a:latin typeface="Angsana New" panose="02020603050405020304" pitchFamily="18" charset="-34"/>
              <a:cs typeface="Angsana New" panose="02020603050405020304" pitchFamily="18" charset="-34"/>
            </a:endParaRPr>
          </a:p>
        </p:txBody>
      </p:sp>
      <p:sp>
        <p:nvSpPr>
          <p:cNvPr id="14" name="Shape 10"/>
          <p:cNvSpPr/>
          <p:nvPr/>
        </p:nvSpPr>
        <p:spPr>
          <a:xfrm>
            <a:off x="6162437" y="5087422"/>
            <a:ext cx="2305288" cy="2279333"/>
          </a:xfrm>
          <a:prstGeom prst="roundRect">
            <a:avLst>
              <a:gd name="adj" fmla="val 689"/>
            </a:avLst>
          </a:prstGeom>
          <a:solidFill>
            <a:srgbClr val="FEF5E7"/>
          </a:solidFill>
          <a:ln w="15240">
            <a:solidFill>
              <a:srgbClr val="D9CDBA"/>
            </a:solidFill>
            <a:prstDash val="solid"/>
          </a:ln>
        </p:spPr>
      </p:sp>
      <p:sp>
        <p:nvSpPr>
          <p:cNvPr id="15" name="Shape 11"/>
          <p:cNvSpPr/>
          <p:nvPr/>
        </p:nvSpPr>
        <p:spPr>
          <a:xfrm>
            <a:off x="6177677" y="5102662"/>
            <a:ext cx="2274808" cy="314087"/>
          </a:xfrm>
          <a:prstGeom prst="rect">
            <a:avLst/>
          </a:prstGeom>
          <a:solidFill>
            <a:srgbClr val="F3E7D4"/>
          </a:solidFill>
          <a:ln/>
        </p:spPr>
      </p:sp>
      <p:sp>
        <p:nvSpPr>
          <p:cNvPr id="16" name="Text 12"/>
          <p:cNvSpPr/>
          <p:nvPr/>
        </p:nvSpPr>
        <p:spPr>
          <a:xfrm>
            <a:off x="7236500" y="5161478"/>
            <a:ext cx="157043" cy="196334"/>
          </a:xfrm>
          <a:prstGeom prst="rect">
            <a:avLst/>
          </a:prstGeom>
          <a:noFill/>
          <a:ln/>
        </p:spPr>
        <p:txBody>
          <a:bodyPr wrap="none" lIns="0" tIns="0" rIns="0" bIns="0" rtlCol="0" anchor="t"/>
          <a:lstStyle/>
          <a:p>
            <a:pPr marL="0" indent="0" algn="l">
              <a:lnSpc>
                <a:spcPts val="1200"/>
              </a:lnSpc>
              <a:buNone/>
            </a:pPr>
            <a:r>
              <a:rPr lang="en-US" sz="1200" dirty="0">
                <a:solidFill>
                  <a:srgbClr val="3A3630"/>
                </a:solidFill>
                <a:latin typeface="Lora" pitchFamily="34" charset="0"/>
                <a:ea typeface="Lora" pitchFamily="34" charset="-122"/>
                <a:cs typeface="Lora" pitchFamily="34" charset="-120"/>
              </a:rPr>
              <a:t>2</a:t>
            </a:r>
            <a:endParaRPr lang="en-US" sz="1200" dirty="0"/>
          </a:p>
        </p:txBody>
      </p:sp>
      <p:sp>
        <p:nvSpPr>
          <p:cNvPr id="17" name="Text 13"/>
          <p:cNvSpPr/>
          <p:nvPr/>
        </p:nvSpPr>
        <p:spPr>
          <a:xfrm>
            <a:off x="6181546" y="5514856"/>
            <a:ext cx="1841778" cy="153948"/>
          </a:xfrm>
          <a:prstGeom prst="rect">
            <a:avLst/>
          </a:prstGeom>
          <a:noFill/>
          <a:ln/>
        </p:spPr>
        <p:txBody>
          <a:bodyPr wrap="none" lIns="0" tIns="0" rIns="0" bIns="0" rtlCol="0" anchor="t"/>
          <a:lstStyle/>
          <a:p>
            <a:pPr marL="0" indent="0" algn="l">
              <a:lnSpc>
                <a:spcPts val="1200"/>
              </a:lnSpc>
              <a:buNone/>
            </a:pPr>
            <a:r>
              <a:rPr lang="en-US" sz="2000" b="1" dirty="0">
                <a:solidFill>
                  <a:srgbClr val="3A3630"/>
                </a:solidFill>
                <a:latin typeface="Angsana New" panose="02020603050405020304" pitchFamily="18" charset="-34"/>
                <a:ea typeface="Lora" pitchFamily="34" charset="-122"/>
                <a:cs typeface="Angsana New" panose="02020603050405020304" pitchFamily="18" charset="-34"/>
              </a:rPr>
              <a:t>Identify Required Competencies</a:t>
            </a:r>
            <a:endParaRPr lang="en-US" sz="2000" b="1" dirty="0">
              <a:latin typeface="Angsana New" panose="02020603050405020304" pitchFamily="18" charset="-34"/>
              <a:cs typeface="Angsana New" panose="02020603050405020304" pitchFamily="18" charset="-34"/>
            </a:endParaRPr>
          </a:p>
        </p:txBody>
      </p:sp>
      <p:sp>
        <p:nvSpPr>
          <p:cNvPr id="18" name="Text 14"/>
          <p:cNvSpPr/>
          <p:nvPr/>
        </p:nvSpPr>
        <p:spPr>
          <a:xfrm>
            <a:off x="6282333" y="5738097"/>
            <a:ext cx="2065496" cy="2491501"/>
          </a:xfrm>
          <a:prstGeom prst="rect">
            <a:avLst/>
          </a:prstGeom>
          <a:noFill/>
          <a:ln/>
        </p:spPr>
        <p:txBody>
          <a:bodyPr wrap="square" lIns="0" tIns="0" rIns="0" bIns="0" rtlCol="0" anchor="t"/>
          <a:lstStyle/>
          <a:p>
            <a:pPr marL="0" indent="0" algn="l">
              <a:lnSpc>
                <a:spcPts val="13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Assess skill requirements across technical, managerial, and interpersonal domains. Tourism projects may need expertise in destination marketing, sustainable tourism practices, cultural heritage management, digital technologies, financial modelling, or regulatory compliance. Gap analysis identifies development needs addressable through training, mentoring, or external recruitment.</a:t>
            </a:r>
            <a:endParaRPr lang="en-US" sz="2000" dirty="0">
              <a:latin typeface="Angsana New" panose="02020603050405020304" pitchFamily="18" charset="-34"/>
              <a:cs typeface="Angsana New" panose="02020603050405020304" pitchFamily="18" charset="-34"/>
            </a:endParaRPr>
          </a:p>
        </p:txBody>
      </p:sp>
      <p:sp>
        <p:nvSpPr>
          <p:cNvPr id="19" name="Shape 15"/>
          <p:cNvSpPr/>
          <p:nvPr/>
        </p:nvSpPr>
        <p:spPr>
          <a:xfrm>
            <a:off x="8572381" y="5087422"/>
            <a:ext cx="2305169" cy="2279333"/>
          </a:xfrm>
          <a:prstGeom prst="roundRect">
            <a:avLst>
              <a:gd name="adj" fmla="val 689"/>
            </a:avLst>
          </a:prstGeom>
          <a:solidFill>
            <a:srgbClr val="FEF5E7"/>
          </a:solidFill>
          <a:ln w="15240">
            <a:solidFill>
              <a:srgbClr val="D9CDBA"/>
            </a:solidFill>
            <a:prstDash val="solid"/>
          </a:ln>
        </p:spPr>
      </p:sp>
      <p:sp>
        <p:nvSpPr>
          <p:cNvPr id="20" name="Shape 16"/>
          <p:cNvSpPr/>
          <p:nvPr/>
        </p:nvSpPr>
        <p:spPr>
          <a:xfrm>
            <a:off x="8587621" y="5102662"/>
            <a:ext cx="2274689" cy="314087"/>
          </a:xfrm>
          <a:prstGeom prst="rect">
            <a:avLst/>
          </a:prstGeom>
          <a:solidFill>
            <a:srgbClr val="F3E7D4"/>
          </a:solidFill>
          <a:ln/>
        </p:spPr>
      </p:sp>
      <p:sp>
        <p:nvSpPr>
          <p:cNvPr id="21" name="Text 17"/>
          <p:cNvSpPr/>
          <p:nvPr/>
        </p:nvSpPr>
        <p:spPr>
          <a:xfrm>
            <a:off x="9646444" y="5161478"/>
            <a:ext cx="157043" cy="196334"/>
          </a:xfrm>
          <a:prstGeom prst="rect">
            <a:avLst/>
          </a:prstGeom>
          <a:noFill/>
          <a:ln/>
        </p:spPr>
        <p:txBody>
          <a:bodyPr wrap="none" lIns="0" tIns="0" rIns="0" bIns="0" rtlCol="0" anchor="t"/>
          <a:lstStyle/>
          <a:p>
            <a:pPr marL="0" indent="0" algn="l">
              <a:lnSpc>
                <a:spcPts val="1200"/>
              </a:lnSpc>
              <a:buNone/>
            </a:pPr>
            <a:r>
              <a:rPr lang="en-US" sz="1200" dirty="0">
                <a:solidFill>
                  <a:srgbClr val="3A3630"/>
                </a:solidFill>
                <a:latin typeface="Lora" pitchFamily="34" charset="0"/>
                <a:ea typeface="Lora" pitchFamily="34" charset="-122"/>
                <a:cs typeface="Lora" pitchFamily="34" charset="-120"/>
              </a:rPr>
              <a:t>3</a:t>
            </a:r>
            <a:endParaRPr lang="en-US" sz="1200" dirty="0"/>
          </a:p>
        </p:txBody>
      </p:sp>
      <p:sp>
        <p:nvSpPr>
          <p:cNvPr id="22" name="Text 18"/>
          <p:cNvSpPr/>
          <p:nvPr/>
        </p:nvSpPr>
        <p:spPr>
          <a:xfrm>
            <a:off x="8692277" y="5521404"/>
            <a:ext cx="1570518" cy="147400"/>
          </a:xfrm>
          <a:prstGeom prst="rect">
            <a:avLst/>
          </a:prstGeom>
          <a:noFill/>
          <a:ln/>
        </p:spPr>
        <p:txBody>
          <a:bodyPr wrap="none" lIns="0" tIns="0" rIns="0" bIns="0" rtlCol="0" anchor="t"/>
          <a:lstStyle/>
          <a:p>
            <a:pPr marL="0" indent="0" algn="l">
              <a:lnSpc>
                <a:spcPts val="1200"/>
              </a:lnSpc>
              <a:buNone/>
            </a:pPr>
            <a:r>
              <a:rPr lang="en-US" sz="2000" b="1" dirty="0">
                <a:solidFill>
                  <a:srgbClr val="3A3630"/>
                </a:solidFill>
                <a:latin typeface="Angsana New" panose="02020603050405020304" pitchFamily="18" charset="-34"/>
                <a:ea typeface="Lora" pitchFamily="34" charset="-122"/>
                <a:cs typeface="Angsana New" panose="02020603050405020304" pitchFamily="18" charset="-34"/>
              </a:rPr>
              <a:t>Foster Team Cohesion</a:t>
            </a:r>
            <a:endParaRPr lang="en-US" sz="2000" b="1" dirty="0">
              <a:latin typeface="Angsana New" panose="02020603050405020304" pitchFamily="18" charset="-34"/>
              <a:cs typeface="Angsana New" panose="02020603050405020304" pitchFamily="18" charset="-34"/>
            </a:endParaRPr>
          </a:p>
        </p:txBody>
      </p:sp>
      <p:sp>
        <p:nvSpPr>
          <p:cNvPr id="23" name="Text 19"/>
          <p:cNvSpPr/>
          <p:nvPr/>
        </p:nvSpPr>
        <p:spPr>
          <a:xfrm>
            <a:off x="8692277" y="5738097"/>
            <a:ext cx="2065377" cy="2434117"/>
          </a:xfrm>
          <a:prstGeom prst="rect">
            <a:avLst/>
          </a:prstGeom>
          <a:noFill/>
          <a:ln/>
        </p:spPr>
        <p:txBody>
          <a:bodyPr wrap="square" lIns="0" tIns="0" rIns="0" bIns="0" rtlCol="0" anchor="t"/>
          <a:lstStyle/>
          <a:p>
            <a:pPr marL="0" indent="0" algn="l">
              <a:lnSpc>
                <a:spcPts val="13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Build trust, encourage open communication, and cultivate shared commitment to project success. Team-building activities, regular meetings, collaborative problem-solving, and recognition of contributions strengthen interpersonal bonds essential for navigating project challenges and maintaining momentum through difficult phases.</a:t>
            </a:r>
            <a:endParaRPr lang="en-US" sz="2000" dirty="0">
              <a:latin typeface="Angsana New" panose="02020603050405020304" pitchFamily="18" charset="-34"/>
              <a:cs typeface="Angsana New" panose="02020603050405020304" pitchFamily="18" charset="-34"/>
            </a:endParaRPr>
          </a:p>
        </p:txBody>
      </p:sp>
      <p:sp>
        <p:nvSpPr>
          <p:cNvPr id="24" name="Text 20"/>
          <p:cNvSpPr/>
          <p:nvPr/>
        </p:nvSpPr>
        <p:spPr>
          <a:xfrm>
            <a:off x="7941233" y="1327969"/>
            <a:ext cx="3724507" cy="255766"/>
          </a:xfrm>
          <a:prstGeom prst="rect">
            <a:avLst/>
          </a:prstGeom>
          <a:noFill/>
          <a:ln/>
        </p:spPr>
        <p:txBody>
          <a:bodyPr wrap="none" lIns="0" tIns="0" rIns="0" bIns="0" rtlCol="0" anchor="t"/>
          <a:lstStyle/>
          <a:p>
            <a:pPr marL="0" indent="0" algn="l">
              <a:lnSpc>
                <a:spcPts val="1450"/>
              </a:lnSpc>
              <a:buNone/>
            </a:pPr>
            <a:r>
              <a:rPr lang="en-US" sz="2800" dirty="0">
                <a:solidFill>
                  <a:srgbClr val="38512F"/>
                </a:solidFill>
                <a:latin typeface="Angsana New" panose="02020603050405020304" pitchFamily="18" charset="-34"/>
                <a:ea typeface="Lora" pitchFamily="34" charset="-122"/>
                <a:cs typeface="Angsana New" panose="02020603050405020304" pitchFamily="18" charset="-34"/>
              </a:rPr>
              <a:t>Stakeholder </a:t>
            </a:r>
            <a:r>
              <a:rPr lang="en-US" sz="3200" dirty="0">
                <a:solidFill>
                  <a:srgbClr val="38512F"/>
                </a:solidFill>
                <a:latin typeface="Angsana New" panose="02020603050405020304" pitchFamily="18" charset="-34"/>
                <a:ea typeface="Lora" pitchFamily="34" charset="-122"/>
                <a:cs typeface="Angsana New" panose="02020603050405020304" pitchFamily="18" charset="-34"/>
              </a:rPr>
              <a:t>Analysis</a:t>
            </a:r>
            <a:r>
              <a:rPr lang="en-US" sz="2800" dirty="0">
                <a:solidFill>
                  <a:srgbClr val="38512F"/>
                </a:solidFill>
                <a:latin typeface="Angsana New" panose="02020603050405020304" pitchFamily="18" charset="-34"/>
                <a:ea typeface="Lora" pitchFamily="34" charset="-122"/>
                <a:cs typeface="Angsana New" panose="02020603050405020304" pitchFamily="18" charset="-34"/>
              </a:rPr>
              <a:t> and Engagement</a:t>
            </a:r>
            <a:endParaRPr lang="en-US" sz="2800" dirty="0">
              <a:latin typeface="Angsana New" panose="02020603050405020304" pitchFamily="18" charset="-34"/>
              <a:cs typeface="Angsana New" panose="02020603050405020304" pitchFamily="18" charset="-34"/>
            </a:endParaRPr>
          </a:p>
        </p:txBody>
      </p:sp>
      <p:sp>
        <p:nvSpPr>
          <p:cNvPr id="25" name="Text 21"/>
          <p:cNvSpPr/>
          <p:nvPr/>
        </p:nvSpPr>
        <p:spPr>
          <a:xfrm>
            <a:off x="7876668" y="1661814"/>
            <a:ext cx="6218211" cy="2279333"/>
          </a:xfrm>
          <a:prstGeom prst="rect">
            <a:avLst/>
          </a:prstGeom>
          <a:noFill/>
          <a:ln/>
        </p:spPr>
        <p:txBody>
          <a:bodyPr wrap="square" lIns="0" tIns="0" rIns="0" bIns="0" rtlCol="0" anchor="t"/>
          <a:lstStyle/>
          <a:p>
            <a:pPr marL="0" indent="0" algn="l">
              <a:lnSpc>
                <a:spcPts val="180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Tourism projects involve diverse stakeholders with varying interests, influence, and expectations. Stakeholders may include investors, government agencies, local communities, environmental groups, tourism operators, visitors, employees, and media. Systematic stakeholder analysis identifies all parties, assesses their power and interest levels, and develops tailored engagement strategies. Tools such as stakeholder mapping matrices prioritise engagement efforts, ensuring critical stakeholders receive appropriate attention whilst managing competing interests effectively.</a:t>
            </a:r>
            <a:endParaRPr lang="en-US" sz="2800" dirty="0">
              <a:latin typeface="Angsana New" panose="02020603050405020304" pitchFamily="18" charset="-34"/>
              <a:cs typeface="Angsana New" panose="02020603050405020304" pitchFamily="18" charset="-34"/>
            </a:endParaRPr>
          </a:p>
        </p:txBody>
      </p:sp>
      <p:sp>
        <p:nvSpPr>
          <p:cNvPr id="26" name="Text 22"/>
          <p:cNvSpPr/>
          <p:nvPr/>
        </p:nvSpPr>
        <p:spPr>
          <a:xfrm>
            <a:off x="3752612" y="8693229"/>
            <a:ext cx="2928580" cy="184785"/>
          </a:xfrm>
          <a:prstGeom prst="rect">
            <a:avLst/>
          </a:prstGeom>
          <a:noFill/>
          <a:ln/>
        </p:spPr>
        <p:txBody>
          <a:bodyPr wrap="none" lIns="0" tIns="0" rIns="0" bIns="0" rtlCol="0" anchor="t"/>
          <a:lstStyle/>
          <a:p>
            <a:pPr marL="0" indent="0" algn="l">
              <a:lnSpc>
                <a:spcPts val="1450"/>
              </a:lnSpc>
              <a:buNone/>
            </a:pPr>
            <a:r>
              <a:rPr lang="en-US" sz="1150" dirty="0">
                <a:solidFill>
                  <a:srgbClr val="38512F"/>
                </a:solidFill>
                <a:latin typeface="Lora" pitchFamily="34" charset="0"/>
                <a:ea typeface="Lora" pitchFamily="34" charset="-122"/>
                <a:cs typeface="Lora" pitchFamily="34" charset="-120"/>
              </a:rPr>
              <a:t>Communication and Teamwork Excellence</a:t>
            </a:r>
            <a:endParaRPr lang="en-US" sz="1150" dirty="0"/>
          </a:p>
        </p:txBody>
      </p:sp>
      <p:sp>
        <p:nvSpPr>
          <p:cNvPr id="27" name="Text 23"/>
          <p:cNvSpPr/>
          <p:nvPr/>
        </p:nvSpPr>
        <p:spPr>
          <a:xfrm>
            <a:off x="3752612" y="9035058"/>
            <a:ext cx="7125057" cy="670560"/>
          </a:xfrm>
          <a:prstGeom prst="rect">
            <a:avLst/>
          </a:prstGeom>
          <a:noFill/>
          <a:ln/>
        </p:spPr>
        <p:txBody>
          <a:bodyPr wrap="square" lIns="0" tIns="0" rIns="0" bIns="0" rtlCol="0" anchor="t"/>
          <a:lstStyle/>
          <a:p>
            <a:pPr marL="0" indent="0" algn="l">
              <a:lnSpc>
                <a:spcPts val="1300"/>
              </a:lnSpc>
              <a:buNone/>
            </a:pPr>
            <a:r>
              <a:rPr lang="en-US" sz="800" dirty="0">
                <a:solidFill>
                  <a:srgbClr val="3A3630"/>
                </a:solidFill>
                <a:latin typeface="Source Sans 3" pitchFamily="34" charset="0"/>
                <a:ea typeface="Source Sans 3" pitchFamily="34" charset="-122"/>
                <a:cs typeface="Source Sans 3" pitchFamily="34" charset="-120"/>
              </a:rPr>
              <a:t>Effective communication underpins project success. Develop comprehensive communication plans specifying what information needs sharing, with whom, when, through which channels, and in what format. Tourism projects benefit from regular status meetings, progress reports, stakeholder briefings, and transparent issue escalation processes. Foster cultures of openness where team members feel safe raising concerns, sharing ideas, and seeking assistance. Strong teamwork transforms individual capabilities into collective achievements exceeding the sum of individual contributions.</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235604" y="225995"/>
            <a:ext cx="838319" cy="276462"/>
          </a:xfrm>
          <a:prstGeom prst="roundRect">
            <a:avLst>
              <a:gd name="adj" fmla="val 6390"/>
            </a:avLst>
          </a:prstGeom>
          <a:solidFill>
            <a:srgbClr val="E2ECDF"/>
          </a:solidFill>
          <a:ln/>
        </p:spPr>
        <p:txBody>
          <a:bodyPr/>
          <a:lstStyle/>
          <a:p>
            <a:endParaRPr lang="en-US" sz="2800" dirty="0">
              <a:latin typeface="Angsana New" panose="02020603050405020304" pitchFamily="18" charset="-34"/>
              <a:cs typeface="Angsana New" panose="02020603050405020304" pitchFamily="18" charset="-34"/>
            </a:endParaRPr>
          </a:p>
        </p:txBody>
      </p:sp>
      <p:sp>
        <p:nvSpPr>
          <p:cNvPr id="4" name="Text 1"/>
          <p:cNvSpPr/>
          <p:nvPr/>
        </p:nvSpPr>
        <p:spPr>
          <a:xfrm>
            <a:off x="235604" y="225995"/>
            <a:ext cx="509111" cy="175617"/>
          </a:xfrm>
          <a:prstGeom prst="rect">
            <a:avLst/>
          </a:prstGeom>
          <a:noFill/>
          <a:ln/>
        </p:spPr>
        <p:txBody>
          <a:bodyPr wrap="none" lIns="0" tIns="0" rIns="0" bIns="0" rtlCol="0" anchor="t"/>
          <a:lstStyle/>
          <a:p>
            <a:pPr marL="0" indent="0" algn="l">
              <a:lnSpc>
                <a:spcPts val="135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 4</a:t>
            </a:r>
            <a:endParaRPr lang="en-US" sz="2800" dirty="0">
              <a:latin typeface="Angsana New" panose="02020603050405020304" pitchFamily="18" charset="-34"/>
              <a:cs typeface="Angsana New" panose="02020603050405020304" pitchFamily="18" charset="-34"/>
            </a:endParaRPr>
          </a:p>
        </p:txBody>
      </p:sp>
      <p:sp>
        <p:nvSpPr>
          <p:cNvPr id="5" name="Text 2"/>
          <p:cNvSpPr/>
          <p:nvPr/>
        </p:nvSpPr>
        <p:spPr>
          <a:xfrm>
            <a:off x="2645807" y="799505"/>
            <a:ext cx="7670125" cy="403741"/>
          </a:xfrm>
          <a:prstGeom prst="rect">
            <a:avLst/>
          </a:prstGeom>
          <a:noFill/>
          <a:ln/>
        </p:spPr>
        <p:txBody>
          <a:bodyPr wrap="none" lIns="0" tIns="0" rIns="0" bIns="0" rtlCol="0" anchor="t"/>
          <a:lstStyle/>
          <a:p>
            <a:pPr marL="0" indent="0" algn="l">
              <a:lnSpc>
                <a:spcPts val="3150"/>
              </a:lnSpc>
              <a:buNone/>
            </a:pPr>
            <a:r>
              <a:rPr lang="en-US" sz="3600" dirty="0">
                <a:solidFill>
                  <a:srgbClr val="38512F"/>
                </a:solidFill>
                <a:latin typeface="Angsana New" panose="02020603050405020304" pitchFamily="18" charset="-34"/>
                <a:ea typeface="Lora" pitchFamily="34" charset="-122"/>
                <a:cs typeface="Angsana New" panose="02020603050405020304" pitchFamily="18" charset="-34"/>
              </a:rPr>
              <a:t>Activity Design and Project Structure Development</a:t>
            </a:r>
            <a:endParaRPr lang="en-US" sz="3600" dirty="0">
              <a:latin typeface="Angsana New" panose="02020603050405020304" pitchFamily="18" charset="-34"/>
              <a:cs typeface="Angsana New" panose="02020603050405020304" pitchFamily="18" charset="-34"/>
            </a:endParaRPr>
          </a:p>
        </p:txBody>
      </p:sp>
      <p:sp>
        <p:nvSpPr>
          <p:cNvPr id="6" name="Text 3"/>
          <p:cNvSpPr/>
          <p:nvPr/>
        </p:nvSpPr>
        <p:spPr>
          <a:xfrm>
            <a:off x="2645807" y="1409105"/>
            <a:ext cx="137160" cy="171569"/>
          </a:xfrm>
          <a:prstGeom prst="rect">
            <a:avLst/>
          </a:prstGeom>
          <a:noFill/>
          <a:ln/>
        </p:spPr>
        <p:txBody>
          <a:bodyPr wrap="none" lIns="0" tIns="0" rIns="0" bIns="0" rtlCol="0" anchor="t"/>
          <a:lstStyle/>
          <a:p>
            <a:pPr marL="0" indent="0" algn="l">
              <a:lnSpc>
                <a:spcPts val="1700"/>
              </a:lnSpc>
              <a:buNone/>
            </a:pPr>
            <a:r>
              <a:rPr lang="en-US" sz="2000" b="1" dirty="0">
                <a:solidFill>
                  <a:srgbClr val="3A3630"/>
                </a:solidFill>
                <a:latin typeface="Angsana New" panose="02020603050405020304" pitchFamily="18" charset="-34"/>
                <a:ea typeface="Lora Light" pitchFamily="34" charset="-122"/>
                <a:cs typeface="Angsana New" panose="02020603050405020304" pitchFamily="18" charset="-34"/>
              </a:rPr>
              <a:t>01</a:t>
            </a:r>
            <a:endParaRPr lang="en-US" sz="2000" b="1" dirty="0">
              <a:latin typeface="Angsana New" panose="02020603050405020304" pitchFamily="18" charset="-34"/>
              <a:cs typeface="Angsana New" panose="02020603050405020304" pitchFamily="18" charset="-34"/>
            </a:endParaRPr>
          </a:p>
        </p:txBody>
      </p:sp>
      <p:sp>
        <p:nvSpPr>
          <p:cNvPr id="7" name="Shape 4"/>
          <p:cNvSpPr/>
          <p:nvPr/>
        </p:nvSpPr>
        <p:spPr>
          <a:xfrm>
            <a:off x="2645807" y="1627108"/>
            <a:ext cx="4600694" cy="15240"/>
          </a:xfrm>
          <a:prstGeom prst="rect">
            <a:avLst/>
          </a:prstGeom>
          <a:solidFill>
            <a:srgbClr val="38512F"/>
          </a:solidFill>
          <a:ln/>
        </p:spPr>
      </p:sp>
      <p:sp>
        <p:nvSpPr>
          <p:cNvPr id="8" name="Text 5"/>
          <p:cNvSpPr/>
          <p:nvPr/>
        </p:nvSpPr>
        <p:spPr>
          <a:xfrm>
            <a:off x="2645807" y="1726168"/>
            <a:ext cx="1614845" cy="201811"/>
          </a:xfrm>
          <a:prstGeom prst="rect">
            <a:avLst/>
          </a:prstGeom>
          <a:noFill/>
          <a:ln/>
        </p:spPr>
        <p:txBody>
          <a:bodyPr wrap="none" lIns="0" tIns="0" rIns="0" bIns="0" rtlCol="0" anchor="t"/>
          <a:lstStyle/>
          <a:p>
            <a:pPr marL="0" indent="0" algn="l">
              <a:lnSpc>
                <a:spcPts val="1550"/>
              </a:lnSpc>
              <a:buNone/>
            </a:pPr>
            <a:r>
              <a:rPr lang="en-US" sz="2000" b="1" dirty="0">
                <a:solidFill>
                  <a:srgbClr val="3A3630"/>
                </a:solidFill>
                <a:highlight>
                  <a:srgbClr val="FFFF00"/>
                </a:highlight>
                <a:latin typeface="Angsana New" panose="02020603050405020304" pitchFamily="18" charset="-34"/>
                <a:ea typeface="Lora" pitchFamily="34" charset="-122"/>
                <a:cs typeface="Angsana New" panose="02020603050405020304" pitchFamily="18" charset="-34"/>
              </a:rPr>
              <a:t>Scope Definition</a:t>
            </a:r>
            <a:endParaRPr lang="en-US" sz="2000" b="1" dirty="0">
              <a:highlight>
                <a:srgbClr val="FFFF00"/>
              </a:highlight>
              <a:latin typeface="Angsana New" panose="02020603050405020304" pitchFamily="18" charset="-34"/>
              <a:cs typeface="Angsana New" panose="02020603050405020304" pitchFamily="18" charset="-34"/>
            </a:endParaRPr>
          </a:p>
        </p:txBody>
      </p:sp>
      <p:sp>
        <p:nvSpPr>
          <p:cNvPr id="9" name="Text 6"/>
          <p:cNvSpPr/>
          <p:nvPr/>
        </p:nvSpPr>
        <p:spPr>
          <a:xfrm>
            <a:off x="2645807" y="1902975"/>
            <a:ext cx="4600694" cy="2111931"/>
          </a:xfrm>
          <a:prstGeom prst="rect">
            <a:avLst/>
          </a:prstGeom>
          <a:noFill/>
          <a:ln/>
        </p:spPr>
        <p:txBody>
          <a:bodyPr wrap="square" lIns="0" tIns="0" rIns="0" bIns="0" rtlCol="0" anchor="t"/>
          <a:lstStyle/>
          <a:p>
            <a:pPr marL="0" indent="0" algn="l">
              <a:lnSpc>
                <a:spcPts val="17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Project scope establishes boundaries defining what is included and explicitly excluded from the project. Scope definition prevents scope creep—the uncontrolled expansion of project boundaries that jeopardises timelines and budgets. For tourism projects, scope statements detail specific deliverables (e.g., "develop 10 new tour packages targeting millennial travellers") and constraints (e.g., "launch within 6 months using existing distribution channels"). Clear scope documentation with stakeholder validation ensures shared understanding and provides baselines for change management.</a:t>
            </a:r>
            <a:endParaRPr lang="en-US" sz="2000" dirty="0">
              <a:latin typeface="Angsana New" panose="02020603050405020304" pitchFamily="18" charset="-34"/>
              <a:cs typeface="Angsana New" panose="02020603050405020304" pitchFamily="18" charset="-34"/>
            </a:endParaRPr>
          </a:p>
        </p:txBody>
      </p:sp>
      <p:sp>
        <p:nvSpPr>
          <p:cNvPr id="10" name="Text 7"/>
          <p:cNvSpPr/>
          <p:nvPr/>
        </p:nvSpPr>
        <p:spPr>
          <a:xfrm>
            <a:off x="7383661" y="1409105"/>
            <a:ext cx="137160" cy="171569"/>
          </a:xfrm>
          <a:prstGeom prst="rect">
            <a:avLst/>
          </a:prstGeom>
          <a:noFill/>
          <a:ln/>
        </p:spPr>
        <p:txBody>
          <a:bodyPr wrap="none" lIns="0" tIns="0" rIns="0" bIns="0" rtlCol="0" anchor="t"/>
          <a:lstStyle/>
          <a:p>
            <a:pPr marL="0" indent="0" algn="l">
              <a:lnSpc>
                <a:spcPts val="1700"/>
              </a:lnSpc>
              <a:buNone/>
            </a:pPr>
            <a:r>
              <a:rPr lang="en-US" sz="2000" b="1" dirty="0">
                <a:solidFill>
                  <a:srgbClr val="3A3630"/>
                </a:solidFill>
                <a:latin typeface="Angsana New" panose="02020603050405020304" pitchFamily="18" charset="-34"/>
                <a:ea typeface="Lora Light" pitchFamily="34" charset="-122"/>
                <a:cs typeface="Angsana New" panose="02020603050405020304" pitchFamily="18" charset="-34"/>
              </a:rPr>
              <a:t>02</a:t>
            </a:r>
            <a:endParaRPr lang="en-US" sz="2000" b="1" dirty="0">
              <a:latin typeface="Angsana New" panose="02020603050405020304" pitchFamily="18" charset="-34"/>
              <a:cs typeface="Angsana New" panose="02020603050405020304" pitchFamily="18" charset="-34"/>
            </a:endParaRPr>
          </a:p>
        </p:txBody>
      </p:sp>
      <p:sp>
        <p:nvSpPr>
          <p:cNvPr id="11" name="Shape 8"/>
          <p:cNvSpPr/>
          <p:nvPr/>
        </p:nvSpPr>
        <p:spPr>
          <a:xfrm>
            <a:off x="7383661" y="1627108"/>
            <a:ext cx="4600813" cy="15240"/>
          </a:xfrm>
          <a:prstGeom prst="rect">
            <a:avLst/>
          </a:prstGeom>
          <a:solidFill>
            <a:srgbClr val="38512F"/>
          </a:solidFill>
          <a:ln/>
        </p:spPr>
      </p:sp>
      <p:sp>
        <p:nvSpPr>
          <p:cNvPr id="12" name="Text 9"/>
          <p:cNvSpPr/>
          <p:nvPr/>
        </p:nvSpPr>
        <p:spPr>
          <a:xfrm>
            <a:off x="7383661" y="1726168"/>
            <a:ext cx="2543889" cy="201811"/>
          </a:xfrm>
          <a:prstGeom prst="rect">
            <a:avLst/>
          </a:prstGeom>
          <a:noFill/>
          <a:ln/>
        </p:spPr>
        <p:txBody>
          <a:bodyPr wrap="none" lIns="0" tIns="0" rIns="0" bIns="0" rtlCol="0" anchor="t"/>
          <a:lstStyle/>
          <a:p>
            <a:pPr marL="0" indent="0" algn="l">
              <a:lnSpc>
                <a:spcPts val="1550"/>
              </a:lnSpc>
              <a:buNone/>
            </a:pPr>
            <a:r>
              <a:rPr lang="en-US" sz="2000" b="1" dirty="0">
                <a:solidFill>
                  <a:srgbClr val="3A3630"/>
                </a:solidFill>
                <a:highlight>
                  <a:srgbClr val="FF00FF"/>
                </a:highlight>
                <a:latin typeface="Angsana New" panose="02020603050405020304" pitchFamily="18" charset="-34"/>
                <a:ea typeface="Lora" pitchFamily="34" charset="-122"/>
                <a:cs typeface="Angsana New" panose="02020603050405020304" pitchFamily="18" charset="-34"/>
              </a:rPr>
              <a:t>Work Breakdown Structure (WBS)</a:t>
            </a:r>
            <a:endParaRPr lang="en-US" sz="2000" b="1" dirty="0">
              <a:highlight>
                <a:srgbClr val="FF00FF"/>
              </a:highlight>
              <a:latin typeface="Angsana New" panose="02020603050405020304" pitchFamily="18" charset="-34"/>
              <a:cs typeface="Angsana New" panose="02020603050405020304" pitchFamily="18" charset="-34"/>
            </a:endParaRPr>
          </a:p>
        </p:txBody>
      </p:sp>
      <p:sp>
        <p:nvSpPr>
          <p:cNvPr id="13" name="Text 10"/>
          <p:cNvSpPr/>
          <p:nvPr/>
        </p:nvSpPr>
        <p:spPr>
          <a:xfrm>
            <a:off x="7383661" y="2010251"/>
            <a:ext cx="4600813" cy="1775342"/>
          </a:xfrm>
          <a:prstGeom prst="rect">
            <a:avLst/>
          </a:prstGeom>
          <a:noFill/>
          <a:ln/>
        </p:spPr>
        <p:txBody>
          <a:bodyPr wrap="square" lIns="0" tIns="0" rIns="0" bIns="0" rtlCol="0" anchor="t"/>
          <a:lstStyle/>
          <a:p>
            <a:pPr marL="0" indent="0" algn="l">
              <a:lnSpc>
                <a:spcPts val="17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The WBS hierarchically decomposes project scope into manageable work packages. This structural framework organises complex projects into smaller, more easily planned and controlled components. Each WBS level provides increasing detail, ultimately reaching work packages assignable to specific team members with clear completion criteria. For example, a tourism festival project's WBS might break down into marketing, operations, entertainment, logistics, and finance branches, each further subdivided into specific activities.</a:t>
            </a:r>
            <a:endParaRPr lang="en-US" sz="2000" dirty="0">
              <a:latin typeface="Angsana New" panose="02020603050405020304" pitchFamily="18" charset="-34"/>
              <a:cs typeface="Angsana New" panose="02020603050405020304" pitchFamily="18" charset="-34"/>
            </a:endParaRPr>
          </a:p>
        </p:txBody>
      </p:sp>
      <p:sp>
        <p:nvSpPr>
          <p:cNvPr id="15" name="Shape 12"/>
          <p:cNvSpPr/>
          <p:nvPr/>
        </p:nvSpPr>
        <p:spPr>
          <a:xfrm>
            <a:off x="2645807" y="4224695"/>
            <a:ext cx="4600694" cy="15240"/>
          </a:xfrm>
          <a:prstGeom prst="rect">
            <a:avLst/>
          </a:prstGeom>
          <a:solidFill>
            <a:srgbClr val="38512F"/>
          </a:solidFill>
          <a:ln/>
        </p:spPr>
      </p:sp>
      <p:sp>
        <p:nvSpPr>
          <p:cNvPr id="16" name="Text 13"/>
          <p:cNvSpPr/>
          <p:nvPr/>
        </p:nvSpPr>
        <p:spPr>
          <a:xfrm>
            <a:off x="2645807" y="4323755"/>
            <a:ext cx="1614845" cy="201811"/>
          </a:xfrm>
          <a:prstGeom prst="rect">
            <a:avLst/>
          </a:prstGeom>
          <a:noFill/>
          <a:ln/>
        </p:spPr>
        <p:txBody>
          <a:bodyPr wrap="none" lIns="0" tIns="0" rIns="0" bIns="0" rtlCol="0" anchor="t"/>
          <a:lstStyle/>
          <a:p>
            <a:pPr marL="0" indent="0" algn="l">
              <a:lnSpc>
                <a:spcPts val="1550"/>
              </a:lnSpc>
              <a:buNone/>
            </a:pPr>
            <a:r>
              <a:rPr lang="en-US" sz="2000" b="1" dirty="0">
                <a:solidFill>
                  <a:srgbClr val="3A3630"/>
                </a:solidFill>
                <a:highlight>
                  <a:srgbClr val="00FF00"/>
                </a:highlight>
                <a:latin typeface="Angsana New" panose="02020603050405020304" pitchFamily="18" charset="-34"/>
                <a:ea typeface="Lora" pitchFamily="34" charset="-122"/>
                <a:cs typeface="Angsana New" panose="02020603050405020304" pitchFamily="18" charset="-34"/>
              </a:rPr>
              <a:t>03  Activity Sequencing</a:t>
            </a:r>
            <a:endParaRPr lang="en-US" sz="2000" b="1" dirty="0">
              <a:highlight>
                <a:srgbClr val="00FF00"/>
              </a:highlight>
              <a:latin typeface="Angsana New" panose="02020603050405020304" pitchFamily="18" charset="-34"/>
              <a:cs typeface="Angsana New" panose="02020603050405020304" pitchFamily="18" charset="-34"/>
            </a:endParaRPr>
          </a:p>
        </p:txBody>
      </p:sp>
      <p:sp>
        <p:nvSpPr>
          <p:cNvPr id="17" name="Text 14"/>
          <p:cNvSpPr/>
          <p:nvPr/>
        </p:nvSpPr>
        <p:spPr>
          <a:xfrm>
            <a:off x="2645807" y="4607838"/>
            <a:ext cx="4600694" cy="1662946"/>
          </a:xfrm>
          <a:prstGeom prst="rect">
            <a:avLst/>
          </a:prstGeom>
          <a:noFill/>
          <a:ln/>
        </p:spPr>
        <p:txBody>
          <a:bodyPr wrap="square" lIns="0" tIns="0" rIns="0" bIns="0" rtlCol="0" anchor="t"/>
          <a:lstStyle/>
          <a:p>
            <a:pPr marL="0" indent="0" algn="l">
              <a:lnSpc>
                <a:spcPts val="17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Identify logical relationships between activities, determining which tasks must complete before others can begin (predecessors/successors), which can occur simultaneously, and which dependencies exist. Tourism projects often feature complex interdependencies—for instance, marketing materials cannot finalise until product features are confirmed, whilst venue booking must precede detailed event planning. Proper sequencing optimises schedules and resource utilisation.</a:t>
            </a:r>
            <a:endParaRPr lang="en-US" sz="2000" dirty="0">
              <a:latin typeface="Angsana New" panose="02020603050405020304" pitchFamily="18" charset="-34"/>
              <a:cs typeface="Angsana New" panose="02020603050405020304" pitchFamily="18" charset="-34"/>
            </a:endParaRPr>
          </a:p>
        </p:txBody>
      </p:sp>
      <p:sp>
        <p:nvSpPr>
          <p:cNvPr id="19" name="Shape 16"/>
          <p:cNvSpPr/>
          <p:nvPr/>
        </p:nvSpPr>
        <p:spPr>
          <a:xfrm>
            <a:off x="7383661" y="4224695"/>
            <a:ext cx="4600813" cy="15240"/>
          </a:xfrm>
          <a:prstGeom prst="rect">
            <a:avLst/>
          </a:prstGeom>
          <a:solidFill>
            <a:srgbClr val="38512F"/>
          </a:solidFill>
          <a:ln/>
        </p:spPr>
      </p:sp>
      <p:sp>
        <p:nvSpPr>
          <p:cNvPr id="20" name="Text 17"/>
          <p:cNvSpPr/>
          <p:nvPr/>
        </p:nvSpPr>
        <p:spPr>
          <a:xfrm>
            <a:off x="7383661" y="4323755"/>
            <a:ext cx="1614845" cy="201811"/>
          </a:xfrm>
          <a:prstGeom prst="rect">
            <a:avLst/>
          </a:prstGeom>
          <a:noFill/>
          <a:ln/>
        </p:spPr>
        <p:txBody>
          <a:bodyPr wrap="none" lIns="0" tIns="0" rIns="0" bIns="0" rtlCol="0" anchor="t"/>
          <a:lstStyle/>
          <a:p>
            <a:pPr marL="0" indent="0" algn="l">
              <a:lnSpc>
                <a:spcPts val="1550"/>
              </a:lnSpc>
              <a:buNone/>
            </a:pPr>
            <a:r>
              <a:rPr lang="en-US" sz="2000" b="1" dirty="0">
                <a:solidFill>
                  <a:srgbClr val="3A3630"/>
                </a:solidFill>
                <a:highlight>
                  <a:srgbClr val="00FFFF"/>
                </a:highlight>
                <a:latin typeface="Angsana New" panose="02020603050405020304" pitchFamily="18" charset="-34"/>
                <a:ea typeface="Lora" pitchFamily="34" charset="-122"/>
                <a:cs typeface="Angsana New" panose="02020603050405020304" pitchFamily="18" charset="-34"/>
              </a:rPr>
              <a:t>04  Priority Assignment</a:t>
            </a:r>
            <a:endParaRPr lang="en-US" sz="2000" b="1" dirty="0">
              <a:highlight>
                <a:srgbClr val="00FFFF"/>
              </a:highlight>
              <a:latin typeface="Angsana New" panose="02020603050405020304" pitchFamily="18" charset="-34"/>
              <a:cs typeface="Angsana New" panose="02020603050405020304" pitchFamily="18" charset="-34"/>
            </a:endParaRPr>
          </a:p>
        </p:txBody>
      </p:sp>
      <p:sp>
        <p:nvSpPr>
          <p:cNvPr id="21" name="Text 18"/>
          <p:cNvSpPr/>
          <p:nvPr/>
        </p:nvSpPr>
        <p:spPr>
          <a:xfrm>
            <a:off x="7383661" y="4607837"/>
            <a:ext cx="4600813" cy="1662945"/>
          </a:xfrm>
          <a:prstGeom prst="rect">
            <a:avLst/>
          </a:prstGeom>
          <a:noFill/>
          <a:ln/>
        </p:spPr>
        <p:txBody>
          <a:bodyPr wrap="square" lIns="0" tIns="0" rIns="0" bIns="0" rtlCol="0" anchor="t"/>
          <a:lstStyle/>
          <a:p>
            <a:pPr marL="0" indent="0" algn="l">
              <a:lnSpc>
                <a:spcPts val="17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Not all activities hold equal importance. Prioritisation considers factors including critical path impact, stakeholder importance, risk levels, and resource availability. High-priority activities receive preferential resource allocation and closer monitoring. In tourism contexts, customer-facing elements and regulatory compliance activities typically warrant highest priorities, whilst internal documentation might accept lower urgency.</a:t>
            </a:r>
            <a:endParaRPr lang="en-US" sz="2000" dirty="0">
              <a:latin typeface="Angsana New" panose="02020603050405020304" pitchFamily="18" charset="-34"/>
              <a:cs typeface="Angsana New" panose="02020603050405020304" pitchFamily="18" charset="-34"/>
            </a:endParaRPr>
          </a:p>
        </p:txBody>
      </p:sp>
      <p:sp>
        <p:nvSpPr>
          <p:cNvPr id="22" name="Text 19"/>
          <p:cNvSpPr/>
          <p:nvPr/>
        </p:nvSpPr>
        <p:spPr>
          <a:xfrm>
            <a:off x="2851666" y="6556415"/>
            <a:ext cx="9132808" cy="439102"/>
          </a:xfrm>
          <a:prstGeom prst="rect">
            <a:avLst/>
          </a:prstGeom>
          <a:noFill/>
          <a:ln/>
        </p:spPr>
        <p:txBody>
          <a:bodyPr wrap="square" lIns="0" tIns="0" rIns="0" bIns="0" rtlCol="0" anchor="t"/>
          <a:lstStyle/>
          <a:p>
            <a:pPr marL="0" indent="0" algn="l">
              <a:lnSpc>
                <a:spcPts val="1700"/>
              </a:lnSpc>
              <a:buNone/>
            </a:pPr>
            <a:r>
              <a:rPr lang="en-US" sz="2400" dirty="0">
                <a:solidFill>
                  <a:srgbClr val="3A3630"/>
                </a:solidFill>
                <a:latin typeface="Angsana New" panose="02020603050405020304" pitchFamily="18" charset="-34"/>
                <a:ea typeface="Source Sans 3" pitchFamily="34" charset="-122"/>
                <a:cs typeface="Angsana New" panose="02020603050405020304" pitchFamily="18" charset="-34"/>
              </a:rPr>
              <a:t>"A project without a clear work breakdown structure is like a journey without a map—you may eventually arrive somewhere, but probably not where you intended, and certainly not via the most efficient route."</a:t>
            </a:r>
            <a:endParaRPr lang="en-US" sz="2400" dirty="0">
              <a:latin typeface="Angsana New" panose="02020603050405020304" pitchFamily="18" charset="-34"/>
              <a:cs typeface="Angsana New" panose="02020603050405020304" pitchFamily="18" charset="-34"/>
            </a:endParaRPr>
          </a:p>
        </p:txBody>
      </p:sp>
      <p:sp>
        <p:nvSpPr>
          <p:cNvPr id="23" name="Shape 20"/>
          <p:cNvSpPr/>
          <p:nvPr/>
        </p:nvSpPr>
        <p:spPr>
          <a:xfrm>
            <a:off x="2645807" y="6401991"/>
            <a:ext cx="15240" cy="747951"/>
          </a:xfrm>
          <a:prstGeom prst="rect">
            <a:avLst/>
          </a:prstGeom>
          <a:solidFill>
            <a:srgbClr val="38512F"/>
          </a:solidFill>
          <a:ln/>
        </p:spPr>
      </p:sp>
      <p:sp>
        <p:nvSpPr>
          <p:cNvPr id="24" name="Text 21"/>
          <p:cNvSpPr/>
          <p:nvPr/>
        </p:nvSpPr>
        <p:spPr>
          <a:xfrm>
            <a:off x="2645807" y="7304364"/>
            <a:ext cx="9338667" cy="705683"/>
          </a:xfrm>
          <a:prstGeom prst="rect">
            <a:avLst/>
          </a:prstGeom>
          <a:noFill/>
          <a:ln/>
        </p:spPr>
        <p:txBody>
          <a:bodyPr wrap="square" lIns="0" tIns="0" rIns="0" bIns="0" rtlCol="0" anchor="t"/>
          <a:lstStyle/>
          <a:p>
            <a:pPr marL="0" indent="0" algn="l">
              <a:lnSpc>
                <a:spcPts val="17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Effective activity design and project structuring transform abstract objectives into concrete action plans. These frameworks provide clarity, facilitate coordination, enable accurate estimation, and establish foundations for effective monitoring and control throughout project execution.</a:t>
            </a:r>
            <a:endParaRPr lang="en-US" sz="2000" dirty="0">
              <a:latin typeface="Angsana New" panose="02020603050405020304" pitchFamily="18" charset="-34"/>
              <a:cs typeface="Angsana New" panose="02020603050405020304" pitchFamily="18" charset="-34"/>
            </a:endParaRPr>
          </a:p>
        </p:txBody>
      </p:sp>
      <p:sp>
        <p:nvSpPr>
          <p:cNvPr id="27" name="Rectangle 26">
            <a:extLst>
              <a:ext uri="{FF2B5EF4-FFF2-40B4-BE49-F238E27FC236}">
                <a16:creationId xmlns:a16="http://schemas.microsoft.com/office/drawing/2014/main" id="{E5FC82FD-EB9A-D881-2C60-C76AF807860F}"/>
              </a:ext>
            </a:extLst>
          </p:cNvPr>
          <p:cNvSpPr/>
          <p:nvPr/>
        </p:nvSpPr>
        <p:spPr>
          <a:xfrm>
            <a:off x="12844631" y="7523916"/>
            <a:ext cx="1785769" cy="7056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351396" y="295128"/>
            <a:ext cx="639127" cy="196691"/>
          </a:xfrm>
          <a:prstGeom prst="roundRect">
            <a:avLst>
              <a:gd name="adj" fmla="val 6389"/>
            </a:avLst>
          </a:prstGeom>
          <a:solidFill>
            <a:srgbClr val="E2ECDF"/>
          </a:solidFill>
          <a:ln/>
        </p:spPr>
      </p:sp>
      <p:sp>
        <p:nvSpPr>
          <p:cNvPr id="4" name="Text 1"/>
          <p:cNvSpPr/>
          <p:nvPr/>
        </p:nvSpPr>
        <p:spPr>
          <a:xfrm>
            <a:off x="476888" y="480655"/>
            <a:ext cx="1298124" cy="45719"/>
          </a:xfrm>
          <a:prstGeom prst="rect">
            <a:avLst/>
          </a:prstGeom>
          <a:noFill/>
          <a:ln/>
        </p:spPr>
        <p:txBody>
          <a:bodyPr wrap="none" lIns="0" tIns="0" rIns="0" bIns="0" rtlCol="0" anchor="t"/>
          <a:lstStyle/>
          <a:p>
            <a:pPr marL="0" indent="0" algn="l">
              <a:lnSpc>
                <a:spcPts val="1050"/>
              </a:lnSpc>
              <a:buNone/>
            </a:pP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CHAPTER</a:t>
            </a:r>
            <a:r>
              <a:rPr lang="en-US" sz="650" dirty="0">
                <a:solidFill>
                  <a:srgbClr val="3A3630"/>
                </a:solidFill>
                <a:latin typeface="Source Sans 3" pitchFamily="34" charset="0"/>
                <a:ea typeface="Source Sans 3" pitchFamily="34" charset="-122"/>
                <a:cs typeface="Source Sans 3" pitchFamily="34" charset="-120"/>
              </a:rPr>
              <a:t> </a:t>
            </a:r>
            <a:r>
              <a:rPr lang="en-US" sz="2800" dirty="0">
                <a:solidFill>
                  <a:srgbClr val="3A3630"/>
                </a:solidFill>
                <a:latin typeface="Angsana New" panose="02020603050405020304" pitchFamily="18" charset="-34"/>
                <a:ea typeface="Source Sans 3" pitchFamily="34" charset="-122"/>
                <a:cs typeface="Angsana New" panose="02020603050405020304" pitchFamily="18" charset="-34"/>
              </a:rPr>
              <a:t>5</a:t>
            </a:r>
            <a:endParaRPr lang="en-US" sz="2800" dirty="0">
              <a:latin typeface="Angsana New" panose="02020603050405020304" pitchFamily="18" charset="-34"/>
              <a:cs typeface="Angsana New" panose="02020603050405020304" pitchFamily="18" charset="-34"/>
            </a:endParaRPr>
          </a:p>
        </p:txBody>
      </p:sp>
      <p:sp>
        <p:nvSpPr>
          <p:cNvPr id="5" name="Text 2"/>
          <p:cNvSpPr/>
          <p:nvPr/>
        </p:nvSpPr>
        <p:spPr>
          <a:xfrm>
            <a:off x="3752611" y="7148093"/>
            <a:ext cx="6994277" cy="308015"/>
          </a:xfrm>
          <a:prstGeom prst="rect">
            <a:avLst/>
          </a:prstGeom>
          <a:noFill/>
          <a:ln/>
        </p:spPr>
        <p:txBody>
          <a:bodyPr wrap="none" lIns="0" tIns="0" rIns="0" bIns="0" rtlCol="0" anchor="t"/>
          <a:lstStyle/>
          <a:p>
            <a:pPr marL="0" indent="0" algn="l">
              <a:lnSpc>
                <a:spcPts val="2400"/>
              </a:lnSpc>
              <a:buNone/>
            </a:pPr>
            <a:r>
              <a:rPr lang="en-US" sz="3600" b="1" dirty="0">
                <a:solidFill>
                  <a:srgbClr val="38512F"/>
                </a:solidFill>
                <a:latin typeface="Angsana New" panose="02020603050405020304" pitchFamily="18" charset="-34"/>
                <a:ea typeface="Lora" pitchFamily="34" charset="-122"/>
                <a:cs typeface="Angsana New" panose="02020603050405020304" pitchFamily="18" charset="-34"/>
              </a:rPr>
              <a:t>Time Management and Project Trajectory Forecasting</a:t>
            </a:r>
            <a:endParaRPr lang="en-US" sz="3600" b="1" dirty="0">
              <a:latin typeface="Angsana New" panose="02020603050405020304" pitchFamily="18" charset="-34"/>
              <a:cs typeface="Angsana New" panose="02020603050405020304" pitchFamily="18" charset="-34"/>
            </a:endParaRPr>
          </a:p>
        </p:txBody>
      </p:sp>
      <p:sp>
        <p:nvSpPr>
          <p:cNvPr id="6" name="Text 3"/>
          <p:cNvSpPr/>
          <p:nvPr/>
        </p:nvSpPr>
        <p:spPr>
          <a:xfrm>
            <a:off x="1299868" y="924401"/>
            <a:ext cx="1478518" cy="184785"/>
          </a:xfrm>
          <a:prstGeom prst="rect">
            <a:avLst/>
          </a:prstGeom>
          <a:noFill/>
          <a:ln/>
        </p:spPr>
        <p:txBody>
          <a:bodyPr wrap="none" lIns="0" tIns="0" rIns="0" bIns="0" rtlCol="0" anchor="t"/>
          <a:lstStyle/>
          <a:p>
            <a:pPr marL="0" indent="0" algn="l">
              <a:lnSpc>
                <a:spcPts val="1450"/>
              </a:lnSpc>
              <a:buNone/>
            </a:pPr>
            <a:r>
              <a:rPr lang="en-US" sz="2800" dirty="0">
                <a:solidFill>
                  <a:srgbClr val="38512F"/>
                </a:solidFill>
                <a:latin typeface="Angsana New" panose="02020603050405020304" pitchFamily="18" charset="-34"/>
                <a:ea typeface="Lora" pitchFamily="34" charset="-122"/>
                <a:cs typeface="Angsana New" panose="02020603050405020304" pitchFamily="18" charset="-34"/>
              </a:rPr>
              <a:t>Duration Estimation</a:t>
            </a:r>
            <a:endParaRPr lang="en-US" sz="2800" dirty="0">
              <a:latin typeface="Angsana New" panose="02020603050405020304" pitchFamily="18" charset="-34"/>
              <a:cs typeface="Angsana New" panose="02020603050405020304" pitchFamily="18" charset="-34"/>
            </a:endParaRPr>
          </a:p>
        </p:txBody>
      </p:sp>
      <p:sp>
        <p:nvSpPr>
          <p:cNvPr id="7" name="Text 4"/>
          <p:cNvSpPr/>
          <p:nvPr/>
        </p:nvSpPr>
        <p:spPr>
          <a:xfrm>
            <a:off x="1299868" y="1213841"/>
            <a:ext cx="3803690" cy="2164059"/>
          </a:xfrm>
          <a:prstGeom prst="rect">
            <a:avLst/>
          </a:prstGeom>
          <a:noFill/>
          <a:ln/>
        </p:spPr>
        <p:txBody>
          <a:bodyPr wrap="square" lIns="0" tIns="0" rIns="0" bIns="0" rtlCol="0" anchor="t"/>
          <a:lstStyle/>
          <a:p>
            <a:pPr marL="0" indent="0" algn="l">
              <a:lnSpc>
                <a:spcPts val="15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Accurate time estimation is crucial for realistic scheduling. Estimation techniques include expert judgement (leveraging experienced practitioners' insights), analogous estimating (using historical data from similar projects), parametric estimating (applying statistical relationships between variables), and three-point estimating (calculating optimistic, pessimistic, and most likely durations). Tourism projects must account for seasonal factors, weather dependencies, permit approval timelines, and stakeholder availability when estimating durations. Build contingency buffers for uncertainty whilst maintaining realistic stakeholder expectations.</a:t>
            </a:r>
            <a:endParaRPr lang="en-US" sz="2000" dirty="0">
              <a:latin typeface="Angsana New" panose="02020603050405020304" pitchFamily="18" charset="-34"/>
              <a:cs typeface="Angsana New" panose="02020603050405020304" pitchFamily="18" charset="-34"/>
            </a:endParaRPr>
          </a:p>
        </p:txBody>
      </p:sp>
      <p:sp>
        <p:nvSpPr>
          <p:cNvPr id="8" name="Text 5"/>
          <p:cNvSpPr/>
          <p:nvPr/>
        </p:nvSpPr>
        <p:spPr>
          <a:xfrm>
            <a:off x="1299868" y="4120402"/>
            <a:ext cx="2239398" cy="184785"/>
          </a:xfrm>
          <a:prstGeom prst="rect">
            <a:avLst/>
          </a:prstGeom>
          <a:noFill/>
          <a:ln/>
        </p:spPr>
        <p:txBody>
          <a:bodyPr wrap="none" lIns="0" tIns="0" rIns="0" bIns="0" rtlCol="0" anchor="t"/>
          <a:lstStyle/>
          <a:p>
            <a:pPr marL="0" indent="0" algn="l">
              <a:lnSpc>
                <a:spcPts val="1450"/>
              </a:lnSpc>
              <a:buNone/>
            </a:pPr>
            <a:r>
              <a:rPr lang="en-US" sz="2800" dirty="0">
                <a:solidFill>
                  <a:srgbClr val="38512F"/>
                </a:solidFill>
                <a:latin typeface="Angsana New" panose="02020603050405020304" pitchFamily="18" charset="-34"/>
                <a:ea typeface="Lora" pitchFamily="34" charset="-122"/>
                <a:cs typeface="Angsana New" panose="02020603050405020304" pitchFamily="18" charset="-34"/>
              </a:rPr>
              <a:t>Schedule Development</a:t>
            </a:r>
            <a:endParaRPr lang="en-US" sz="2800" dirty="0">
              <a:latin typeface="Angsana New" panose="02020603050405020304" pitchFamily="18" charset="-34"/>
              <a:cs typeface="Angsana New" panose="02020603050405020304" pitchFamily="18" charset="-34"/>
            </a:endParaRPr>
          </a:p>
        </p:txBody>
      </p:sp>
      <p:sp>
        <p:nvSpPr>
          <p:cNvPr id="9" name="Text 6"/>
          <p:cNvSpPr/>
          <p:nvPr/>
        </p:nvSpPr>
        <p:spPr>
          <a:xfrm>
            <a:off x="1299868" y="4422058"/>
            <a:ext cx="3803690" cy="2014383"/>
          </a:xfrm>
          <a:prstGeom prst="rect">
            <a:avLst/>
          </a:prstGeom>
          <a:noFill/>
          <a:ln/>
        </p:spPr>
        <p:txBody>
          <a:bodyPr wrap="square" lIns="0" tIns="0" rIns="0" bIns="0" rtlCol="0" anchor="t"/>
          <a:lstStyle/>
          <a:p>
            <a:pPr marL="0" indent="0" algn="l">
              <a:lnSpc>
                <a:spcPts val="1500"/>
              </a:lnSpc>
              <a:buNone/>
            </a:pPr>
            <a:r>
              <a:rPr lang="en-US" sz="2000" dirty="0">
                <a:solidFill>
                  <a:srgbClr val="3A3630"/>
                </a:solidFill>
                <a:latin typeface="Angsana New" panose="02020603050405020304" pitchFamily="18" charset="-34"/>
                <a:ea typeface="Source Sans 3" pitchFamily="34" charset="-122"/>
                <a:cs typeface="Angsana New" panose="02020603050405020304" pitchFamily="18" charset="-34"/>
              </a:rPr>
              <a:t>Transform activity sequences and duration estimates into comprehensive project schedules. Gantt charts provide visual timeline representations showing activity start/end dates, durations, dependencies, and milestones. Critical Path Method (CPM) analysis identifies the longest dependent activity sequence determining minimum project duration. Activities on the critical path have zero float—any delay directly impacts project completion. Non-critical activities possess float, allowing some scheduling flexibility without affecting overall timelines.</a:t>
            </a:r>
            <a:endParaRPr lang="en-US" sz="2000" dirty="0">
              <a:latin typeface="Angsana New" panose="02020603050405020304" pitchFamily="18" charset="-34"/>
              <a:cs typeface="Angsana New" panose="02020603050405020304" pitchFamily="18" charset="-34"/>
            </a:endParaRPr>
          </a:p>
        </p:txBody>
      </p:sp>
      <p:pic>
        <p:nvPicPr>
          <p:cNvPr id="10" name="Image 1" descr="preencoded.png"/>
          <p:cNvPicPr>
            <a:picLocks noChangeAspect="1"/>
          </p:cNvPicPr>
          <p:nvPr/>
        </p:nvPicPr>
        <p:blipFill>
          <a:blip r:embed="rId3"/>
          <a:stretch>
            <a:fillRect/>
          </a:stretch>
        </p:blipFill>
        <p:spPr>
          <a:xfrm>
            <a:off x="7819430" y="1109186"/>
            <a:ext cx="3065740" cy="3065740"/>
          </a:xfrm>
          <a:prstGeom prst="rect">
            <a:avLst/>
          </a:prstGeom>
        </p:spPr>
      </p:pic>
      <p:sp>
        <p:nvSpPr>
          <p:cNvPr id="11" name="Shape 7"/>
          <p:cNvSpPr/>
          <p:nvPr/>
        </p:nvSpPr>
        <p:spPr>
          <a:xfrm>
            <a:off x="7819430" y="4292678"/>
            <a:ext cx="4013982" cy="1882209"/>
          </a:xfrm>
          <a:prstGeom prst="roundRect">
            <a:avLst>
              <a:gd name="adj" fmla="val 1224"/>
            </a:avLst>
          </a:prstGeom>
          <a:solidFill>
            <a:srgbClr val="D4E3CF"/>
          </a:solidFill>
          <a:ln/>
        </p:spPr>
      </p:sp>
      <p:pic>
        <p:nvPicPr>
          <p:cNvPr id="12" name="Image 2" descr="preencoded.png"/>
          <p:cNvPicPr>
            <a:picLocks noChangeAspect="1"/>
          </p:cNvPicPr>
          <p:nvPr/>
        </p:nvPicPr>
        <p:blipFill>
          <a:blip r:embed="rId4"/>
          <a:stretch>
            <a:fillRect/>
          </a:stretch>
        </p:blipFill>
        <p:spPr>
          <a:xfrm>
            <a:off x="7924086" y="4446032"/>
            <a:ext cx="130850" cy="104656"/>
          </a:xfrm>
          <a:prstGeom prst="rect">
            <a:avLst/>
          </a:prstGeom>
        </p:spPr>
      </p:pic>
      <p:sp>
        <p:nvSpPr>
          <p:cNvPr id="13" name="Text 8"/>
          <p:cNvSpPr/>
          <p:nvPr/>
        </p:nvSpPr>
        <p:spPr>
          <a:xfrm>
            <a:off x="7924087" y="4423409"/>
            <a:ext cx="3812506" cy="1751479"/>
          </a:xfrm>
          <a:prstGeom prst="rect">
            <a:avLst/>
          </a:prstGeom>
          <a:noFill/>
          <a:ln/>
        </p:spPr>
        <p:txBody>
          <a:bodyPr wrap="square" lIns="0" tIns="0" rIns="0" bIns="0" rtlCol="0" anchor="t"/>
          <a:lstStyle/>
          <a:p>
            <a:pPr marL="0" indent="0" algn="l">
              <a:lnSpc>
                <a:spcPts val="1700"/>
              </a:lnSpc>
              <a:buNone/>
            </a:pPr>
            <a:r>
              <a:rPr lang="en-US" sz="2800" b="1" dirty="0">
                <a:solidFill>
                  <a:srgbClr val="000000"/>
                </a:solidFill>
                <a:latin typeface="Angsana New" panose="02020603050405020304" pitchFamily="18" charset="-34"/>
                <a:ea typeface="Source Sans 3" pitchFamily="34" charset="-122"/>
                <a:cs typeface="Angsana New" panose="02020603050405020304" pitchFamily="18" charset="-34"/>
              </a:rPr>
              <a:t>Industry Consideration:</a:t>
            </a:r>
            <a:r>
              <a:rPr lang="en-US" sz="2800" dirty="0">
                <a:solidFill>
                  <a:srgbClr val="000000"/>
                </a:solidFill>
                <a:latin typeface="Angsana New" panose="02020603050405020304" pitchFamily="18" charset="-34"/>
                <a:ea typeface="Source Sans 3" pitchFamily="34" charset="-122"/>
                <a:cs typeface="Angsana New" panose="02020603050405020304" pitchFamily="18" charset="-34"/>
              </a:rPr>
              <a:t> Tourism projects often face seasonal constraints. A beach resort renovation must complete before peak summer season, whilst a winter festival requires completion before weather deteriorates. Factor such industry-specific temporal constraints prominently in scheduling.</a:t>
            </a:r>
            <a:endParaRPr lang="en-US" sz="2800" dirty="0">
              <a:latin typeface="Angsana New" panose="02020603050405020304" pitchFamily="18" charset="-34"/>
              <a:cs typeface="Angsana New" panose="02020603050405020304" pitchFamily="18" charset="-34"/>
            </a:endParaRPr>
          </a:p>
        </p:txBody>
      </p:sp>
      <p:sp>
        <p:nvSpPr>
          <p:cNvPr id="17" name="Shape 11"/>
          <p:cNvSpPr/>
          <p:nvPr/>
        </p:nvSpPr>
        <p:spPr>
          <a:xfrm>
            <a:off x="6310312" y="10656451"/>
            <a:ext cx="104656" cy="104656"/>
          </a:xfrm>
          <a:prstGeom prst="roundRect">
            <a:avLst>
              <a:gd name="adj" fmla="val 17474"/>
            </a:avLst>
          </a:prstGeom>
          <a:solidFill>
            <a:srgbClr val="21301C"/>
          </a:solidFill>
          <a:ln/>
        </p:spPr>
      </p:sp>
      <p:sp>
        <p:nvSpPr>
          <p:cNvPr id="18" name="Text 12"/>
          <p:cNvSpPr/>
          <p:nvPr/>
        </p:nvSpPr>
        <p:spPr>
          <a:xfrm>
            <a:off x="6475928" y="10656451"/>
            <a:ext cx="762953" cy="104775"/>
          </a:xfrm>
          <a:prstGeom prst="rect">
            <a:avLst/>
          </a:prstGeom>
          <a:noFill/>
          <a:ln/>
        </p:spPr>
        <p:txBody>
          <a:bodyPr wrap="none" lIns="0" tIns="0" rIns="0" bIns="0" rtlCol="0" anchor="t"/>
          <a:lstStyle/>
          <a:p>
            <a:pPr marL="0" indent="0" algn="l">
              <a:lnSpc>
                <a:spcPts val="800"/>
              </a:lnSpc>
              <a:buNone/>
            </a:pPr>
            <a:r>
              <a:rPr lang="en-US" sz="800" dirty="0">
                <a:solidFill>
                  <a:srgbClr val="3A3630"/>
                </a:solidFill>
                <a:latin typeface="Source Sans 3" pitchFamily="34" charset="0"/>
                <a:ea typeface="Source Sans 3" pitchFamily="34" charset="-122"/>
                <a:cs typeface="Source Sans 3" pitchFamily="34" charset="-120"/>
              </a:rPr>
              <a:t>Planned Progress</a:t>
            </a:r>
            <a:endParaRPr lang="en-US" sz="800" dirty="0"/>
          </a:p>
        </p:txBody>
      </p:sp>
      <p:sp>
        <p:nvSpPr>
          <p:cNvPr id="19" name="Shape 13"/>
          <p:cNvSpPr/>
          <p:nvPr/>
        </p:nvSpPr>
        <p:spPr>
          <a:xfrm>
            <a:off x="7391281" y="10656451"/>
            <a:ext cx="104656" cy="104656"/>
          </a:xfrm>
          <a:prstGeom prst="roundRect">
            <a:avLst>
              <a:gd name="adj" fmla="val 17474"/>
            </a:avLst>
          </a:prstGeom>
          <a:solidFill>
            <a:srgbClr val="45643A"/>
          </a:solidFill>
          <a:ln/>
        </p:spPr>
      </p:sp>
      <p:sp>
        <p:nvSpPr>
          <p:cNvPr id="20" name="Text 14"/>
          <p:cNvSpPr/>
          <p:nvPr/>
        </p:nvSpPr>
        <p:spPr>
          <a:xfrm>
            <a:off x="7556897" y="10656451"/>
            <a:ext cx="675084" cy="104775"/>
          </a:xfrm>
          <a:prstGeom prst="rect">
            <a:avLst/>
          </a:prstGeom>
          <a:noFill/>
          <a:ln/>
        </p:spPr>
        <p:txBody>
          <a:bodyPr wrap="none" lIns="0" tIns="0" rIns="0" bIns="0" rtlCol="0" anchor="t"/>
          <a:lstStyle/>
          <a:p>
            <a:pPr marL="0" indent="0" algn="l">
              <a:lnSpc>
                <a:spcPts val="800"/>
              </a:lnSpc>
              <a:buNone/>
            </a:pPr>
            <a:r>
              <a:rPr lang="en-US" sz="800" dirty="0">
                <a:solidFill>
                  <a:srgbClr val="3A3630"/>
                </a:solidFill>
                <a:latin typeface="Source Sans 3" pitchFamily="34" charset="0"/>
                <a:ea typeface="Source Sans 3" pitchFamily="34" charset="-122"/>
                <a:cs typeface="Source Sans 3" pitchFamily="34" charset="-120"/>
              </a:rPr>
              <a:t>Actual Progress</a:t>
            </a:r>
            <a:endParaRPr lang="en-US" sz="800" dirty="0"/>
          </a:p>
        </p:txBody>
      </p:sp>
      <p:sp>
        <p:nvSpPr>
          <p:cNvPr id="21" name="Text 15"/>
          <p:cNvSpPr/>
          <p:nvPr/>
        </p:nvSpPr>
        <p:spPr>
          <a:xfrm>
            <a:off x="3752612" y="11127700"/>
            <a:ext cx="2348984" cy="184785"/>
          </a:xfrm>
          <a:prstGeom prst="rect">
            <a:avLst/>
          </a:prstGeom>
          <a:noFill/>
          <a:ln/>
        </p:spPr>
        <p:txBody>
          <a:bodyPr wrap="none" lIns="0" tIns="0" rIns="0" bIns="0" rtlCol="0" anchor="t"/>
          <a:lstStyle/>
          <a:p>
            <a:pPr marL="0" indent="0" algn="l">
              <a:lnSpc>
                <a:spcPts val="1450"/>
              </a:lnSpc>
              <a:buNone/>
            </a:pPr>
            <a:r>
              <a:rPr lang="en-US" sz="1150" dirty="0">
                <a:solidFill>
                  <a:srgbClr val="38512F"/>
                </a:solidFill>
                <a:latin typeface="Lora" pitchFamily="34" charset="0"/>
                <a:ea typeface="Lora" pitchFamily="34" charset="-122"/>
                <a:cs typeface="Lora" pitchFamily="34" charset="-120"/>
              </a:rPr>
              <a:t>Progress Tracking and Monitoring</a:t>
            </a:r>
            <a:endParaRPr lang="en-US" sz="1150" dirty="0"/>
          </a:p>
        </p:txBody>
      </p:sp>
      <p:sp>
        <p:nvSpPr>
          <p:cNvPr id="22" name="Text 16"/>
          <p:cNvSpPr/>
          <p:nvPr/>
        </p:nvSpPr>
        <p:spPr>
          <a:xfrm>
            <a:off x="3752612" y="11469529"/>
            <a:ext cx="7125057" cy="670560"/>
          </a:xfrm>
          <a:prstGeom prst="rect">
            <a:avLst/>
          </a:prstGeom>
          <a:noFill/>
          <a:ln/>
        </p:spPr>
        <p:txBody>
          <a:bodyPr wrap="square" lIns="0" tIns="0" rIns="0" bIns="0" rtlCol="0" anchor="t"/>
          <a:lstStyle/>
          <a:p>
            <a:pPr marL="0" indent="0" algn="l">
              <a:lnSpc>
                <a:spcPts val="1300"/>
              </a:lnSpc>
              <a:buNone/>
            </a:pPr>
            <a:r>
              <a:rPr lang="en-US" sz="800" dirty="0">
                <a:solidFill>
                  <a:srgbClr val="3A3630"/>
                </a:solidFill>
                <a:latin typeface="Source Sans 3" pitchFamily="34" charset="0"/>
                <a:ea typeface="Source Sans 3" pitchFamily="34" charset="-122"/>
                <a:cs typeface="Source Sans 3" pitchFamily="34" charset="-120"/>
              </a:rPr>
              <a:t>Regular progress monitoring compares actual performance against planned schedules, enabling early variance detection and corrective action. Tracking mechanisms include milestone reviews, percentage completion assessments, earned value analysis, and status reporting. Tourism projects benefit from visual dashboards displaying schedule status, highlighting critical activities, and flagging delayed tasks. Proactive monitoring prevents small slippages from cascading into major delays, maintaining project momentum and stakeholder confidence.</a:t>
            </a:r>
            <a:endParaRPr lang="en-US" sz="800" dirty="0"/>
          </a:p>
        </p:txBody>
      </p:sp>
      <p:sp>
        <p:nvSpPr>
          <p:cNvPr id="23" name="Rectangle 22">
            <a:extLst>
              <a:ext uri="{FF2B5EF4-FFF2-40B4-BE49-F238E27FC236}">
                <a16:creationId xmlns:a16="http://schemas.microsoft.com/office/drawing/2014/main" id="{ABCA9E32-E28C-EB3B-97FC-DD799EA00738}"/>
              </a:ext>
            </a:extLst>
          </p:cNvPr>
          <p:cNvSpPr/>
          <p:nvPr/>
        </p:nvSpPr>
        <p:spPr>
          <a:xfrm>
            <a:off x="12844631" y="7523916"/>
            <a:ext cx="1785769" cy="7056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3002</Words>
  <Application>Microsoft Office PowerPoint</Application>
  <PresentationFormat>Custom</PresentationFormat>
  <Paragraphs>125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Angsana New</vt:lpstr>
      <vt:lpstr>Lora</vt:lpstr>
      <vt:lpstr>Source Sans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benjapornYaemjamuang</dc:creator>
  <cp:lastModifiedBy>Benjaporn Yaemjamuang</cp:lastModifiedBy>
  <cp:revision>44</cp:revision>
  <dcterms:created xsi:type="dcterms:W3CDTF">2026-01-11T17:30:39Z</dcterms:created>
  <dcterms:modified xsi:type="dcterms:W3CDTF">2026-02-20T23:50:32Z</dcterms:modified>
</cp:coreProperties>
</file>