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5"/>
  </p:notesMasterIdLst>
  <p:sldIdLst>
    <p:sldId id="342" r:id="rId3"/>
    <p:sldId id="257" r:id="rId4"/>
    <p:sldId id="320" r:id="rId5"/>
    <p:sldId id="324" r:id="rId6"/>
    <p:sldId id="322" r:id="rId7"/>
    <p:sldId id="326" r:id="rId8"/>
    <p:sldId id="328" r:id="rId9"/>
    <p:sldId id="331" r:id="rId10"/>
    <p:sldId id="335" r:id="rId11"/>
    <p:sldId id="338" r:id="rId12"/>
    <p:sldId id="340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7064" autoAdjust="0"/>
  </p:normalViewPr>
  <p:slideViewPr>
    <p:cSldViewPr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3D02A4-0279-45BD-AA8E-6A7F1C54E424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248268-B455-437D-B8FE-08BBF82B0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D07093-05DD-41FE-B22F-C510909C084E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35955A-0198-4A43-BB03-D04B928E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7614-CEB2-4EF5-9F5F-8F5FF1C0FF35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9F15-BFEC-4E23-B3C4-F00AC6E7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2AD0-1ABA-48B9-A5F0-6B5CA0C84B5B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036F-CFDE-4436-A5E4-AFE359A6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7FB7-4DB2-4DB5-9693-1BD079FFBF09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A1F8-3B87-42CF-A0C8-C11F460CE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F98EA-7585-4C81-93F0-2B0AFF41AA5F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C5B7-C5AA-4F77-B213-A03F0A9282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0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B1F74-D58B-48E1-8311-B431646FD6A8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7B29-9D32-401F-9376-F8D69F3A8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50D69-9BB5-486B-8149-9449DBF4580D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C48E5-E594-4BE1-94B2-9699DE23B6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1A998-1F97-48D0-8199-78982535689C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1F498-AB2D-43DB-8BD6-F6D9F62DB1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4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BEF5D-D4E6-46AD-8A67-A2ED5A8080D0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2E157-E804-4886-B1C2-5B4636A7CA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1AB1A-145F-4EAB-B864-FD4B39D4F188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13EF-EFAC-4938-9412-FB587E67F0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2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D5660-A937-4CB6-BBCB-24EDF4F0BD76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5EDBB-FCB2-47DC-83E0-9E75266446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D511-564D-4687-9EC4-A2BFC19A2299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186F-F04A-43AC-9607-81A6D5B5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5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AFD71-F95D-47E1-A75A-2ED54E71B106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024A-540C-4408-A1D8-894EB2D4AD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8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B1740-8E2E-48D4-B7FE-82D7012145DC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EC1F-7B96-4D77-975D-E93C853072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0BFC5-9C90-4B55-A206-7751C05E15FF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AA4E-3945-4CEB-9762-971908D7D6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6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82CDE6-4B3F-47E8-8B63-A8E77A92B090}" type="datetime1">
              <a:rPr lang="th-TH">
                <a:solidFill>
                  <a:srgbClr val="FFFFFF"/>
                </a:solidFill>
              </a:rPr>
              <a:pPr/>
              <a:t>14/11/65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ผ.ศ.ดร.กฤษฎา  สังขมณี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447A0-6144-4545-AF0A-E5FA113457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927B-F272-415F-8ECF-2C1A6418637A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4282-8EA5-432E-A153-79E82D2D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2127-930D-4312-87A7-A1D0C8D1D55A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0C72-3D0E-4BF7-827A-D8F7C037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E1AC-C58C-4802-8880-9668F117C41A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4528-6E41-455F-B215-2741B857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4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35D4-5EB0-4503-95D6-90B283009E25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08B0-4275-4C0D-81BC-DE2B57FB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39A7-5CCC-4302-9D63-D107A56687AC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2D8D-5D3D-4166-854F-C515CD6EC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99EF-02F1-42E9-B693-9FB0805AD87A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BCFD-24E0-43D7-AFF1-B3C7A9E8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E9FF-B0C2-40CA-84A0-B02B84EDD879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2FA5-C8F2-4C61-82E7-74BDA6B2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320208BA-47A6-4B02-B73E-734447BCC800}" type="datetime3">
              <a:rPr lang="en-US" smtClean="0"/>
              <a:t>14 November 2022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168CEA9-5FBF-4C95-9362-147C4D0D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E67200C7-1487-4236-A4B7-55F2A972ECC4}" type="datetime1">
              <a:rPr lang="th-TH">
                <a:solidFill>
                  <a:srgbClr val="FFFFFF"/>
                </a:solidFill>
                <a:cs typeface="Angsana New" pitchFamily="18" charset="-34"/>
              </a:rPr>
              <a:pPr/>
              <a:t>14/11/65</a:t>
            </a:fld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>
                <a:solidFill>
                  <a:srgbClr val="FFFFFF"/>
                </a:solidFill>
                <a:cs typeface="Angsana New" pitchFamily="18" charset="-34"/>
              </a:rPr>
              <a:t>ผ.ศ.ดร.กฤษฎา  สังขมณี</a:t>
            </a:r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88BBC9-46C4-4C61-8EC9-0C8D5CDFFF17}" type="slidenum">
              <a:rPr lang="en-US">
                <a:solidFill>
                  <a:srgbClr val="FFFFFF"/>
                </a:solidFill>
                <a:cs typeface="Angsana New" pitchFamily="18" charset="-34"/>
              </a:rPr>
              <a:pPr/>
              <a:t>‹#›</a:t>
            </a:fld>
            <a:endParaRPr lang="th-TH">
              <a:solidFill>
                <a:srgbClr val="FFFFFF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0793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FINANCIAL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78B8A-7899-460D-8184-4AA312BFA07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Exercises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10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2401" y="755491"/>
            <a:ext cx="9029698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If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you want to sell stream egg which your labor cost is 200 baht per day, egg cost 2 baht each, sell 5 baht each and accessory cost 1 baht each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1. Calculate the break – even point</a:t>
            </a:r>
            <a:endParaRPr lang="en-US" sz="3200" b="1" dirty="0">
              <a:solidFill>
                <a:srgbClr val="0000CC"/>
              </a:solidFill>
              <a:latin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2. Show graph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3. Focus to profit 200 baht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4</a:t>
            </a: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. if change selling price to 4 and 6 baht, calculate </a:t>
            </a: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the </a:t>
            </a: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new break </a:t>
            </a: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– even </a:t>
            </a: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point and show graph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5</a:t>
            </a: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. If </a:t>
            </a: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egg cost </a:t>
            </a:r>
            <a:r>
              <a:rPr lang="en-US" sz="3200" b="1" dirty="0" smtClean="0">
                <a:solidFill>
                  <a:srgbClr val="0000CC"/>
                </a:solidFill>
                <a:latin typeface="Angsana New" pitchFamily="18" charset="-34"/>
              </a:rPr>
              <a:t>change to 2.5 </a:t>
            </a:r>
            <a:r>
              <a:rPr lang="en-US" sz="3200" b="1" dirty="0">
                <a:solidFill>
                  <a:srgbClr val="0000CC"/>
                </a:solidFill>
                <a:latin typeface="Angsana New" pitchFamily="18" charset="-34"/>
              </a:rPr>
              <a:t>baht each, calculate the new break – even point</a:t>
            </a:r>
          </a:p>
        </p:txBody>
      </p:sp>
    </p:spTree>
    <p:extLst>
      <p:ext uri="{BB962C8B-B14F-4D97-AF65-F5344CB8AC3E}">
        <p14:creationId xmlns:p14="http://schemas.microsoft.com/office/powerpoint/2010/main" val="22014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Exercises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11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2401" y="755491"/>
            <a:ext cx="9029698" cy="511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If you sell set of products. Each set consist of product A 1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unit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product B 2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units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product C 4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units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product D 1 unit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and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product E 2 units. Each set sell at 81baht 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(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6  baht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,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12 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,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8 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baht,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9  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and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5</a:t>
            </a:r>
            <a:r>
              <a:rPr lang="th-TH" sz="4000" dirty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consequently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)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.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 </a:t>
            </a:r>
            <a:endParaRPr lang="en-US" sz="4000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Variable cost per unit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5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7  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3 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 </a:t>
            </a:r>
            <a:r>
              <a:rPr lang="en-US" sz="4000" dirty="0">
                <a:solidFill>
                  <a:srgbClr val="0000CC"/>
                </a:solidFill>
                <a:latin typeface="Angsana New" pitchFamily="18" charset="-34"/>
              </a:rPr>
              <a:t>3 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baht</a:t>
            </a:r>
            <a:r>
              <a:rPr lang="th-TH" sz="4000" dirty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and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3 baht</a:t>
            </a:r>
            <a:r>
              <a:rPr lang="th-TH" sz="4000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consequently.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CC"/>
                </a:solidFill>
                <a:latin typeface="Angsana New" pitchFamily="18" charset="-34"/>
              </a:rPr>
              <a:t>Fix cost =12,300,000  baht/year</a:t>
            </a:r>
            <a:endParaRPr lang="th-TH" sz="4000" dirty="0">
              <a:solidFill>
                <a:srgbClr val="0000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70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 eaLnBrk="1" hangingPunct="1"/>
            <a:r>
              <a:rPr lang="en-US" sz="1900" smtClean="0"/>
              <a:t>www.themegallery.com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C1B9BD-F398-47A5-A43C-010CE4A87322}" type="slidenum">
              <a:rPr lang="en-US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33821-1F0A-4A8B-8F74-C932113643E7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2815" y="1001246"/>
            <a:ext cx="836295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Basic Factors for Target Capital Structure</a:t>
            </a:r>
            <a:endParaRPr lang="th-TH" sz="4000" b="1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endParaRPr lang="th-TH" sz="4000" b="1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r>
              <a:rPr lang="th-TH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Business risk</a:t>
            </a:r>
            <a:endParaRPr lang="th-TH" sz="4000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Taxation Burden</a:t>
            </a:r>
            <a:endParaRPr lang="th-TH" sz="4000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Liquidity and Flexibility</a:t>
            </a:r>
          </a:p>
          <a:p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Business Philosophy</a:t>
            </a:r>
            <a:endParaRPr lang="th-TH" sz="40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2815" y="1001246"/>
            <a:ext cx="836295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Business Risk and Financial Risk</a:t>
            </a:r>
          </a:p>
          <a:p>
            <a:pPr>
              <a:buFontTx/>
              <a:buNone/>
            </a:pPr>
            <a:endParaRPr lang="en-US" sz="5400" b="1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5400" b="1" dirty="0">
                <a:solidFill>
                  <a:srgbClr val="0000CC"/>
                </a:solidFill>
                <a:latin typeface="Angsana New" pitchFamily="18" charset="-34"/>
              </a:rPr>
              <a:t>Business Risk </a:t>
            </a:r>
            <a:endParaRPr lang="en-US" sz="5400" b="1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             ROE  = Net Profit</a:t>
            </a:r>
            <a:endParaRPr lang="th-TH" sz="4000" b="1" dirty="0" smtClean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</a:rPr>
              <a:t>        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              Equity</a:t>
            </a:r>
            <a:endParaRPr lang="th-TH" sz="4000" b="1" dirty="0" smtClean="0">
              <a:solidFill>
                <a:srgbClr val="0000CC"/>
              </a:solidFill>
              <a:latin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2565603" y="4648200"/>
            <a:ext cx="14975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2815" y="1001246"/>
            <a:ext cx="836295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Business Risk 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Demand Variability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Sale </a:t>
            </a:r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Price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Variability </a:t>
            </a:r>
            <a:endParaRPr lang="en-US" sz="3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Input </a:t>
            </a:r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Cost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Variability </a:t>
            </a:r>
            <a:endParaRPr lang="en-US" sz="3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Ability </a:t>
            </a:r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to Adjust Output Price for Change in Input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Cost </a:t>
            </a:r>
            <a:endParaRPr lang="en-US" sz="3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Ability </a:t>
            </a:r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to Develop  New Product in a 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Timely </a:t>
            </a:r>
            <a:endParaRPr lang="en-US" sz="3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Ability  </a:t>
            </a:r>
            <a:r>
              <a:rPr lang="en-US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to  Control  the  Fix  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Cost </a:t>
            </a:r>
            <a:endParaRPr lang="en-US" sz="3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54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5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4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Taxation Burden</a:t>
            </a:r>
            <a:endParaRPr lang="th-TH" sz="54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en-US" sz="5400" b="1" dirty="0" smtClean="0">
              <a:solidFill>
                <a:srgbClr val="0000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83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2400" y="1001246"/>
            <a:ext cx="8839201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Financial Risk</a:t>
            </a:r>
          </a:p>
          <a:p>
            <a:pPr>
              <a:buFontTx/>
              <a:buNone/>
            </a:pP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    </a:t>
            </a: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EPS  </a:t>
            </a:r>
            <a:r>
              <a:rPr lang="en-US" sz="4800" b="1" dirty="0">
                <a:solidFill>
                  <a:srgbClr val="0000CC"/>
                </a:solidFill>
                <a:latin typeface="Angsana New" pitchFamily="18" charset="-34"/>
              </a:rPr>
              <a:t>=  </a:t>
            </a: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            Net Profit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</a:rPr>
              <a:t>                                      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</a:rPr>
              <a:t>         </a:t>
            </a: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No. of Common Stock Outstanding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1981200" y="2971800"/>
            <a:ext cx="585311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2400" y="1001246"/>
            <a:ext cx="8839201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Break </a:t>
            </a:r>
            <a:r>
              <a:rPr lang="en-US" sz="5400" b="1" dirty="0">
                <a:solidFill>
                  <a:srgbClr val="0000CC"/>
                </a:solidFill>
                <a:latin typeface="Angsana New" pitchFamily="18" charset="-34"/>
              </a:rPr>
              <a:t>– Even </a:t>
            </a: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Point </a:t>
            </a:r>
            <a:endParaRPr lang="en-US" sz="54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5400" b="1" dirty="0">
                <a:solidFill>
                  <a:srgbClr val="0000CC"/>
                </a:solidFill>
                <a:latin typeface="Angsana New" pitchFamily="18" charset="-34"/>
              </a:rPr>
              <a:t>      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P  = 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Price per unit</a:t>
            </a:r>
            <a:endParaRPr lang="th-TH" sz="40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th-TH" sz="4000" b="1" dirty="0">
                <a:solidFill>
                  <a:srgbClr val="0000CC"/>
                </a:solidFill>
                <a:latin typeface="Angsana New" pitchFamily="18" charset="-34"/>
              </a:rPr>
              <a:t>    </a:t>
            </a:r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</a:rPr>
              <a:t> 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Q = 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Quantity</a:t>
            </a:r>
            <a:endParaRPr lang="th-TH" sz="40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th-TH" sz="4000" b="1" dirty="0">
                <a:solidFill>
                  <a:srgbClr val="0000CC"/>
                </a:solidFill>
                <a:latin typeface="Angsana New" pitchFamily="18" charset="-34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TR = Total Revenue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=</a:t>
            </a:r>
            <a:r>
              <a:rPr lang="th-TH" sz="4000" b="1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PQ</a:t>
            </a:r>
            <a:endParaRPr lang="en-US" sz="40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      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   V 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= Variable Cost per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unit</a:t>
            </a:r>
            <a:endParaRPr lang="th-TH" sz="40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th-TH" sz="4000" b="1" dirty="0">
                <a:solidFill>
                  <a:srgbClr val="0000CC"/>
                </a:solidFill>
                <a:latin typeface="Angsana New" pitchFamily="18" charset="-34"/>
              </a:rPr>
              <a:t>     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F 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= Total Fixed </a:t>
            </a: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Cost</a:t>
            </a:r>
            <a:endParaRPr lang="en-US" sz="4800" b="1" dirty="0" smtClean="0">
              <a:solidFill>
                <a:srgbClr val="0000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42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42898" y="755491"/>
            <a:ext cx="8839201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Break </a:t>
            </a:r>
            <a:r>
              <a:rPr lang="en-US" sz="4800" b="1" dirty="0">
                <a:solidFill>
                  <a:srgbClr val="0000CC"/>
                </a:solidFill>
                <a:latin typeface="Angsana New" pitchFamily="18" charset="-34"/>
              </a:rPr>
              <a:t>– Even </a:t>
            </a: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Point </a:t>
            </a:r>
            <a:endParaRPr lang="en-US" sz="48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5400" b="1" dirty="0">
                <a:solidFill>
                  <a:srgbClr val="0000CC"/>
                </a:solidFill>
                <a:latin typeface="Angsana New" pitchFamily="18" charset="-34"/>
              </a:rPr>
              <a:t>       </a:t>
            </a: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</a:rPr>
              <a:t>           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TR  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=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TC</a:t>
            </a:r>
            <a:endParaRPr lang="en-US" sz="44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			 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PQ    =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F 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+  VQ</a:t>
            </a:r>
          </a:p>
          <a:p>
            <a:pPr>
              <a:buFontTx/>
              <a:buNone/>
            </a:pP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		 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PQ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– VQ    =    F</a:t>
            </a:r>
          </a:p>
          <a:p>
            <a:pPr>
              <a:buFontTx/>
              <a:buNone/>
            </a:pP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		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Q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(P – V)    =    F</a:t>
            </a:r>
          </a:p>
          <a:p>
            <a:pPr>
              <a:buFontTx/>
              <a:buNone/>
            </a:pP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                      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Q    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=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F</a:t>
            </a: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                                           P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- V</a:t>
            </a:r>
          </a:p>
          <a:p>
            <a:pPr>
              <a:buFontTx/>
              <a:buNone/>
            </a:pPr>
            <a:endParaRPr lang="en-US" sz="4800" b="1" dirty="0" smtClean="0">
              <a:solidFill>
                <a:srgbClr val="0000CC"/>
              </a:solidFill>
              <a:latin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865459" y="5791200"/>
            <a:ext cx="89704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DDB5-FDF8-4C4A-940B-0B1644AA8506}" type="datetime1">
              <a:rPr lang="th-TH">
                <a:solidFill>
                  <a:srgbClr val="313193"/>
                </a:solidFill>
              </a:rPr>
              <a:pPr/>
              <a:t>14/11/65</a:t>
            </a:fld>
            <a:endParaRPr lang="th-TH" dirty="0">
              <a:solidFill>
                <a:srgbClr val="313193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534-75AB-44E7-A956-4369A86E052C}" type="slidenum">
              <a:rPr lang="en-US">
                <a:solidFill>
                  <a:srgbClr val="313193"/>
                </a:solidFill>
              </a:rPr>
              <a:pPr/>
              <a:t>8</a:t>
            </a:fld>
            <a:endParaRPr lang="th-TH" dirty="0">
              <a:solidFill>
                <a:srgbClr val="313193"/>
              </a:solidFill>
            </a:endParaRP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V="1">
            <a:off x="1042988" y="981075"/>
            <a:ext cx="0" cy="496887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1042988" y="5949950"/>
            <a:ext cx="63373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th-TH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Values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235825" y="5949950"/>
            <a:ext cx="1003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FFFF"/>
                </a:solidFill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cs typeface="Angsana New" pitchFamily="18" charset="-34"/>
              </a:rPr>
              <a:t>units</a:t>
            </a:r>
            <a:endParaRPr lang="th-TH" sz="2800" dirty="0">
              <a:solidFill>
                <a:srgbClr val="002060"/>
              </a:solidFill>
              <a:cs typeface="Angsana New" pitchFamily="18" charset="-34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7380288" y="5949950"/>
            <a:ext cx="8636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1042988" y="1268413"/>
            <a:ext cx="5330825" cy="468153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1042988" y="4437063"/>
            <a:ext cx="6985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V="1">
            <a:off x="1044482" y="1846776"/>
            <a:ext cx="7129462" cy="25923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6060786" y="805978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TR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752485" y="1530023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TC</a:t>
            </a:r>
            <a:endParaRPr lang="th-TH" sz="2800" dirty="0">
              <a:solidFill>
                <a:srgbClr val="FF0066"/>
              </a:solidFill>
              <a:cs typeface="Angsana New" pitchFamily="18" charset="-34"/>
            </a:endParaRP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3995738" y="3357563"/>
            <a:ext cx="0" cy="25923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>
            <a:off x="1042988" y="3357563"/>
            <a:ext cx="29527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1834579" y="2071427"/>
            <a:ext cx="23839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FFFF"/>
                </a:solidFill>
                <a:cs typeface="Angsana New" pitchFamily="18" charset="-34"/>
              </a:rPr>
              <a:t>  </a:t>
            </a:r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break – even</a:t>
            </a:r>
          </a:p>
          <a:p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 point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3779838" y="2708275"/>
            <a:ext cx="144462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1619250" y="4005263"/>
            <a:ext cx="1002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FFFF"/>
                </a:solidFill>
                <a:cs typeface="Angsana New" pitchFamily="18" charset="-34"/>
              </a:rPr>
              <a:t>   </a:t>
            </a:r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loss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4859338" y="2133600"/>
            <a:ext cx="1281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FFFF"/>
                </a:solidFill>
                <a:cs typeface="Angsana New" pitchFamily="18" charset="-34"/>
              </a:rPr>
              <a:t>     </a:t>
            </a:r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profit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01434" name="Rectangle 58"/>
          <p:cNvSpPr>
            <a:spLocks noChangeArrowheads="1"/>
          </p:cNvSpPr>
          <p:nvPr/>
        </p:nvSpPr>
        <p:spPr bwMode="auto">
          <a:xfrm>
            <a:off x="6918969" y="3282526"/>
            <a:ext cx="2237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Variable cost</a:t>
            </a:r>
            <a:endParaRPr lang="th-TH" sz="2800" dirty="0">
              <a:solidFill>
                <a:srgbClr val="FF0066"/>
              </a:solidFill>
              <a:cs typeface="Angsana New" pitchFamily="18" charset="-34"/>
            </a:endParaRPr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7235825" y="4941888"/>
            <a:ext cx="1422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Fix cost</a:t>
            </a:r>
            <a:endParaRPr lang="th-TH" sz="2800" dirty="0">
              <a:solidFill>
                <a:srgbClr val="FF0066"/>
              </a:solidFill>
              <a:cs typeface="Angsana New" pitchFamily="18" charset="-34"/>
            </a:endParaRPr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6210229" y="2687637"/>
            <a:ext cx="7191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 dirty="0">
                <a:solidFill>
                  <a:srgbClr val="FF3300"/>
                </a:solidFill>
                <a:latin typeface="Andalus" pitchFamily="2" charset="-78"/>
                <a:cs typeface="Angsana New" pitchFamily="18" charset="-34"/>
              </a:rPr>
              <a:t>}</a:t>
            </a:r>
          </a:p>
        </p:txBody>
      </p:sp>
      <p:sp>
        <p:nvSpPr>
          <p:cNvPr id="101444" name="Text Box 68"/>
          <p:cNvSpPr txBox="1">
            <a:spLocks noChangeArrowheads="1"/>
          </p:cNvSpPr>
          <p:nvPr/>
        </p:nvSpPr>
        <p:spPr bwMode="auto">
          <a:xfrm>
            <a:off x="6229350" y="4437063"/>
            <a:ext cx="719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 dirty="0">
                <a:solidFill>
                  <a:srgbClr val="FF3300"/>
                </a:solidFill>
                <a:latin typeface="Andalus" pitchFamily="2" charset="-78"/>
                <a:cs typeface="Angsana New" pitchFamily="18" charset="-34"/>
              </a:rPr>
              <a:t>}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Profit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Planning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9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14 November 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42898" y="755491"/>
            <a:ext cx="8839201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800" b="1" dirty="0">
                <a:solidFill>
                  <a:srgbClr val="0000CC"/>
                </a:solidFill>
                <a:latin typeface="Angsana New" pitchFamily="18" charset="-34"/>
              </a:rPr>
              <a:t>If the firm focus to profit = </a:t>
            </a:r>
            <a:r>
              <a:rPr lang="en-US" sz="4800" b="1" dirty="0" smtClean="0">
                <a:solidFill>
                  <a:srgbClr val="0000CC"/>
                </a:solidFill>
                <a:latin typeface="Angsana New" pitchFamily="18" charset="-34"/>
              </a:rPr>
              <a:t>X</a:t>
            </a:r>
            <a:endParaRPr lang="en-US" sz="4400" b="1" dirty="0">
              <a:solidFill>
                <a:srgbClr val="0000CC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                       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Q     </a:t>
            </a:r>
            <a:r>
              <a:rPr lang="en-US" sz="4400" b="1" dirty="0">
                <a:solidFill>
                  <a:srgbClr val="0000CC"/>
                </a:solidFill>
                <a:latin typeface="Angsana New" pitchFamily="18" charset="-34"/>
              </a:rPr>
              <a:t>=    </a:t>
            </a:r>
            <a:r>
              <a:rPr lang="en-US" sz="4400" b="1" dirty="0" smtClean="0">
                <a:solidFill>
                  <a:srgbClr val="0000CC"/>
                </a:solidFill>
                <a:latin typeface="Angsana New" pitchFamily="18" charset="-34"/>
              </a:rPr>
              <a:t>F + X</a:t>
            </a: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Angsana New" pitchFamily="18" charset="-34"/>
              </a:rPr>
              <a:t>                                              P </a:t>
            </a:r>
            <a:r>
              <a:rPr lang="en-US" sz="4000" b="1" dirty="0">
                <a:solidFill>
                  <a:srgbClr val="0000CC"/>
                </a:solidFill>
                <a:latin typeface="Angsana New" pitchFamily="18" charset="-34"/>
              </a:rPr>
              <a:t>- V</a:t>
            </a:r>
          </a:p>
          <a:p>
            <a:pPr>
              <a:buFontTx/>
              <a:buNone/>
            </a:pPr>
            <a:r>
              <a:rPr lang="en-US" sz="4800" b="1" dirty="0">
                <a:solidFill>
                  <a:srgbClr val="0000CC"/>
                </a:solidFill>
                <a:latin typeface="Angsana New" pitchFamily="18" charset="-34"/>
              </a:rPr>
              <a:t>X is Earning Before Interest &amp; Tax  (EBIT)</a:t>
            </a:r>
          </a:p>
          <a:p>
            <a:pPr>
              <a:buFontTx/>
              <a:buNone/>
            </a:pPr>
            <a:endParaRPr lang="en-US" sz="4800" b="1" dirty="0" smtClean="0">
              <a:solidFill>
                <a:srgbClr val="0000CC"/>
              </a:solidFill>
              <a:latin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191000" y="2362200"/>
            <a:ext cx="89704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การออกแบบเริ่มต้น">
  <a:themeElements>
    <a:clrScheme name="การออกแบบเริ่มต้น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3">
        <a:dk1>
          <a:srgbClr val="005A58"/>
        </a:dk1>
        <a:lt1>
          <a:srgbClr val="FFFFFF"/>
        </a:lt1>
        <a:dk2>
          <a:srgbClr val="66FFFF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B8FFFF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596</TotalTime>
  <Words>662</Words>
  <Application>Microsoft Office PowerPoint</Application>
  <PresentationFormat>นำเสนอทางหน้าจอ (4:3)</PresentationFormat>
  <Paragraphs>200</Paragraphs>
  <Slides>12</Slides>
  <Notes>9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5" baseType="lpstr">
      <vt:lpstr>powerpoint-templates-04</vt:lpstr>
      <vt:lpstr>การออกแบบเริ่มต้น</vt:lpstr>
      <vt:lpstr>Image</vt:lpstr>
      <vt:lpstr>FINANCIAL ANALYSIS</vt:lpstr>
      <vt:lpstr>Chapter 10 Profit Planning</vt:lpstr>
      <vt:lpstr>Chapter 10 Profit Planning</vt:lpstr>
      <vt:lpstr>Chapter 10 Profit Planning</vt:lpstr>
      <vt:lpstr>Chapter 10 Profit Planning</vt:lpstr>
      <vt:lpstr>Chapter 10 Profit Planning</vt:lpstr>
      <vt:lpstr>Chapter 10 Profit Planning</vt:lpstr>
      <vt:lpstr>งานนำเสนอ PowerPoint</vt:lpstr>
      <vt:lpstr>Chapter 10 Profit Planning</vt:lpstr>
      <vt:lpstr>Exercises</vt:lpstr>
      <vt:lpstr>Exercises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64</cp:revision>
  <dcterms:created xsi:type="dcterms:W3CDTF">2009-09-08T08:46:51Z</dcterms:created>
  <dcterms:modified xsi:type="dcterms:W3CDTF">2022-11-14T07:33:18Z</dcterms:modified>
</cp:coreProperties>
</file>