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0.xml"/>
  <Override ContentType="application/vnd.openxmlformats-officedocument.presentationml.slide+xml" PartName="/ppt/slides/slide91.xml"/>
  <Override ContentType="application/vnd.openxmlformats-officedocument.presentationml.slide+xml" PartName="/ppt/slides/slide92.xml"/>
  <Override ContentType="application/vnd.openxmlformats-officedocument.presentationml.slide+xml" PartName="/ppt/slides/slide93.xml"/>
  <Override ContentType="application/vnd.openxmlformats-officedocument.presentationml.slide+xml" PartName="/ppt/slides/slide94.xml"/>
  <Override ContentType="application/vnd.openxmlformats-officedocument.presentationml.slide+xml" PartName="/ppt/slides/slide95.xml"/>
  <Override ContentType="application/vnd.openxmlformats-officedocument.presentationml.slide+xml" PartName="/ppt/slides/slide96.xml"/>
  <Override ContentType="application/vnd.openxmlformats-officedocument.presentationml.slide+xml" PartName="/ppt/slides/slide97.xml"/>
  <Override ContentType="application/vnd.openxmlformats-officedocument.presentationml.slide+xml" PartName="/ppt/slides/slide98.xml"/>
  <Override ContentType="application/vnd.openxmlformats-officedocument.presentationml.slide+xml" PartName="/ppt/slides/slide99.xml"/>
  <Override ContentType="application/vnd.openxmlformats-officedocument.presentationml.slide+xml" PartName="/ppt/slides/slide100.xml"/>
  <Override ContentType="application/vnd.openxmlformats-officedocument.presentationml.slide+xml" PartName="/ppt/slides/slide101.xml"/>
  <Override ContentType="application/vnd.openxmlformats-officedocument.presentationml.slide+xml" PartName="/ppt/slides/slide102.xml"/>
  <Override ContentType="application/vnd.openxmlformats-officedocument.presentationml.slide+xml" PartName="/ppt/slides/slide103.xml"/>
  <Override ContentType="application/vnd.openxmlformats-officedocument.presentationml.slide+xml" PartName="/ppt/slides/slide104.xml"/>
  <Override ContentType="application/vnd.openxmlformats-officedocument.presentationml.slide+xml" PartName="/ppt/slides/slide105.xml"/>
  <Override ContentType="application/vnd.openxmlformats-officedocument.presentationml.slide+xml" PartName="/ppt/slides/slide106.xml"/>
  <Override ContentType="application/vnd.openxmlformats-officedocument.presentationml.slide+xml" PartName="/ppt/slides/slide107.xml"/>
  <Override ContentType="application/vnd.openxmlformats-officedocument.presentationml.slide+xml" PartName="/ppt/slides/slide108.xml"/>
  <Override ContentType="application/vnd.openxmlformats-officedocument.presentationml.slide+xml" PartName="/ppt/slides/slide109.xml"/>
  <Override ContentType="application/vnd.openxmlformats-officedocument.presentationml.slide+xml" PartName="/ppt/slides/slide110.xml"/>
  <Override ContentType="application/vnd.openxmlformats-officedocument.presentationml.slide+xml" PartName="/ppt/slides/slide111.xml"/>
  <Override ContentType="application/vnd.openxmlformats-officedocument.presentationml.slide+xml" PartName="/ppt/slides/slide112.xml"/>
  <Override ContentType="application/vnd.openxmlformats-officedocument.presentationml.slide+xml" PartName="/ppt/slides/slide113.xml"/>
  <Override ContentType="application/vnd.openxmlformats-officedocument.presentationml.slide+xml" PartName="/ppt/slides/slide114.xml"/>
  <Override ContentType="application/vnd.openxmlformats-officedocument.presentationml.slide+xml" PartName="/ppt/slides/slide115.xml"/>
  <Override ContentType="application/vnd.openxmlformats-officedocument.presentationml.slide+xml" PartName="/ppt/slides/slide116.xml"/>
  <Override ContentType="application/vnd.openxmlformats-officedocument.presentationml.slide+xml" PartName="/ppt/slides/slide117.xml"/>
  <Override ContentType="application/vnd.openxmlformats-officedocument.presentationml.slide+xml" PartName="/ppt/slides/slide118.xml"/>
  <Override ContentType="application/vnd.openxmlformats-officedocument.presentationml.slide+xml" PartName="/ppt/slides/slide119.xml"/>
  <Override ContentType="application/vnd.openxmlformats-officedocument.presentationml.slide+xml" PartName="/ppt/slides/slide120.xml"/>
  <Override ContentType="application/vnd.openxmlformats-officedocument.presentationml.slide+xml" PartName="/ppt/slides/slide121.xml"/>
  <Override ContentType="application/vnd.openxmlformats-officedocument.presentationml.slide+xml" PartName="/ppt/slides/slide122.xml"/>
  <Override ContentType="application/vnd.openxmlformats-officedocument.presentationml.slide+xml" PartName="/ppt/slides/slide123.xml"/>
  <Override ContentType="application/vnd.openxmlformats-officedocument.presentationml.slide+xml" PartName="/ppt/slides/slide124.xml"/>
  <Override ContentType="application/vnd.openxmlformats-officedocument.presentationml.slide+xml" PartName="/ppt/slides/slide125.xml"/>
  <Override ContentType="application/vnd.openxmlformats-officedocument.presentationml.slide+xml" PartName="/ppt/slides/slide126.xml"/>
  <Override ContentType="application/vnd.openxmlformats-officedocument.presentationml.slide+xml" PartName="/ppt/slides/slide1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</p:sldIdLst>
  <p:sldSz cx="12192000" cy="6858000"/>
  <p:notesSz cx="6858000" cy="9144000"/>
  <p:embeddedFontLst>
    <p:embeddedFont>
      <p:font typeface="Th Sarabun New" charset="1" panose="020B0500040200020003"/>
      <p:regular r:id="rId133"/>
    </p:embeddedFont>
    <p:embeddedFont>
      <p:font typeface="Arimo" charset="1" panose="020B0604020202020204"/>
      <p:regular r:id="rId134"/>
    </p:embeddedFont>
    <p:embeddedFont>
      <p:font typeface="Cambria" charset="1" panose="02040503050406030204"/>
      <p:regular r:id="rId135"/>
    </p:embeddedFont>
    <p:embeddedFont>
      <p:font typeface="Arial" charset="1" panose="020B0604020202020204"/>
      <p:regular r:id="rId136"/>
    </p:embeddedFont>
    <p:embeddedFont>
      <p:font typeface="IBM Plex Sans Condensed" charset="1" panose="020B0506050203000203"/>
      <p:regular r:id="rId137"/>
    </p:embeddedFont>
    <p:embeddedFont>
      <p:font typeface="Th Sarabun New Bold" charset="1" panose="020B0500040200020003"/>
      <p:regular r:id="rId138"/>
    </p:embeddedFont>
    <p:embeddedFont>
      <p:font typeface="Arimo Bold" charset="1" panose="020B0704020202020204"/>
      <p:regular r:id="rId139"/>
    </p:embeddedFont>
    <p:embeddedFont>
      <p:font typeface="Arimo Bold Italics" charset="1" panose="020B0704020202090204"/>
      <p:regular r:id="rId140"/>
    </p:embeddedFont>
    <p:embeddedFont>
      <p:font typeface="Calibri (MS)" charset="1" panose="020F0502020204030204"/>
      <p:regular r:id="rId141"/>
    </p:embeddedFont>
    <p:embeddedFont>
      <p:font typeface="Open Sans Condensed" charset="1" panose="00000000000000000000"/>
      <p:regular r:id="rId1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00" Target="slides/slide95.xml" Type="http://schemas.openxmlformats.org/officeDocument/2006/relationships/slide"/><Relationship Id="rId101" Target="slides/slide96.xml" Type="http://schemas.openxmlformats.org/officeDocument/2006/relationships/slide"/><Relationship Id="rId102" Target="slides/slide97.xml" Type="http://schemas.openxmlformats.org/officeDocument/2006/relationships/slide"/><Relationship Id="rId103" Target="slides/slide98.xml" Type="http://schemas.openxmlformats.org/officeDocument/2006/relationships/slide"/><Relationship Id="rId104" Target="slides/slide99.xml" Type="http://schemas.openxmlformats.org/officeDocument/2006/relationships/slide"/><Relationship Id="rId105" Target="slides/slide100.xml" Type="http://schemas.openxmlformats.org/officeDocument/2006/relationships/slide"/><Relationship Id="rId106" Target="slides/slide101.xml" Type="http://schemas.openxmlformats.org/officeDocument/2006/relationships/slide"/><Relationship Id="rId107" Target="slides/slide102.xml" Type="http://schemas.openxmlformats.org/officeDocument/2006/relationships/slide"/><Relationship Id="rId108" Target="slides/slide103.xml" Type="http://schemas.openxmlformats.org/officeDocument/2006/relationships/slide"/><Relationship Id="rId109" Target="slides/slide104.xml" Type="http://schemas.openxmlformats.org/officeDocument/2006/relationships/slide"/><Relationship Id="rId11" Target="slides/slide6.xml" Type="http://schemas.openxmlformats.org/officeDocument/2006/relationships/slide"/><Relationship Id="rId110" Target="slides/slide105.xml" Type="http://schemas.openxmlformats.org/officeDocument/2006/relationships/slide"/><Relationship Id="rId111" Target="slides/slide106.xml" Type="http://schemas.openxmlformats.org/officeDocument/2006/relationships/slide"/><Relationship Id="rId112" Target="slides/slide107.xml" Type="http://schemas.openxmlformats.org/officeDocument/2006/relationships/slide"/><Relationship Id="rId113" Target="slides/slide108.xml" Type="http://schemas.openxmlformats.org/officeDocument/2006/relationships/slide"/><Relationship Id="rId114" Target="slides/slide109.xml" Type="http://schemas.openxmlformats.org/officeDocument/2006/relationships/slide"/><Relationship Id="rId115" Target="slides/slide110.xml" Type="http://schemas.openxmlformats.org/officeDocument/2006/relationships/slide"/><Relationship Id="rId116" Target="slides/slide111.xml" Type="http://schemas.openxmlformats.org/officeDocument/2006/relationships/slide"/><Relationship Id="rId117" Target="slides/slide112.xml" Type="http://schemas.openxmlformats.org/officeDocument/2006/relationships/slide"/><Relationship Id="rId118" Target="slides/slide113.xml" Type="http://schemas.openxmlformats.org/officeDocument/2006/relationships/slide"/><Relationship Id="rId119" Target="slides/slide114.xml" Type="http://schemas.openxmlformats.org/officeDocument/2006/relationships/slide"/><Relationship Id="rId12" Target="slides/slide7.xml" Type="http://schemas.openxmlformats.org/officeDocument/2006/relationships/slide"/><Relationship Id="rId120" Target="slides/slide115.xml" Type="http://schemas.openxmlformats.org/officeDocument/2006/relationships/slide"/><Relationship Id="rId121" Target="slides/slide116.xml" Type="http://schemas.openxmlformats.org/officeDocument/2006/relationships/slide"/><Relationship Id="rId122" Target="slides/slide117.xml" Type="http://schemas.openxmlformats.org/officeDocument/2006/relationships/slide"/><Relationship Id="rId123" Target="slides/slide118.xml" Type="http://schemas.openxmlformats.org/officeDocument/2006/relationships/slide"/><Relationship Id="rId124" Target="slides/slide119.xml" Type="http://schemas.openxmlformats.org/officeDocument/2006/relationships/slide"/><Relationship Id="rId125" Target="slides/slide120.xml" Type="http://schemas.openxmlformats.org/officeDocument/2006/relationships/slide"/><Relationship Id="rId126" Target="slides/slide121.xml" Type="http://schemas.openxmlformats.org/officeDocument/2006/relationships/slide"/><Relationship Id="rId127" Target="slides/slide122.xml" Type="http://schemas.openxmlformats.org/officeDocument/2006/relationships/slide"/><Relationship Id="rId128" Target="slides/slide123.xml" Type="http://schemas.openxmlformats.org/officeDocument/2006/relationships/slide"/><Relationship Id="rId129" Target="slides/slide124.xml" Type="http://schemas.openxmlformats.org/officeDocument/2006/relationships/slide"/><Relationship Id="rId13" Target="slides/slide8.xml" Type="http://schemas.openxmlformats.org/officeDocument/2006/relationships/slide"/><Relationship Id="rId130" Target="slides/slide125.xml" Type="http://schemas.openxmlformats.org/officeDocument/2006/relationships/slide"/><Relationship Id="rId131" Target="slides/slide126.xml" Type="http://schemas.openxmlformats.org/officeDocument/2006/relationships/slide"/><Relationship Id="rId132" Target="slides/slide127.xml" Type="http://schemas.openxmlformats.org/officeDocument/2006/relationships/slide"/><Relationship Id="rId133" Target="fonts/font133.fntdata" Type="http://schemas.openxmlformats.org/officeDocument/2006/relationships/font"/><Relationship Id="rId134" Target="fonts/font134.fntdata" Type="http://schemas.openxmlformats.org/officeDocument/2006/relationships/font"/><Relationship Id="rId135" Target="fonts/font135.fntdata" Type="http://schemas.openxmlformats.org/officeDocument/2006/relationships/font"/><Relationship Id="rId136" Target="fonts/font136.fntdata" Type="http://schemas.openxmlformats.org/officeDocument/2006/relationships/font"/><Relationship Id="rId137" Target="fonts/font137.fntdata" Type="http://schemas.openxmlformats.org/officeDocument/2006/relationships/font"/><Relationship Id="rId138" Target="fonts/font138.fntdata" Type="http://schemas.openxmlformats.org/officeDocument/2006/relationships/font"/><Relationship Id="rId139" Target="fonts/font139.fntdata" Type="http://schemas.openxmlformats.org/officeDocument/2006/relationships/font"/><Relationship Id="rId14" Target="slides/slide9.xml" Type="http://schemas.openxmlformats.org/officeDocument/2006/relationships/slide"/><Relationship Id="rId140" Target="fonts/font140.fntdata" Type="http://schemas.openxmlformats.org/officeDocument/2006/relationships/font"/><Relationship Id="rId141" Target="fonts/font141.fntdata" Type="http://schemas.openxmlformats.org/officeDocument/2006/relationships/font"/><Relationship Id="rId142" Target="fonts/font142.fntdata" Type="http://schemas.openxmlformats.org/officeDocument/2006/relationships/font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slides/slide70.xml" Type="http://schemas.openxmlformats.org/officeDocument/2006/relationships/slide"/><Relationship Id="rId76" Target="slides/slide71.xml" Type="http://schemas.openxmlformats.org/officeDocument/2006/relationships/slide"/><Relationship Id="rId77" Target="slides/slide72.xml" Type="http://schemas.openxmlformats.org/officeDocument/2006/relationships/slide"/><Relationship Id="rId78" Target="slides/slide73.xml" Type="http://schemas.openxmlformats.org/officeDocument/2006/relationships/slide"/><Relationship Id="rId79" Target="slides/slide74.xml" Type="http://schemas.openxmlformats.org/officeDocument/2006/relationships/slide"/><Relationship Id="rId8" Target="slides/slide3.xml" Type="http://schemas.openxmlformats.org/officeDocument/2006/relationships/slide"/><Relationship Id="rId80" Target="slides/slide75.xml" Type="http://schemas.openxmlformats.org/officeDocument/2006/relationships/slide"/><Relationship Id="rId81" Target="slides/slide76.xml" Type="http://schemas.openxmlformats.org/officeDocument/2006/relationships/slide"/><Relationship Id="rId82" Target="slides/slide77.xml" Type="http://schemas.openxmlformats.org/officeDocument/2006/relationships/slide"/><Relationship Id="rId83" Target="slides/slide78.xml" Type="http://schemas.openxmlformats.org/officeDocument/2006/relationships/slide"/><Relationship Id="rId84" Target="slides/slide79.xml" Type="http://schemas.openxmlformats.org/officeDocument/2006/relationships/slide"/><Relationship Id="rId85" Target="slides/slide80.xml" Type="http://schemas.openxmlformats.org/officeDocument/2006/relationships/slide"/><Relationship Id="rId86" Target="slides/slide81.xml" Type="http://schemas.openxmlformats.org/officeDocument/2006/relationships/slide"/><Relationship Id="rId87" Target="slides/slide82.xml" Type="http://schemas.openxmlformats.org/officeDocument/2006/relationships/slide"/><Relationship Id="rId88" Target="slides/slide83.xml" Type="http://schemas.openxmlformats.org/officeDocument/2006/relationships/slide"/><Relationship Id="rId89" Target="slides/slide84.xml" Type="http://schemas.openxmlformats.org/officeDocument/2006/relationships/slide"/><Relationship Id="rId9" Target="slides/slide4.xml" Type="http://schemas.openxmlformats.org/officeDocument/2006/relationships/slide"/><Relationship Id="rId90" Target="slides/slide85.xml" Type="http://schemas.openxmlformats.org/officeDocument/2006/relationships/slide"/><Relationship Id="rId91" Target="slides/slide86.xml" Type="http://schemas.openxmlformats.org/officeDocument/2006/relationships/slide"/><Relationship Id="rId92" Target="slides/slide87.xml" Type="http://schemas.openxmlformats.org/officeDocument/2006/relationships/slide"/><Relationship Id="rId93" Target="slides/slide88.xml" Type="http://schemas.openxmlformats.org/officeDocument/2006/relationships/slide"/><Relationship Id="rId94" Target="slides/slide89.xml" Type="http://schemas.openxmlformats.org/officeDocument/2006/relationships/slide"/><Relationship Id="rId95" Target="slides/slide90.xml" Type="http://schemas.openxmlformats.org/officeDocument/2006/relationships/slide"/><Relationship Id="rId96" Target="slides/slide91.xml" Type="http://schemas.openxmlformats.org/officeDocument/2006/relationships/slide"/><Relationship Id="rId97" Target="slides/slide92.xml" Type="http://schemas.openxmlformats.org/officeDocument/2006/relationships/slide"/><Relationship Id="rId98" Target="slides/slide93.xml" Type="http://schemas.openxmlformats.org/officeDocument/2006/relationships/slide"/><Relationship Id="rId99" Target="slides/slide9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23.pn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/Relationships>
</file>

<file path=ppt/slides/_rels/slide10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10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1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1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94.png" Type="http://schemas.openxmlformats.org/officeDocument/2006/relationships/image"/><Relationship Id="rId5" Target="../media/image95.svg" Type="http://schemas.openxmlformats.org/officeDocument/2006/relationships/image"/><Relationship Id="rId6" Target="../media/image96.png" Type="http://schemas.openxmlformats.org/officeDocument/2006/relationships/image"/><Relationship Id="rId7" Target="../media/image97.svg" Type="http://schemas.openxmlformats.org/officeDocument/2006/relationships/image"/></Relationships>
</file>

<file path=ppt/slides/_rels/slide1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8.png" Type="http://schemas.openxmlformats.org/officeDocument/2006/relationships/image"/><Relationship Id="rId3" Target="../media/image99.svg" Type="http://schemas.openxmlformats.org/officeDocument/2006/relationships/image"/><Relationship Id="rId4" Target="../media/image100.png" Type="http://schemas.openxmlformats.org/officeDocument/2006/relationships/image"/><Relationship Id="rId5" Target="../media/image101.svg" Type="http://schemas.openxmlformats.org/officeDocument/2006/relationships/image"/><Relationship Id="rId6" Target="../media/image102.png" Type="http://schemas.openxmlformats.org/officeDocument/2006/relationships/image"/><Relationship Id="rId7" Target="../media/image103.svg" Type="http://schemas.openxmlformats.org/officeDocument/2006/relationships/image"/><Relationship Id="rId8" Target="../media/image104.png" Type="http://schemas.openxmlformats.org/officeDocument/2006/relationships/image"/><Relationship Id="rId9" Target="../media/image105.svg" Type="http://schemas.openxmlformats.org/officeDocument/2006/relationships/image"/></Relationships>
</file>

<file path=ppt/slides/_rels/slide1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1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/Relationships>
</file>

<file path=ppt/slides/_rels/slide1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1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106.png" Type="http://schemas.openxmlformats.org/officeDocument/2006/relationships/image"/><Relationship Id="rId4" Target="../media/image107.svg" Type="http://schemas.openxmlformats.org/officeDocument/2006/relationships/image"/><Relationship Id="rId5" Target="../media/image108.png" Type="http://schemas.openxmlformats.org/officeDocument/2006/relationships/image"/></Relationships>
</file>

<file path=ppt/slides/_rels/slide1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0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38.png" Type="http://schemas.openxmlformats.org/officeDocument/2006/relationships/image"/><Relationship Id="rId7" Target="../media/image39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Relationship Id="rId7" Target="../media/image6.jpeg" Type="http://schemas.openxmlformats.org/officeDocument/2006/relationships/image"/><Relationship Id="rId8" Target="../media/image7.jpeg" Type="http://schemas.openxmlformats.org/officeDocument/2006/relationships/image"/><Relationship Id="rId9" Target="../media/image8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50.png" Type="http://schemas.openxmlformats.org/officeDocument/2006/relationships/image"/><Relationship Id="rId13" Target="../media/image51.svg" Type="http://schemas.openxmlformats.org/officeDocument/2006/relationships/imag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2.png" Type="http://schemas.openxmlformats.org/officeDocument/2006/relationships/image"/><Relationship Id="rId5" Target="../media/image43.sv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54.png" Type="http://schemas.openxmlformats.org/officeDocument/2006/relationships/image"/><Relationship Id="rId7" Target="../media/image55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57.png" Type="http://schemas.openxmlformats.org/officeDocument/2006/relationships/image"/><Relationship Id="rId4" Target="../media/image58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62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63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64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65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66.pn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67.png" Type="http://schemas.openxmlformats.org/officeDocument/2006/relationships/image"/><Relationship Id="rId4" Target="../media/image68.pn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69.pn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7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Relationship Id="rId3" Target="../media/image70.png" Type="http://schemas.openxmlformats.org/officeDocument/2006/relationships/image"/><Relationship Id="rId4" Target="../media/image71.svg" Type="http://schemas.openxmlformats.org/officeDocument/2006/relationships/image"/></Relationships>
</file>

<file path=ppt/slides/_rels/slide7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7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8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72.png" Type="http://schemas.openxmlformats.org/officeDocument/2006/relationships/image"/></Relationships>
</file>

<file path=ppt/slides/_rels/slide8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73.png" Type="http://schemas.openxmlformats.org/officeDocument/2006/relationships/image"/></Relationships>
</file>

<file path=ppt/slides/_rels/slide8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8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Relationship Id="rId3" Target="../media/image7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9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9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9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9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9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2.png" Type="http://schemas.openxmlformats.org/officeDocument/2006/relationships/image"/><Relationship Id="rId11" Target="../media/image83.svg" Type="http://schemas.openxmlformats.org/officeDocument/2006/relationships/image"/><Relationship Id="rId12" Target="../media/image84.svg" Type="http://schemas.openxmlformats.org/officeDocument/2006/relationships/image"/><Relationship Id="rId13" Target="../media/image85.svg" Type="http://schemas.openxmlformats.org/officeDocument/2006/relationships/image"/><Relationship Id="rId14" Target="../media/image86.svg" Type="http://schemas.openxmlformats.org/officeDocument/2006/relationships/image"/><Relationship Id="rId15" Target="../media/image87.svg" Type="http://schemas.openxmlformats.org/officeDocument/2006/relationships/image"/><Relationship Id="rId16" Target="../media/image88.svg" Type="http://schemas.openxmlformats.org/officeDocument/2006/relationships/image"/><Relationship Id="rId17" Target="../media/image89.svg" Type="http://schemas.openxmlformats.org/officeDocument/2006/relationships/image"/><Relationship Id="rId18" Target="../media/image90.svg" Type="http://schemas.openxmlformats.org/officeDocument/2006/relationships/image"/><Relationship Id="rId19" Target="../media/image91.svg" Type="http://schemas.openxmlformats.org/officeDocument/2006/relationships/image"/><Relationship Id="rId2" Target="../media/image59.png" Type="http://schemas.openxmlformats.org/officeDocument/2006/relationships/image"/><Relationship Id="rId3" Target="../media/image75.png" Type="http://schemas.openxmlformats.org/officeDocument/2006/relationships/image"/><Relationship Id="rId4" Target="../media/image76.svg" Type="http://schemas.openxmlformats.org/officeDocument/2006/relationships/image"/><Relationship Id="rId5" Target="../media/image77.svg" Type="http://schemas.openxmlformats.org/officeDocument/2006/relationships/image"/><Relationship Id="rId6" Target="../media/image78.svg" Type="http://schemas.openxmlformats.org/officeDocument/2006/relationships/image"/><Relationship Id="rId7" Target="../media/image79.svg" Type="http://schemas.openxmlformats.org/officeDocument/2006/relationships/image"/><Relationship Id="rId8" Target="../media/image80.png" Type="http://schemas.openxmlformats.org/officeDocument/2006/relationships/image"/><Relationship Id="rId9" Target="../media/image81.svg" Type="http://schemas.openxmlformats.org/officeDocument/2006/relationships/image"/></Relationships>
</file>

<file path=ppt/slides/_rels/slide9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92.png" Type="http://schemas.openxmlformats.org/officeDocument/2006/relationships/image"/><Relationship Id="rId5" Target="../media/image93.svg" Type="http://schemas.openxmlformats.org/officeDocument/2006/relationships/image"/></Relationships>
</file>

<file path=ppt/slides/_rels/slide9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9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9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9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842591" cy="5666156"/>
          </a:xfrm>
          <a:custGeom>
            <a:avLst/>
            <a:gdLst/>
            <a:ahLst/>
            <a:cxnLst/>
            <a:rect r="r" b="b" t="t" l="l"/>
            <a:pathLst>
              <a:path h="5666156" w="842591">
                <a:moveTo>
                  <a:pt x="0" y="0"/>
                </a:moveTo>
                <a:lnTo>
                  <a:pt x="842591" y="0"/>
                </a:lnTo>
                <a:lnTo>
                  <a:pt x="842591" y="5666156"/>
                </a:lnTo>
                <a:lnTo>
                  <a:pt x="0" y="5666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67914" y="826456"/>
            <a:ext cx="9738899" cy="348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เอกสารประกอบการสอนวิชา </a:t>
            </a:r>
          </a:p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CIM 1210 กฏหมายและจริยธรรมทางธุรกิจ</a:t>
            </a:r>
          </a:p>
          <a:p>
            <a:pPr algn="l">
              <a:lnSpc>
                <a:spcPts val="9243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466194" y="3923481"/>
            <a:ext cx="8185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10255" y="4421505"/>
            <a:ext cx="8829113" cy="1124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67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อาจารย์ ดร.นธายุ วันทยะกุล : ผู้สอน</a:t>
            </a:r>
          </a:p>
          <a:p>
            <a:pPr algn="r">
              <a:lnSpc>
                <a:spcPts val="4467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(อาจารย์ประจำหลักการจัดการอีสปอร์ตและธุรกิจเกม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606296" y="742188"/>
            <a:ext cx="7274052" cy="1450848"/>
            <a:chOff x="0" y="0"/>
            <a:chExt cx="9698736" cy="193446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698736" cy="1934464"/>
            </a:xfrm>
            <a:custGeom>
              <a:avLst/>
              <a:gdLst/>
              <a:ahLst/>
              <a:cxnLst/>
              <a:rect r="r" b="b" t="t" l="l"/>
              <a:pathLst>
                <a:path h="1934464" w="9698736">
                  <a:moveTo>
                    <a:pt x="0" y="0"/>
                  </a:moveTo>
                  <a:lnTo>
                    <a:pt x="9698736" y="0"/>
                  </a:lnTo>
                  <a:lnTo>
                    <a:pt x="9698736" y="1934464"/>
                  </a:lnTo>
                  <a:lnTo>
                    <a:pt x="0" y="19344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00403" y="2128142"/>
            <a:ext cx="7252335" cy="4124011"/>
          </a:xfrm>
          <a:custGeom>
            <a:avLst/>
            <a:gdLst/>
            <a:ahLst/>
            <a:cxnLst/>
            <a:rect r="r" b="b" t="t" l="l"/>
            <a:pathLst>
              <a:path h="4124011" w="7252335">
                <a:moveTo>
                  <a:pt x="0" y="0"/>
                </a:moveTo>
                <a:lnTo>
                  <a:pt x="7252335" y="0"/>
                </a:lnTo>
                <a:lnTo>
                  <a:pt x="7252335" y="4124011"/>
                </a:lnTo>
                <a:lnTo>
                  <a:pt x="0" y="41240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94330" y="1001306"/>
            <a:ext cx="1856794" cy="743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8"/>
              </a:lnSpc>
            </a:pP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นิยามธุรกิจ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299460" y="5177600"/>
            <a:ext cx="4049078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จำหน่าย / ให้บริการ แก่ผู้อุปโภคบริโภค</a:t>
            </a:r>
            <a:r>
              <a:rPr lang="en-US" b="true" sz="300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177540" y="2882455"/>
            <a:ext cx="4472111" cy="1052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36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กระบวนการดาเนิินกิจกรรมทางด้าน การผลิต การจำหน่าย และ การให้บริการ </a:t>
            </a:r>
          </a:p>
        </p:txBody>
      </p:sp>
    </p:spTree>
  </p:cSld>
  <p:clrMapOvr>
    <a:masterClrMapping/>
  </p:clrMapOvr>
</p:sld>
</file>

<file path=ppt/slides/slide10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343900"/>
            <a:ext cx="2949902" cy="830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3"/>
              </a:lnSpc>
            </a:pPr>
            <a:r>
              <a:rPr lang="en-US" sz="48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กฎหมายแรงงาน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41274" y="1369304"/>
            <a:ext cx="255784" cy="395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4"/>
              </a:lnSpc>
            </a:pPr>
            <a:r>
              <a:rPr lang="en-US" sz="224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41274" y="3006338"/>
            <a:ext cx="255784" cy="395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4"/>
              </a:lnSpc>
            </a:pPr>
            <a:r>
              <a:rPr lang="en-US" sz="224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41274" y="4215117"/>
            <a:ext cx="255784" cy="395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4"/>
              </a:lnSpc>
            </a:pPr>
            <a:r>
              <a:rPr lang="en-US" sz="224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84174" y="1434265"/>
            <a:ext cx="2964218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กฎหมายด้านคุ้มครองแรงงาน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8474" y="1924460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4174" y="3071298"/>
            <a:ext cx="5164198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กฎหมายด้านแรงงานสัมพันธ์์และรัฐวิสาหกิจสัมพัันธ์ ์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98474" y="3559959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331789" y="3624777"/>
            <a:ext cx="7823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84174" y="4280078"/>
            <a:ext cx="7426223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กฎหมายด้านความปลอดภัย อาชีวอนามััย และสภาพแวดล้อมในการทางาน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84174" y="5488972"/>
            <a:ext cx="1406157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กฎหมายอื่นๆ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98474" y="4768748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41274" y="5424421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85014" y="2046418"/>
            <a:ext cx="9157192" cy="853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พระราชบัญญัติคุ้มครองแรงงาน พระราชบัญญัติแรงงานทางทะเล พระราชบัญญัติคุ้มครองผู้รับ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งานไปท าที่บ้าน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5014" y="3624777"/>
            <a:ext cx="2903706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พระราชบัญญัติแรงงานสัมพันธ์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713094" y="3624777"/>
            <a:ext cx="410187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พระราชบัญญัติแรงงานรัฐวิสาหกิจสัมพันธ์ 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85014" y="4833566"/>
            <a:ext cx="8560384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พระราชบัญญัติความปลอดภัยอาชีวอนามัยและสภาพแวดล้อมในการทางาน พ.ศ. ๒๕๕๔ </a:t>
            </a:r>
          </a:p>
        </p:txBody>
      </p:sp>
    </p:spTree>
  </p:cSld>
  <p:clrMapOvr>
    <a:masterClrMapping/>
  </p:clrMapOvr>
</p:sld>
</file>

<file path=ppt/slides/slide10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7528" y="-63503"/>
            <a:ext cx="10697975" cy="6985006"/>
          </a:xfrm>
          <a:custGeom>
            <a:avLst/>
            <a:gdLst/>
            <a:ahLst/>
            <a:cxnLst/>
            <a:rect r="r" b="b" t="t" l="l"/>
            <a:pathLst>
              <a:path h="6985006" w="10697975">
                <a:moveTo>
                  <a:pt x="0" y="0"/>
                </a:moveTo>
                <a:lnTo>
                  <a:pt x="10697975" y="0"/>
                </a:lnTo>
                <a:lnTo>
                  <a:pt x="1069797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07510" y="546040"/>
            <a:ext cx="4627921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กฎหมายเฉพาะเรื่อง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44240" y="2469518"/>
            <a:ext cx="4310596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กฎหมายภาษี </a:t>
            </a:r>
          </a:p>
        </p:txBody>
      </p:sp>
    </p:spTree>
  </p:cSld>
  <p:clrMapOvr>
    <a:masterClrMapping/>
  </p:clrMapOvr>
</p:sld>
</file>

<file path=ppt/slides/slide10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84547" y="446951"/>
            <a:ext cx="5661917" cy="743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8"/>
              </a:lnSpc>
            </a:pPr>
            <a:r>
              <a:rPr lang="en-US" sz="44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การดาเนินการจัดตั้งธุรกิจขนาดย่อม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01040" y="1584017"/>
            <a:ext cx="11023368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การด าเนินการจัดตั้งธุรกิจนั้น ผู้ด าเนินกิจการควรเลือกให้เหมาะสมกับธุรกิจของ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217290" y="2132762"/>
            <a:ext cx="117053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15697" y="2803598"/>
            <a:ext cx="4257999" cy="1352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ใช้ทุนมากน้อยและความเสี่ยง </a:t>
            </a:r>
          </a:p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กฎหมายและภาษี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77597" y="4144966"/>
            <a:ext cx="2405053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อ านาจตัดสินใจ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3940" y="2132762"/>
            <a:ext cx="4255503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ตนโดยพิจ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ารณาจากปัจ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จัย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ดัง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นี้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3940" y="3055039"/>
            <a:ext cx="111881" cy="2442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9996"/>
              </a:lnSpc>
            </a:pPr>
            <a:r>
              <a:rPr lang="en-US" sz="39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just">
              <a:lnSpc>
                <a:spcPts val="9996"/>
              </a:lnSpc>
            </a:pPr>
            <a:r>
              <a:rPr lang="en-US" sz="39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15697" y="4815640"/>
            <a:ext cx="4109342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แนวทางขยายหรือเลิกกิจการ</a:t>
            </a:r>
          </a:p>
        </p:txBody>
      </p:sp>
    </p:spTree>
  </p:cSld>
  <p:clrMapOvr>
    <a:masterClrMapping/>
  </p:clrMapOvr>
</p:sld>
</file>

<file path=ppt/slides/slide10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40765" y="417833"/>
            <a:ext cx="7390105" cy="830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ผู้ที่มีหน้าที่เสียภาษีีและเรื่องภาษีที่เกี่ยวข้อง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96240" y="1696898"/>
            <a:ext cx="78305" cy="1063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40257" y="5757805"/>
            <a:ext cx="1228163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อากรแสตมป์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031493" y="5757805"/>
            <a:ext cx="1100499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ภาษีป้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53440" y="1696898"/>
            <a:ext cx="3959142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ผู้ที่มีีหน้าที่เสียภา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ษีีคือ </a:t>
            </a: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1.บุคคลธรรมดา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323970" y="5245703"/>
            <a:ext cx="7823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968878" y="5757805"/>
            <a:ext cx="1779832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และภาษีศุลกากร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979546" y="1696898"/>
            <a:ext cx="3201248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2.คณะบุคคล และ 3.นิติบุคคล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96240" y="3709235"/>
            <a:ext cx="7823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53440" y="2333444"/>
            <a:ext cx="10635101" cy="128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ในการประกอบธุรกิจทุกประเภท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ผู้ประกอบการต้องมีการเสียภาษีอย่างหลีกเลี่ยงไม่ได้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การยื่นภาษีที่ถูกต้องตาม หลักเกณฑ์และตามอัตราที่กฎหมายก าหนดเป็นเรื่องจ าเป็น และเป็นการป้องกันความยุ่งยากที่จะเกิดขึ้นในอนาคต มีภาษีหลายประเภทที่ผู้ประกอบการควรรู้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39140" y="3709235"/>
            <a:ext cx="306814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ภาษีีที่เกี่ยวข้อง 9 อย่าง ได้แก่ 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53440" y="4211774"/>
            <a:ext cx="78305" cy="2030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- -</a:t>
            </a:r>
          </a:p>
          <a:p>
            <a:pPr algn="just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40257" y="4211774"/>
            <a:ext cx="1632404" cy="1517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ภาษีเงินได้  ภาษีมูลค่าเพิ่ม ภาษีธุรกิจเฉพาะ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139697" y="4211774"/>
            <a:ext cx="2227193" cy="1517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ภาษีสรรพสามิต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ภาษีบ ารุงท้องที่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ภาษีโรงเรือนและที่ดิน</a:t>
            </a:r>
          </a:p>
        </p:txBody>
      </p:sp>
    </p:spTree>
  </p:cSld>
  <p:clrMapOvr>
    <a:masterClrMapping/>
  </p:clrMapOvr>
</p:sld>
</file>

<file path=ppt/slides/slide10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907918" y="561623"/>
            <a:ext cx="2552329" cy="766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ภาษีที่เกี่ยวข้อง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59587" y="1858261"/>
            <a:ext cx="255870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59587" y="3604765"/>
            <a:ext cx="263642" cy="1281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5187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69187" y="1924936"/>
            <a:ext cx="10355923" cy="1644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3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ภาษีเงินได้</a:t>
            </a:r>
            <a:r>
              <a:rPr lang="en-US" sz="3600" spc="3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คือการเสียภาษีของบุคคลธรรมดาหรือธุรกิจที่มีเงินได้ต้องเสียภาษีเงินได้</a:t>
            </a:r>
          </a:p>
          <a:p>
            <a:pPr algn="l">
              <a:lnSpc>
                <a:spcPts val="4322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ตามกฎหมาย 2 ประเภท คือ</a:t>
            </a:r>
            <a:r>
              <a:rPr lang="en-US" sz="36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ภาษีเงินได้บุคคลธรรมดา และภาษีเงินได้นิติบุคคล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 คิดจากรายได้สุทธิหลังหักค่าใช้จ่ายแล้ว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75915" y="4272915"/>
            <a:ext cx="10327443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spc="43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ภาษีมูลค่าเพิ่ม </a:t>
            </a:r>
            <a:r>
              <a:rPr lang="en-US" sz="3600" spc="4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คือภาษีที่รัฐเรียกเก็บจากมูลค่าของสินค้าหรือบริการส่วนที่เพิ่มขึ้น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69187" y="4821555"/>
            <a:ext cx="5711419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รวมทั้งการน าเข้า ในอัตราร้อยละ 7 ในปัจจุบัน </a:t>
            </a:r>
          </a:p>
        </p:txBody>
      </p:sp>
    </p:spTree>
  </p:cSld>
  <p:clrMapOvr>
    <a:masterClrMapping/>
  </p:clrMapOvr>
</p:sld>
</file>

<file path=ppt/slides/slide10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39110" y="561623"/>
            <a:ext cx="3304699" cy="766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ภาษีที่เกี่ยวข้อง(ต่อ)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04114" y="1552261"/>
            <a:ext cx="21607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1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98830" y="1609411"/>
            <a:ext cx="10958208" cy="914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00"/>
              </a:lnSpc>
            </a:pPr>
            <a:r>
              <a:rPr lang="en-US" sz="3000" spc="1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ภาษีธุรกิจเฉพาะ </a:t>
            </a:r>
            <a:r>
              <a:rPr lang="en-US" sz="3000" spc="1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คือภาษีที่เรียกเก็บเฉพาะกับกิจการที่ประกอบธุรกิจบางประเภท โดยไม่จากัดว่ากิจการนั้น การขายอสังหาริมทรัพย์คิดจากรายรับก่อนหักค่าใช้จ่าย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13714" y="2066611"/>
            <a:ext cx="4852311" cy="9148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7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เป็นกิจการเจ้าของคนเดียว หรือนิติบุคคล เช่น </a:t>
            </a:r>
          </a:p>
          <a:p>
            <a:pPr algn="l">
              <a:lnSpc>
                <a:spcPts val="3602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ร้อยละ 3.บาท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61314" y="3015682"/>
            <a:ext cx="8394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71190" y="3015682"/>
            <a:ext cx="3527508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กิจการที่ต้องเสียภาษีธุรกิจเฉพาะ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975990" y="3554797"/>
            <a:ext cx="204464" cy="2719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2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</a:t>
            </a:r>
          </a:p>
          <a:p>
            <a:pPr algn="just">
              <a:lnSpc>
                <a:spcPts val="432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2. 3. 4. 5.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585590" y="3554797"/>
            <a:ext cx="3782501" cy="2719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ธนาคาร </a:t>
            </a:r>
          </a:p>
          <a:p>
            <a:pPr algn="l">
              <a:lnSpc>
                <a:spcPts val="432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การประกอบธุรกิจเงินทุน ประกันภัย,การรับจ าน า ประกอบกิจการเยี่ยงธนาคารพาณิชย์ การขายอสังหาริมทรัพย์</a:t>
            </a:r>
            <a:r>
              <a:rPr lang="en-US" sz="3002">
                <a:solidFill>
                  <a:srgbClr val="99009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10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809744" y="534981"/>
            <a:ext cx="2932481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ภาษีที่เกี่ยวข้อง(ต่อ)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67461" y="1733674"/>
            <a:ext cx="255870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77013" y="1800349"/>
            <a:ext cx="10141839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อากรแสตมป์  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คือภาษีอากรที่เรียกเก็บจากการทาตราสาร 28 ประเภทตามที่กาหนด ไว้ในบัญชีอัตราอากรแสตมป์ เช่นการเช่า,การโอนหุ้น,การเช่า่ซื้อ, จ้างทาของ,กู้ยืม,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920102" y="2830944"/>
            <a:ext cx="100794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67461" y="3480054"/>
            <a:ext cx="255918" cy="1281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5184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77013" y="2830944"/>
            <a:ext cx="4532614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การซื้อขายที่ดิน,การมอบอ านาจต่างๆ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31877" y="4147928"/>
            <a:ext cx="9370114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ภาษีสรรพสามิต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ภาษีการขายเฉพาะที่เรียกเก็บจากสินค้าบางประเภทที่มี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77013" y="4763519"/>
            <a:ext cx="9657979" cy="1095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ลักษณะสินค้าที่บริโภคแล้วเป็นอันตรายต่อสุขภาพ หรือสินค้าฟุ่มเฟือย เช่น สุุรา ปูนซีเมนต์ ยาสูบ น ้ามัน เครื่องดื่ม โคมไฟฟ้า เครื่องปรับอากาศ รถยนต์ อื่น ๆ </a:t>
            </a:r>
          </a:p>
        </p:txBody>
      </p:sp>
    </p:spTree>
  </p:cSld>
  <p:clrMapOvr>
    <a:masterClrMapping/>
  </p:clrMapOvr>
</p:sld>
</file>

<file path=ppt/slides/slide10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651248" y="335928"/>
            <a:ext cx="3304765" cy="776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03"/>
              </a:lnSpc>
            </a:pPr>
            <a:r>
              <a:rPr lang="en-US" sz="45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ภาษีที่เกี่ยวข้อง(ต่อ)</a:t>
            </a:r>
            <a:r>
              <a:rPr lang="en-US" sz="4502">
                <a:solidFill>
                  <a:srgbClr val="0000C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01040" y="1572835"/>
            <a:ext cx="1100490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69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 ภาษีบ ารุงท้องที่ </a:t>
            </a:r>
            <a:r>
              <a:rPr lang="en-US" sz="2795" spc="69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คือภาษีที่เรียกเก็บจากเจ้าของที่ดินโดยกฎหมายกาหนดว่า ผู้ใดเป็นเจ้าของที่ดินในวันที่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43940" y="1999669"/>
            <a:ext cx="604737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 มกราคม ของปีใด เป็นผู้มีหน้าที่เสียภาษีส าหรัับปีนั้น </a:t>
            </a: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(ภบท.)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05840" y="2512000"/>
            <a:ext cx="2372906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ที่ดิ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ยกเว้น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การเสีย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 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1040" y="3024064"/>
            <a:ext cx="7823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63297" y="3014539"/>
            <a:ext cx="3232137" cy="1005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ใช้เป็นที่อยู่อาศัย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นอกเขตเทศบาล ลดหย่อน 5 ไร่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39497" y="4048449"/>
            <a:ext cx="3116932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ในเขตเทศบาล ลดหย่่อน 1 ไร่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77597" y="4551245"/>
            <a:ext cx="4735849" cy="1517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ในเขตเทศบาลเมือง ลดหย่่อน 200 ตารางวา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ในเขตเทศบาลนคร ลดหย่อน 100 ตารางวา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ที่ดินใช้เพาะปลูกในปีล่วงมาได้รับความเสียหาย </a:t>
            </a:r>
          </a:p>
        </p:txBody>
      </p:sp>
    </p:spTree>
  </p:cSld>
  <p:clrMapOvr>
    <a:masterClrMapping/>
  </p:clrMapOvr>
</p:sld>
</file>

<file path=ppt/slides/slide10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497581" y="511845"/>
            <a:ext cx="3304823" cy="766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ภาษีที่เกี่ยวข้อง(ต่อ)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18439" y="1753048"/>
            <a:ext cx="2584771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7.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ภาษีโรงเรือนและที่ดิน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95729" y="1753048"/>
            <a:ext cx="813136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</a:t>
            </a: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ภาษีเงินได้เกิดจากการให้เช่าอาคารและที่ดิน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ต้องนามาเสียภาษีโรงเรือน โดยยื่น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28344" y="2236908"/>
            <a:ext cx="10388841" cy="853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แบบปีละครั้งในอัตราร้อยละ 12.5 ของค่าเช่าทั้งปี ถ้าใช้เป็นสถานประกอบการเสียในอัตราร้อยละ 18 ต่อตาราง เมตร สถานที่ผลิตร้อยละ 20 ต่อตารางเมตร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18439" y="3262065"/>
            <a:ext cx="281254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8.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59180" y="3319215"/>
            <a:ext cx="10863520" cy="1280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ภาษีป้าย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ป้ายที่แสดงชื่อ ยี่ห้อ หรือเครื่องหมายที่ใช้ในการประกอบการค้าหรือประกอบกิจการอื่นเพื่อหารายได้ หรือโฆษณาเพื่อหารายได้ ไม่ว่าจะท าด้วยวัตถุใดๆ ด้วยอักษร ภาพ หรือเครื่องหมายที่เขียน แกะสลัก จารึกหรือ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 าให้ปรากฏด้วยวิธีอื่น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04544" y="4542482"/>
            <a:ext cx="147810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อัตราภาษีป้าย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78480" y="4542482"/>
            <a:ext cx="511383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อักษรไทยล้วน 10 บาทต่อห้าร้อยตารางเซนติเมตร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133344" y="5026457"/>
            <a:ext cx="8598084" cy="853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ไทยปนภาษาต่างประเทศหรือรูปภาพ 100 บาทต่อห้าร้อยตารางเซนติเมตร </a:t>
            </a:r>
          </a:p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 ไม่มีอักษรไทยหรือไทยอยู่ต ่ากว่าอักษรต่างประเทศ 200 บาทต่อ ห้าร้อยตารางเซนติเมตร </a:t>
            </a:r>
          </a:p>
        </p:txBody>
      </p:sp>
    </p:spTree>
  </p:cSld>
  <p:clrMapOvr>
    <a:masterClrMapping/>
  </p:clrMapOvr>
</p:sld>
</file>

<file path=ppt/slides/slide10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4037" y="6229979"/>
            <a:ext cx="333137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109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541263" y="400317"/>
            <a:ext cx="3304765" cy="776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03"/>
              </a:lnSpc>
            </a:pPr>
            <a:r>
              <a:rPr lang="en-US" sz="45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ภาษีที่เกี่ยวข้อง(ต่อ)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90398" y="1553461"/>
            <a:ext cx="255870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9.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99998" y="1553461"/>
            <a:ext cx="10603411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ภาษีศุลกากร 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</a:t>
            </a:r>
            <a:r>
              <a:rPr lang="en-US" sz="3600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ภาษีที่มีการนาเข้าสินค้าจากต่างประเทศ 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ก็ต้องเสียภาษีอากรขาเข้า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99998" y="2102101"/>
            <a:ext cx="10581808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spc="5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ตามอัตราที่กฎหมายกาหนด และการส่งออกก็ต้องเสียภาษีอากรขาออกตามกฎหมาย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86994" y="2650855"/>
            <a:ext cx="100794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99998" y="2641330"/>
            <a:ext cx="905313" cy="1281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 าหนด</a:t>
            </a:r>
          </a:p>
          <a:p>
            <a:pPr algn="l">
              <a:lnSpc>
                <a:spcPts val="5184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0398" y="4034523"/>
            <a:ext cx="11203791" cy="1095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22"/>
              </a:lnSpc>
            </a:pPr>
            <a:r>
              <a:rPr lang="en-US" sz="3602" spc="2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***** ภาษีอากรเป็นเรื่องส าคัญทีผู้่ประกอบธุรกิจย่อมต้องรับรู้ และเสียภาษีถูกต้องตาม ลเมืองดีแล้ว ยังป้องกันการ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9998" y="4516755"/>
            <a:ext cx="7116413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spc="2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กฎหมายและตามเวลาทีก่ าหนด ซึ่งแสดงออกถึงหน้าทีพ่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99998" y="5065376"/>
            <a:ext cx="7309856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ถูกเรียกเก็บภาษีย้อนหลัง ซึ่งอาจมีการคิดเงินเพิม่เบีย้ปรับ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11682" y="5620388"/>
            <a:ext cx="5276040" cy="9525"/>
          </a:xfrm>
          <a:custGeom>
            <a:avLst/>
            <a:gdLst/>
            <a:ahLst/>
            <a:cxnLst/>
            <a:rect r="r" b="b" t="t" l="l"/>
            <a:pathLst>
              <a:path h="9525" w="5276040">
                <a:moveTo>
                  <a:pt x="0" y="0"/>
                </a:moveTo>
                <a:lnTo>
                  <a:pt x="5276040" y="0"/>
                </a:lnTo>
                <a:lnTo>
                  <a:pt x="527604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1682" y="5327780"/>
            <a:ext cx="2863548" cy="9525"/>
          </a:xfrm>
          <a:custGeom>
            <a:avLst/>
            <a:gdLst/>
            <a:ahLst/>
            <a:cxnLst/>
            <a:rect r="r" b="b" t="t" l="l"/>
            <a:pathLst>
              <a:path h="9525" w="2863548">
                <a:moveTo>
                  <a:pt x="0" y="0"/>
                </a:moveTo>
                <a:lnTo>
                  <a:pt x="2863548" y="0"/>
                </a:lnTo>
                <a:lnTo>
                  <a:pt x="2863548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8179" y="-63503"/>
            <a:ext cx="11207315" cy="6985006"/>
          </a:xfrm>
          <a:custGeom>
            <a:avLst/>
            <a:gdLst/>
            <a:ahLst/>
            <a:cxnLst/>
            <a:rect r="r" b="b" t="t" l="l"/>
            <a:pathLst>
              <a:path h="6985006" w="11207315">
                <a:moveTo>
                  <a:pt x="0" y="0"/>
                </a:moveTo>
                <a:lnTo>
                  <a:pt x="11207315" y="0"/>
                </a:lnTo>
                <a:lnTo>
                  <a:pt x="1120731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80659" y="597284"/>
            <a:ext cx="1523343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นิยามธุรกิจ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9010" y="4352039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69010" y="5649287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9010" y="1082421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26210" y="1501521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26210" y="2215134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6210" y="2926842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12694" y="2980058"/>
            <a:ext cx="6715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69010" y="3345942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11910" y="1135637"/>
            <a:ext cx="155166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ลักษณะของธุรกิจ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12694" y="1649987"/>
            <a:ext cx="8899798" cy="1326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"ธุรกิิจ" "Business" มาจากค าว่า Busy ที่แปลว่ามีงีานมาก, มีธุระยุ่ง ดังนั้นธุรกิจจึงเป็นเรื่องที่ต้องคิด + </a:t>
            </a:r>
          </a:p>
          <a:p>
            <a:pPr algn="l">
              <a:lnSpc>
                <a:spcPts val="2304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แก้้ปัญหา + พัฒนาตลอดเวลา </a:t>
            </a:r>
          </a:p>
          <a:p>
            <a:pPr algn="l">
              <a:lnSpc>
                <a:spcPts val="4324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ธุรกิิจ ไม่ได้ก าหนดว่าต้้องเป็นเรื่องของเอกชนหรือของรัฐบาล กิจกรรมที่กระทาโดยทั่ว ๆ ไปถือว่าเป็นธุรกิิจ แต่่</a:t>
            </a:r>
          </a:p>
          <a:p>
            <a:pPr algn="l">
              <a:lnSpc>
                <a:spcPts val="1200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เรามักรัับรู้ว่าธุรกิจเป็นเรื่องของเอกชน เป็นเรื่องของการมุ่งหวังก าไร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78226" y="2980058"/>
            <a:ext cx="3795189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ธุรกิิจเป็นเรื่องของกิจการที่เข้ามารัับความเสี่ยง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11910" y="3399158"/>
            <a:ext cx="9319165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ความหมายของธุรกิจ (Business) หมายถึง กิจกรรมทุกสิ่งทุกอย่างซึ่งมีความเกี่ยวพันในวงการของสถาบัน เพื่อที่จะ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11910" y="3691747"/>
            <a:ext cx="9054122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จาหน่ายและให้บริิการภายใต้กฎเกณฑ์ที่ได้ก าหนดไว้ โดยมีความสัมพัันธ์กับบริการอื่น และกลุ่มผู้ทางานร่่วมมือให้้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11910" y="3984622"/>
            <a:ext cx="9250032" cy="2133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1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บรรลุุถึงจุดหมายอันเดียวกัน คือ ความส าเร็จของหน่วยงาน </a:t>
            </a:r>
          </a:p>
          <a:p>
            <a:pPr algn="l">
              <a:lnSpc>
                <a:spcPts val="3311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การประกอบธุรกิจ หมายถึง การผลิตสิินค้าและบริการ และการน าสินค้าและบริการนั้นมาจาหน่ายให้แก่ผู้บริโภค </a:t>
            </a:r>
          </a:p>
          <a:p>
            <a:pPr algn="l">
              <a:lnSpc>
                <a:spcPts val="1296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ฉะนั้นถ้าการผลิตสินค้าหรืือบริการนั้น ๆ ได้ถูกน ามาใช้บริโภคเอง ไม่ได้นาไปขายหรือจาหน่ายจึงเรียกว่า การอุปโภค</a:t>
            </a:r>
          </a:p>
          <a:p>
            <a:pPr algn="l">
              <a:lnSpc>
                <a:spcPts val="3315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บริโภค (Consumption) ของตนเอง แต่่ถ้าการผลิตสินค้าและบริการได้ถูกนาไปขายหรืือจาหน่ายต่อไปจึงเรียกว่า </a:t>
            </a:r>
          </a:p>
          <a:p>
            <a:pPr algn="l">
              <a:lnSpc>
                <a:spcPts val="1293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การค้า (Commerces) / การประกอบธุรกิิจ (Business Activities) </a:t>
            </a:r>
          </a:p>
          <a:p>
            <a:pPr algn="l">
              <a:lnSpc>
                <a:spcPts val="5306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สรุป : ธุรกิจ เป็นกระบวนการด าเนินกิจกรรมทางด้านการผลิต การจาหน่าย และการให้บริการ </a:t>
            </a:r>
          </a:p>
        </p:txBody>
      </p:sp>
    </p:spTree>
  </p:cSld>
  <p:clrMapOvr>
    <a:masterClrMapping/>
  </p:clrMapOvr>
</p:sld>
</file>

<file path=ppt/slides/slide1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7528" y="-63503"/>
            <a:ext cx="10697975" cy="6985006"/>
          </a:xfrm>
          <a:custGeom>
            <a:avLst/>
            <a:gdLst/>
            <a:ahLst/>
            <a:cxnLst/>
            <a:rect r="r" b="b" t="t" l="l"/>
            <a:pathLst>
              <a:path h="6985006" w="10697975">
                <a:moveTo>
                  <a:pt x="0" y="0"/>
                </a:moveTo>
                <a:lnTo>
                  <a:pt x="10697975" y="0"/>
                </a:lnTo>
                <a:lnTo>
                  <a:pt x="1069797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07510" y="546040"/>
            <a:ext cx="4627921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กฎหมายเฉพาะเรื่อง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932432" y="2469518"/>
            <a:ext cx="7394943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กฎหมายคุ้มครองผู้บริโภค </a:t>
            </a:r>
          </a:p>
        </p:txBody>
      </p:sp>
    </p:spTree>
  </p:cSld>
  <p:clrMapOvr>
    <a:masterClrMapping/>
  </p:clrMapOvr>
</p:sld>
</file>

<file path=ppt/slides/slide1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8782" y="5426583"/>
            <a:ext cx="1982724" cy="16764"/>
          </a:xfrm>
          <a:custGeom>
            <a:avLst/>
            <a:gdLst/>
            <a:ahLst/>
            <a:cxnLst/>
            <a:rect r="r" b="b" t="t" l="l"/>
            <a:pathLst>
              <a:path h="16764" w="1982724">
                <a:moveTo>
                  <a:pt x="0" y="0"/>
                </a:moveTo>
                <a:lnTo>
                  <a:pt x="1982724" y="0"/>
                </a:lnTo>
                <a:lnTo>
                  <a:pt x="1982724" y="16764"/>
                </a:lnTo>
                <a:lnTo>
                  <a:pt x="0" y="16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132451" y="-63503"/>
            <a:ext cx="7123052" cy="6985006"/>
          </a:xfrm>
          <a:custGeom>
            <a:avLst/>
            <a:gdLst/>
            <a:ahLst/>
            <a:cxnLst/>
            <a:rect r="r" b="b" t="t" l="l"/>
            <a:pathLst>
              <a:path h="6985006" w="7123052">
                <a:moveTo>
                  <a:pt x="0" y="0"/>
                </a:moveTo>
                <a:lnTo>
                  <a:pt x="7123052" y="0"/>
                </a:lnTo>
                <a:lnTo>
                  <a:pt x="7123052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27253" y="525399"/>
            <a:ext cx="556097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กฎหมายคุ้มครองผู้บริโภค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9010" y="2228507"/>
            <a:ext cx="9020375" cy="3340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283"/>
              </a:lnSpc>
            </a:pP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คือการออกกฎหมายเพื่อมาคุ้มครองผู้บริโภค เนื่องจากมีการ</a:t>
            </a:r>
          </a:p>
          <a:p>
            <a:pPr algn="just">
              <a:lnSpc>
                <a:spcPts val="5280"/>
              </a:lnSpc>
            </a:pPr>
            <a:r>
              <a:rPr lang="en-US" sz="4404" spc="7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เสนอขายสินค้าหรือบริการต่าง ๆ ต่อประชาชนมากขึ้นโดย การโฆษณาได้น าวิธีการทางตลาดทางโฆษณามาส่งเสริมการ ขายท าให้ประชาชนเสียเปรียบเพราะไม่อยู่ในฐานะที่จะทราบ</a:t>
            </a:r>
          </a:p>
          <a:p>
            <a:pPr algn="just">
              <a:lnSpc>
                <a:spcPts val="5283"/>
              </a:lnSpc>
            </a:pP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ภาวะตลาดได้ ้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62202" y="5623008"/>
            <a:ext cx="123225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1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29752" y="1382525"/>
            <a:ext cx="3751326" cy="3341875"/>
          </a:xfrm>
          <a:custGeom>
            <a:avLst/>
            <a:gdLst/>
            <a:ahLst/>
            <a:cxnLst/>
            <a:rect r="r" b="b" t="t" l="l"/>
            <a:pathLst>
              <a:path h="3341875" w="3751326">
                <a:moveTo>
                  <a:pt x="0" y="0"/>
                </a:moveTo>
                <a:lnTo>
                  <a:pt x="3751326" y="0"/>
                </a:lnTo>
                <a:lnTo>
                  <a:pt x="3751326" y="3341875"/>
                </a:lnTo>
                <a:lnTo>
                  <a:pt x="0" y="33418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589145" y="3352800"/>
            <a:ext cx="3020311" cy="2743200"/>
          </a:xfrm>
          <a:custGeom>
            <a:avLst/>
            <a:gdLst/>
            <a:ahLst/>
            <a:cxnLst/>
            <a:rect r="r" b="b" t="t" l="l"/>
            <a:pathLst>
              <a:path h="2743200" w="3020311">
                <a:moveTo>
                  <a:pt x="0" y="0"/>
                </a:moveTo>
                <a:lnTo>
                  <a:pt x="3020311" y="0"/>
                </a:lnTo>
                <a:lnTo>
                  <a:pt x="3020311" y="2743200"/>
                </a:lnTo>
                <a:lnTo>
                  <a:pt x="0" y="2743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589145" y="634870"/>
            <a:ext cx="2933824" cy="1800225"/>
          </a:xfrm>
          <a:custGeom>
            <a:avLst/>
            <a:gdLst/>
            <a:ahLst/>
            <a:cxnLst/>
            <a:rect r="r" b="b" t="t" l="l"/>
            <a:pathLst>
              <a:path h="1800225" w="2933824">
                <a:moveTo>
                  <a:pt x="0" y="0"/>
                </a:moveTo>
                <a:lnTo>
                  <a:pt x="2933824" y="0"/>
                </a:lnTo>
                <a:lnTo>
                  <a:pt x="2933824" y="1800225"/>
                </a:lnTo>
                <a:lnTo>
                  <a:pt x="0" y="18002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994018" y="1513589"/>
            <a:ext cx="3519040" cy="2919860"/>
          </a:xfrm>
          <a:custGeom>
            <a:avLst/>
            <a:gdLst/>
            <a:ahLst/>
            <a:cxnLst/>
            <a:rect r="r" b="b" t="t" l="l"/>
            <a:pathLst>
              <a:path h="2919860" w="3519040">
                <a:moveTo>
                  <a:pt x="0" y="0"/>
                </a:moveTo>
                <a:lnTo>
                  <a:pt x="3519040" y="0"/>
                </a:lnTo>
                <a:lnTo>
                  <a:pt x="3519040" y="2919860"/>
                </a:lnTo>
                <a:lnTo>
                  <a:pt x="0" y="29198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207753" y="6229979"/>
            <a:ext cx="319145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112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21182" y="1375991"/>
            <a:ext cx="1741894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สิทธิของผู้บริโภค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21182" y="1878511"/>
            <a:ext cx="78305" cy="2542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 • • • 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4082" y="1878511"/>
            <a:ext cx="3175378" cy="2542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ได้รับข่าวสาร อิสระในการเลือกซื้อสินค้าบริการ ได้รับความปลอดภัย ได้รับความเป็นธรรม ได้รับค่าชดเชย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681090" y="3337246"/>
            <a:ext cx="2347617" cy="1005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สินค้าไม่ปลอดภัย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บกพร่อ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งจากการผลิต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681090" y="4361488"/>
            <a:ext cx="78305" cy="1005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</a:p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23990" y="4361488"/>
            <a:ext cx="1980114" cy="1005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จากการออกแบบ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ไม่บอกวิธีใช้ ค าเตือน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681090" y="5395360"/>
            <a:ext cx="222193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มูล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เกี่ย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วกับ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สิน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ค้า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023990" y="5907462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086601" y="1497530"/>
            <a:ext cx="1452391" cy="2542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คุ้มครองฉลาก </a:t>
            </a:r>
          </a:p>
          <a:p>
            <a:pPr algn="just">
              <a:lnSpc>
                <a:spcPts val="4035"/>
              </a:lnSpc>
            </a:pPr>
            <a:r>
              <a:rPr lang="en-US" sz="2798" spc="223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</a:p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</a:p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</a:p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381611" y="2019100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223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429501" y="2521906"/>
            <a:ext cx="1592294" cy="1517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บอกวิธีการใช้ ผลิตจากที่ไหน จาหน่ายโดยใคร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681090" y="685219"/>
            <a:ext cx="2457040" cy="1707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คุ้มครองด้านโฆษณา </a:t>
            </a:r>
          </a:p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 ข้อความที่เป็นจริง </a:t>
            </a:r>
          </a:p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 ไม่เกินความจริง </a:t>
            </a:r>
          </a:p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 ไม่เป็นจริงได้โดยแน่แท้ ้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429501" y="2019100"/>
            <a:ext cx="2844108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มีชื่อสินค้าประเภทของสินค้า </a:t>
            </a:r>
          </a:p>
        </p:txBody>
      </p:sp>
    </p:spTree>
  </p:cSld>
  <p:clrMapOvr>
    <a:masterClrMapping/>
  </p:clrMapOvr>
</p:sld>
</file>

<file path=ppt/slides/slide1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207753" y="6229979"/>
            <a:ext cx="319145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113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56514" y="586921"/>
            <a:ext cx="2968323" cy="1375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42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กฎหมายคุ้มครองผู้บริโภค ความเสียหาย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56514" y="1962588"/>
            <a:ext cx="89649" cy="975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4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 •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99414" y="1962588"/>
            <a:ext cx="10470109" cy="975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ชีวิิต ร่างกาย สุขภาพ อนามัย และทรัพย์สิน </a:t>
            </a:r>
          </a:p>
          <a:p>
            <a:pPr algn="l">
              <a:lnSpc>
                <a:spcPts val="384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ต่อจิตใจ :- ความเจ็บปวด ทุกข์ทรมาน ความอัับอาย วิตกกังวล เศร้าโศกเสียใจ ความหวาดกลัว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6514" y="3563807"/>
            <a:ext cx="2704567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ข้อยกเว้นความเสียหาย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56514" y="4130078"/>
            <a:ext cx="89716" cy="1734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614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 • •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99414" y="4130078"/>
            <a:ext cx="6117298" cy="1734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4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ไม่ได้เป็นสินค้าที่ไม่ปลอดภัย ผู้เสียหายรู้อยู่แล้วว่่าสินค้านั้นเป็นสินค้าไม่ปลอดภััย ความเสียหายเกิดขึ้นจากเก็บรักษาไม่ถูกต้องตามค าเตืือน </a:t>
            </a:r>
          </a:p>
        </p:txBody>
      </p:sp>
    </p:spTree>
  </p:cSld>
  <p:clrMapOvr>
    <a:masterClrMapping/>
  </p:clrMapOvr>
</p:sld>
</file>

<file path=ppt/slides/slide1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7528" y="-63503"/>
            <a:ext cx="10697975" cy="6985006"/>
          </a:xfrm>
          <a:custGeom>
            <a:avLst/>
            <a:gdLst/>
            <a:ahLst/>
            <a:cxnLst/>
            <a:rect r="r" b="b" t="t" l="l"/>
            <a:pathLst>
              <a:path h="6985006" w="10697975">
                <a:moveTo>
                  <a:pt x="0" y="0"/>
                </a:moveTo>
                <a:lnTo>
                  <a:pt x="10697975" y="0"/>
                </a:lnTo>
                <a:lnTo>
                  <a:pt x="1069797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07510" y="546040"/>
            <a:ext cx="4627921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กฎหมายเฉพาะเรื่อง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89760" y="2352227"/>
            <a:ext cx="7435272" cy="9600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5"/>
              </a:lnSpc>
            </a:pPr>
            <a:r>
              <a:rPr lang="en-US" sz="5604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กฎหมายเทคโนโลยีและสารสนเทศ </a:t>
            </a:r>
          </a:p>
        </p:txBody>
      </p:sp>
    </p:spTree>
  </p:cSld>
  <p:clrMapOvr>
    <a:masterClrMapping/>
  </p:clrMapOvr>
</p:sld>
</file>

<file path=ppt/slides/slide1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207753" y="6229979"/>
            <a:ext cx="319145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115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254751" y="455743"/>
            <a:ext cx="4317711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84555" y="1590875"/>
            <a:ext cx="78305" cy="996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 •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04595" y="1590875"/>
            <a:ext cx="9797148" cy="996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เริ่มประกาศใช้วันที่ ่15 ธันวาคม 2541 </a:t>
            </a:r>
          </a:p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โดยคณะกรรมการเทคโนโลยีส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ารสนเทศแห่ง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ชาติ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(กทสช)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ได้ท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าการศึก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ษา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และยกร่า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งกฎหมายเทคโนโลยี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04595" y="2520382"/>
            <a:ext cx="8540744" cy="3566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สารสนเทศ จ านวน 6 ฉบับ ได้แก่ ่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–1. กฎหมายเกี่ยวกับธุรกรรมทางอิเล็กทรอนิกส์ ์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–2. กฎหมายเกี่ยวกับลายมือชื่ออิเล็กทรอนิกส์ ์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–3. กฎหมายเกี่ยวกับการพัฒนาโครงสร้างพื้นฐานสารสนเทศให้ทั่วถึงและเท่าเทียมกัน </a:t>
            </a:r>
          </a:p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–4. กฎหมายเกี่ยวกับการคุ้มครองข้อมูลส่วนบุคคล </a:t>
            </a:r>
          </a:p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–5. กฎหมายเกี่ยวกับการกระท าความผิดเกี่ยวกับคอมพิวเตอร์ ์</a:t>
            </a:r>
          </a:p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–6. กฎหมายเกี่ยวกับการโอนเงินทางอิเล็กทรอนิกส์ ์</a:t>
            </a:r>
          </a:p>
        </p:txBody>
      </p:sp>
    </p:spTree>
  </p:cSld>
  <p:clrMapOvr>
    <a:masterClrMapping/>
  </p:clrMapOvr>
</p:sld>
</file>

<file path=ppt/slides/slide1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207753" y="6229979"/>
            <a:ext cx="319145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116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927091" y="631898"/>
            <a:ext cx="4984585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กฎหมายเทคโนโลยีสารสนเทศ(ต่อ)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52830" y="1758496"/>
            <a:ext cx="9283208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กฎหมายเกี่ยวกับธุรกรรมทางอิเล็กทรอนิกส์  (Electronic Transactions Law)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91158" y="2343712"/>
            <a:ext cx="10322747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 spc="2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–เพื่อรับรองสถานะทางกฎหมายของข้อมูลอิเล็กทรอนิกส์ให้เสมอด้วยกระดาษ อันเป็นการ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63926" y="2831773"/>
            <a:ext cx="2780328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รองรับนิติสัมพันธ์ต่าง ๆ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91158" y="3416989"/>
            <a:ext cx="9142266" cy="1130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–แต่เดิมอาจจะจัดท าขึ้นในรูปแบบของหนังสือให้เท่าเทียมกับนิติสัมพันธ์์รูปแบบใหม่ –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สั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พัน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ธ์รู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แบบใหม่ที่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จั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ทาขึ้น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อยู่ใ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นรูป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แบบของข้อ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มูล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อิเ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ล็ก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ทรอนิก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ส์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00502" y="4587678"/>
            <a:ext cx="7352805" cy="1130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•การลงลายมือชื่อในข้อมูลอิเล็กทรอนิกส์  </a:t>
            </a:r>
          </a:p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การรับ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ฟัง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พยานหลัก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ฐานที่อ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ยู่ใ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นรูป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แบบของข้อ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มููล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อิเ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ล็ก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ทรอนิก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ส์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72870" y="5758415"/>
            <a:ext cx="93802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1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207753" y="6229979"/>
            <a:ext cx="319145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117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927091" y="631898"/>
            <a:ext cx="4984585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กฎหมายเทคโนโลยีสารสนเทศ(ต่อ)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31293" y="2358590"/>
            <a:ext cx="8711632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•เพื่อรับรองการใช้ลายมือชื่ออิเล็กทรอนิกส์ด้วยกระบวนการใดๆ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306555" y="2358590"/>
            <a:ext cx="537753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ทาง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868212" y="2968171"/>
            <a:ext cx="111881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31293" y="3699958"/>
            <a:ext cx="9981047" cy="1414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•ส่งผลต่อความเชื่อมั่นมากขึ้นในการท าธุรกรรมทางอิเล็กทรอนิกส์  </a:t>
            </a:r>
          </a:p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•กาหนดให้มีการกากับดูแลการให้บริการเกี่ยวกับลายมือชื่ออิเล็กทรอนิกส์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59893" y="5041459"/>
            <a:ext cx="8786841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ตลอดจนการให้ บริการอื่นที่เกี่ยวข้องกับลายมือชื่ออิเล็กทรอนิกส์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3336" y="1626794"/>
            <a:ext cx="6153436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กฎหมายเกี่ยวกับลายมือชื่ออิเล็กทรอนิกส์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168258" y="1626794"/>
            <a:ext cx="4552636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(ElectronicSignaturesLaw)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59893" y="2968171"/>
            <a:ext cx="6332496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เทคโนโลยีใ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ห้เ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สมอด้ว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ยการลงลายมือ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ชื่อ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ธรรมดา</a:t>
            </a:r>
          </a:p>
        </p:txBody>
      </p:sp>
    </p:spTree>
  </p:cSld>
  <p:clrMapOvr>
    <a:masterClrMapping/>
  </p:clrMapOvr>
</p:sld>
</file>

<file path=ppt/slides/slide1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927091" y="384105"/>
            <a:ext cx="4984652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กฎหมายเทคโนโลยีสารสนเทศ(ต่อ)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58673" y="1452439"/>
            <a:ext cx="11003366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กฎหมายเกี่ยวกับการพัฒนาโครงสร้างพื้นฐานสารสนเทศให้ทั่วถึงและเท่าเทียมกััน (National Information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78713" y="1869634"/>
            <a:ext cx="7451322" cy="1005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 spc="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Infrastructure Law)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–เพื่อก่อให้้เกิดการส่งเสริม สนับสนุน และพัฒนาโครงสร้างพื้นฐานสารสนเทศ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06325" y="2903668"/>
            <a:ext cx="10376802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69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•ได้แก่โครงข่ายโทรคมนาคม เทคโนโลยีสารสนเทศ สารสนเทศทรัพยากรมนุษย์ และโครงสร้างพื้นฐาน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35306" y="3330388"/>
            <a:ext cx="220901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สารสนเทศส าคัญอื่น ๆ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7001" y="3833184"/>
            <a:ext cx="10711786" cy="1005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–เป็นปัจจัยพื้นฐานส าคัญในการพัฒนาสังคม และชุมชนโดยอาศัยกลไกของรัฐ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–รองรับเจตนารมณ์ส าคัญประการหนึ่งของแนวนโยบายพื้นฐานแห่งรัฐตามรัฐธรรมนูญ ในการกระจายสารสนเทศ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69797" y="4781493"/>
            <a:ext cx="246870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ให้้ทั่วถึง และเท่าเทียมกัน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7001" y="5293595"/>
            <a:ext cx="10691203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1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–กลไกส าคัญในการช่วยลดความเหลื่อมล ้าของสังคมอย่างค่อยเป็นค่อยไป เพื่อสนับสนุนให้ท้องถิ่นมีศักยภาพใน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69797" y="5720582"/>
            <a:ext cx="8751922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การปกครองตนเองพัฒนาเศรษฐกิจภายในชุมชน และน าไปสู่สังคมแห่งปัญญา และการเรียนรู้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207753" y="6229979"/>
            <a:ext cx="319145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118 </a:t>
            </a:r>
          </a:p>
        </p:txBody>
      </p:sp>
    </p:spTree>
  </p:cSld>
  <p:clrMapOvr>
    <a:masterClrMapping/>
  </p:clrMapOvr>
</p:sld>
</file>

<file path=ppt/slides/slide1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207753" y="6229979"/>
            <a:ext cx="319145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119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450079" y="607190"/>
            <a:ext cx="5982776" cy="830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กฎหมายเทคโนโลยีสารสนเทศ(ต่อ)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83336" y="1827714"/>
            <a:ext cx="8506939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กฎหมายเกี่ยวกับการคุ้มครองข้อมูลส่วนบุคคล (DataProtectionLaw)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94244" y="2543975"/>
            <a:ext cx="89716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94717" y="3031931"/>
            <a:ext cx="10358714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หรือเผยแพร่ถึงบุคคลจ านวนมากได้ในระยะเวลาอันรวดเร็วโดยอาศัยพัฒนาการทางเทคโนโลยี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21664" y="4236272"/>
            <a:ext cx="10549652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 spc="12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–ค านึงถึงการรักษาดุลยภาพระหว่างสิทธิขั้นพื้นฐานในความเป็นส่วนตัว เสรีภาพในการ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754801" y="4723676"/>
            <a:ext cx="89716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21664" y="2543975"/>
            <a:ext cx="10569397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–เพื่อก่อให้เกิดการรับรองสิทธิและให้ความคุ้มครองข้อมูลส่วนบุุคคลซึ่งอาจถูกประมวลผลเปิดเผย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94717" y="3519716"/>
            <a:ext cx="9077211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จนอาจก่อ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ให้เ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กิด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การนาข้อ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มูล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นั้น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ไปใช้้ใ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นทางมิช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อบอััน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เป็็น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การละเมิด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ต่่อ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เจ้า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ของข้อ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มูล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94717" y="4723676"/>
            <a:ext cx="3878609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ติดต่อสื่อสารและความมั่นคงของรัฐ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03376" y="5314721"/>
            <a:ext cx="100727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58978" y="-63503"/>
            <a:ext cx="10296525" cy="6985006"/>
          </a:xfrm>
          <a:custGeom>
            <a:avLst/>
            <a:gdLst/>
            <a:ahLst/>
            <a:cxnLst/>
            <a:rect r="r" b="b" t="t" l="l"/>
            <a:pathLst>
              <a:path h="6985006" w="10296525">
                <a:moveTo>
                  <a:pt x="0" y="0"/>
                </a:moveTo>
                <a:lnTo>
                  <a:pt x="10296525" y="0"/>
                </a:lnTo>
                <a:lnTo>
                  <a:pt x="1029652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914518" y="1274245"/>
            <a:ext cx="4604604" cy="890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7"/>
              </a:lnSpc>
            </a:pPr>
            <a:r>
              <a:rPr lang="en-US" sz="51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ประเภทขององค์กรธุรกิิจ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24101" y="4058974"/>
            <a:ext cx="5806802" cy="1822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7"/>
              </a:lnSpc>
            </a:pPr>
            <a:r>
              <a:rPr lang="en-US" sz="51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พิจารณาจากกิจกรรมหลัก ที่สร้างรายได้้ให้องค์กรธุรกิิจนั้น </a:t>
            </a:r>
          </a:p>
        </p:txBody>
      </p:sp>
    </p:spTree>
  </p:cSld>
  <p:clrMapOvr>
    <a:masterClrMapping/>
  </p:clrMapOvr>
</p:sld>
</file>

<file path=ppt/slides/slide1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4037" y="6229979"/>
            <a:ext cx="333137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120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686299" y="633155"/>
            <a:ext cx="5489296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กฎหมายเทคโนโลยีสารสนเทศ(ต่อ)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83336" y="1758496"/>
            <a:ext cx="8400612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กฎหมายเกี่ยวกับการกระทาความผิดเก่ีี่ยวกับคอมพิวเตอร์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863282" y="2368363"/>
            <a:ext cx="116986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03376" y="2368363"/>
            <a:ext cx="3867226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(ComputerCrimeLaw)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21664" y="3100140"/>
            <a:ext cx="10651026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 spc="87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–ก าหนดมาตรการทางอาญา ในการลงโทษผู้กระท าผิดต่อระบบการทางาน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94717" y="3709740"/>
            <a:ext cx="6662566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ของคอมพิวเตอร์ระบบข้อมูล และระบบเครือข่าย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21664" y="4441517"/>
            <a:ext cx="9234792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–หลักประกันสิทธิเสรีภาพ และการคุ้มครองการอยู่ร่วมกันของสังคม </a:t>
            </a:r>
          </a:p>
        </p:txBody>
      </p:sp>
    </p:spTree>
  </p:cSld>
  <p:clrMapOvr>
    <a:masterClrMapping/>
  </p:clrMapOvr>
</p:sld>
</file>

<file path=ppt/slides/slide1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4037" y="6229979"/>
            <a:ext cx="333137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121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450079" y="607190"/>
            <a:ext cx="5982776" cy="830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กฎหมายเทคโนโลยีสารสนเทศ(ต่อ)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89483" y="1866776"/>
            <a:ext cx="11356381" cy="1281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 กฎหมายเกี่ยวกับการโอนเงินทางอิเล็กทรอนิกส์  (ElectronicFunds Transfer Law) –ก าหนดกลไกส าคัญทางกฎหมายในการรองรับระบบการโอนเงินทางอิเล็็กทรอนิกส์์ ทั้งที่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00607" y="3083557"/>
            <a:ext cx="7162133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เป็นการโอนเงินระหว่างสถาบันการเงิน และระหว่างบุคคล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27811" y="3742039"/>
            <a:ext cx="10260463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–ระบบการช าระเงินรูปแบบใหม่ในรูปของเงินอิเล็็กทรอนิกส์ก่อให้เกิดความเชื่อมั่น่ต่อ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00607" y="4290946"/>
            <a:ext cx="9831438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ระบบการท าธุรกรรมทางการเงิน และการทาธุรกรรมทางอิเล็กทรอนิกส์มากยิ่งขึ้น </a:t>
            </a:r>
          </a:p>
        </p:txBody>
      </p:sp>
    </p:spTree>
  </p:cSld>
  <p:clrMapOvr>
    <a:masterClrMapping/>
  </p:clrMapOvr>
</p:sld>
</file>

<file path=ppt/slides/slide1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98550" y="476174"/>
            <a:ext cx="10438524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พระราชบัญญัติว่าด้วยการกระทาความผิดเก่ีี่ยวกับคอมพิวเตอร์ พ.ศ.2560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42798" y="1623565"/>
            <a:ext cx="10894676" cy="4132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6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•การเข้าถึงระบบคอมพิวเตอร์โดยไม่ชอบ </a:t>
            </a:r>
          </a:p>
          <a:p>
            <a:pPr algn="l">
              <a:lnSpc>
                <a:spcPts val="4726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•การเปิดเผยมาตรการป้องกันการเข้าถึงระบบคอมพิิวเตอร์ที่ผู้อื่นจัดทาขึ้นเป็็นการเฉพาะ</a:t>
            </a:r>
          </a:p>
          <a:p>
            <a:pPr algn="l">
              <a:lnSpc>
                <a:spcPts val="3913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โดยไม่ชอบ </a:t>
            </a:r>
          </a:p>
          <a:p>
            <a:pPr algn="l">
              <a:lnSpc>
                <a:spcPts val="5522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•การเข้าถึงข้อมูลคอมพิวเตอร์โดยไม่ชอบ </a:t>
            </a:r>
          </a:p>
          <a:p>
            <a:pPr algn="l">
              <a:lnSpc>
                <a:spcPts val="3913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•การดักรับข้อมูลคอมพิวเตอร์ของผู้อื่นโดยไม่ชอบ </a:t>
            </a:r>
          </a:p>
          <a:p>
            <a:pPr algn="l">
              <a:lnSpc>
                <a:spcPts val="5547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•การท าให้เสียหาย ท าลาย แก้ไข เปล่ีี่ยนแปลง เพิ่มเติมข้อมูลคอมพิวเตอร์โดยไม่ชอบ </a:t>
            </a:r>
          </a:p>
          <a:p>
            <a:pPr algn="l">
              <a:lnSpc>
                <a:spcPts val="3884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•การกระท าเพื่อให้การท างานของระบบคอมพิวเตอร์ของผู้อ่ืื่นไม่สามารถทางานได้ตามปกติิ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194037" y="6232817"/>
            <a:ext cx="303200" cy="257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122</a:t>
            </a:r>
          </a:p>
        </p:txBody>
      </p:sp>
    </p:spTree>
  </p:cSld>
  <p:clrMapOvr>
    <a:masterClrMapping/>
  </p:clrMapOvr>
</p:sld>
</file>

<file path=ppt/slides/slide12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98550" y="476174"/>
            <a:ext cx="10438524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พระราชบัญญัติว่าด้วยการกระทาความผิดเก่ีี่ยวกับคอมพิวเตอร์ พ.ศ.2560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59587" y="1486986"/>
            <a:ext cx="8872204" cy="159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•การส่งข้อมูลคอมพิวเตอร์รบกวนการใช้ระบบคอมพิวเตอร์ของคนอื่นโดยปกติสุข (SpamMail) •การจ าหน่ายชุดค าสั่งที่จัดท าขึ้นเพื่อน าไปใช้เป็นเครื่องมือในการกระทาความผิด </a:t>
            </a:r>
          </a:p>
          <a:p>
            <a:pPr algn="l">
              <a:lnSpc>
                <a:spcPts val="426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•การกระท าต่อความมั่นคง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0399" y="3111827"/>
            <a:ext cx="5343592" cy="159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 ก่อความเสียหายแก่ข้อมูลคอมพิวเตอร์  </a:t>
            </a:r>
          </a:p>
          <a:p>
            <a:pPr algn="l">
              <a:lnSpc>
                <a:spcPts val="426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– กระทบต่อความมั่นคงปลอดภัยของประเทศ/เศรษฐกิจ – เป็นเหตุให้้ผู้อื่นถึงแก่ชีวิต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59587" y="4736792"/>
            <a:ext cx="7270213" cy="1594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•การใช้ระบบคอมพิวเตอร์ท าความผิดอื่น (การเผยแพร่เนื้อหาอันไม่เหมาะสม) •ผู้ให้บริการจงใจสนับสนุนหรือยินยอมให้มีการกระท าความผิด •การตกแต่งข้อมูลคอมพิวเตอร์ที่เป็นภาพของบุคคล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94037" y="6229979"/>
            <a:ext cx="333137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123 </a:t>
            </a:r>
          </a:p>
        </p:txBody>
      </p:sp>
    </p:spTree>
  </p:cSld>
  <p:clrMapOvr>
    <a:masterClrMapping/>
  </p:clrMapOvr>
</p:sld>
</file>

<file path=ppt/slides/slide1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7528" y="-63503"/>
            <a:ext cx="10697975" cy="6985006"/>
          </a:xfrm>
          <a:custGeom>
            <a:avLst/>
            <a:gdLst/>
            <a:ahLst/>
            <a:cxnLst/>
            <a:rect r="r" b="b" t="t" l="l"/>
            <a:pathLst>
              <a:path h="6985006" w="10697975">
                <a:moveTo>
                  <a:pt x="0" y="0"/>
                </a:moveTo>
                <a:lnTo>
                  <a:pt x="10697975" y="0"/>
                </a:lnTo>
                <a:lnTo>
                  <a:pt x="1069797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07510" y="546040"/>
            <a:ext cx="4627921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กฎหมายเฉพาะเรื่อง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21180" y="2352227"/>
            <a:ext cx="7576728" cy="9600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5"/>
              </a:lnSpc>
            </a:pPr>
            <a:r>
              <a:rPr lang="en-US" sz="5604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กฎหมายล้มละลายและฟื้นฟูกิจการ </a:t>
            </a:r>
          </a:p>
        </p:txBody>
      </p:sp>
    </p:spTree>
  </p:cSld>
  <p:clrMapOvr>
    <a:masterClrMapping/>
  </p:clrMapOvr>
</p:sld>
</file>

<file path=ppt/slides/slide12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4037" y="6229979"/>
            <a:ext cx="333137" cy="265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40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125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22934" y="1023480"/>
            <a:ext cx="6983101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มาตรา 9 เจ้าหนี้จะฟ้องลูกหนี้ให้ล้มละลายได้ก็ต่อเมื่อ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415158" y="1639062"/>
            <a:ext cx="447380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(2)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22934" y="1639062"/>
            <a:ext cx="10526287" cy="219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ลูกหนี้มีหนี้สินล้นพ้้นตัว 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ลูกหนี้ซึ่งเป็นบุคคลธรรมดา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เป็นหนี้เจ้าหนี้ผู้เป็นโจทก์คนเดียวหรือหลาย คนเป็นจ านวนไม่น้อยกว่า่</a:t>
            </a: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หนึ่งล้านบาท 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หรือ</a:t>
            </a:r>
            <a:r>
              <a:rPr lang="en-US" sz="3600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ลูกหนี้ซ่ึึ่งเป็นนิติบุคคล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เป็นหนี้เจ้าหนี้ผู้เป็น โจทก์คนเดียวหรือหลายคน เป็นจานวนไม่น้อยกว่า</a:t>
            </a:r>
            <a:r>
              <a:rPr lang="en-US" sz="3600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สองล้านบาท 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15158" y="3767309"/>
            <a:ext cx="447446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(3)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751706" y="3767309"/>
            <a:ext cx="8353120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หนี้นั้นอาจก าหนดจ านวนได้โดยแน่นอนไม่ว่าหนี้นั้นจะถึึงกาหนดชาระ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2934" y="3973325"/>
            <a:ext cx="6425051" cy="205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36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โดยพลันหรือในอนาคตก็ตาม </a:t>
            </a:r>
          </a:p>
          <a:p>
            <a:pPr algn="l">
              <a:lnSpc>
                <a:spcPts val="8636"/>
              </a:lnSpc>
            </a:pPr>
            <a:r>
              <a:rPr lang="en-US" sz="3600">
                <a:solidFill>
                  <a:srgbClr val="99009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*** การฟื้นฟูกิจการ *** (พนักงานพิทักษ์ทรัพย์)์ </a:t>
            </a:r>
          </a:p>
        </p:txBody>
      </p:sp>
    </p:spTree>
  </p:cSld>
  <p:clrMapOvr>
    <a:masterClrMapping/>
  </p:clrMapOvr>
</p:sld>
</file>

<file path=ppt/slides/slide1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1365297" y="5637533"/>
            <a:ext cx="752475" cy="419100"/>
          </a:xfrm>
          <a:custGeom>
            <a:avLst/>
            <a:gdLst/>
            <a:ahLst/>
            <a:cxnLst/>
            <a:rect r="r" b="b" t="t" l="l"/>
            <a:pathLst>
              <a:path h="419100" w="752475">
                <a:moveTo>
                  <a:pt x="0" y="0"/>
                </a:moveTo>
                <a:lnTo>
                  <a:pt x="752475" y="0"/>
                </a:lnTo>
                <a:lnTo>
                  <a:pt x="752475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36994" y="4653591"/>
            <a:ext cx="1471612" cy="1595438"/>
            <a:chOff x="0" y="0"/>
            <a:chExt cx="1962150" cy="212725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62150" cy="2127250"/>
            </a:xfrm>
            <a:custGeom>
              <a:avLst/>
              <a:gdLst/>
              <a:ahLst/>
              <a:cxnLst/>
              <a:rect r="r" b="b" t="t" l="l"/>
              <a:pathLst>
                <a:path h="2127250" w="1962150">
                  <a:moveTo>
                    <a:pt x="0" y="0"/>
                  </a:moveTo>
                  <a:lnTo>
                    <a:pt x="1962150" y="0"/>
                  </a:lnTo>
                  <a:lnTo>
                    <a:pt x="1962150" y="2127250"/>
                  </a:lnTo>
                  <a:lnTo>
                    <a:pt x="0" y="2127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5415410" y="66723"/>
            <a:ext cx="1350445" cy="930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63"/>
              </a:lnSpc>
            </a:pPr>
            <a:r>
              <a:rPr lang="en-US" sz="5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อ้างอิง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56793" y="3287973"/>
            <a:ext cx="965456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มยุรีพันแสงดาว. กฎหมายธุุรกิจในเฉพาะส่วนทีเกีย่วกับประมวลกฎหมายแพ่งและพาณิชย์. (สานักพิมพ์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184017" y="3714674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6793" y="4255970"/>
            <a:ext cx="9376562" cy="1253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6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เอือ้นขุนแก้ว. กฎหมายหุุ้้นส่วนและบริษัท. (พิมพ์ครัง้ที ่2, กรุงสยาม พับลิชชิง่), 2555. จาปีโสตถิพันธ์ุ ค าอธิบายหลักกฎหมายนิติกรรมสัญญา กรุงเทพมหานคร : โรงพิมพ์เดือนตุลา 2538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6793" y="1607506"/>
            <a:ext cx="9864690" cy="1509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ทวีเกียรติ มีนะกนิษฐ. กฎหมายเบือ้งต้นทางธุรกิจ.(พิมพ์ครัง้ที่15, สานักพิมพ์มหาวิทยาลัยธรรมศาสตร์),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2555. </a:t>
            </a:r>
          </a:p>
          <a:p>
            <a:pPr algn="l">
              <a:lnSpc>
                <a:spcPts val="3363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วิเชียร ดิเรกอุุดมศักดิ.์์ แพ่งพิศดาร เลม่ 3. Jurisprudence Group 2555.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56793" y="3714674"/>
            <a:ext cx="3116094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มหาวิทยาลัยรามค าแหง),2547.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587229" y="5713247"/>
            <a:ext cx="367713" cy="291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spc="39">
                <a:solidFill>
                  <a:srgbClr val="7F7F7F"/>
                </a:solidFill>
                <a:latin typeface="Open Sans Condensed"/>
                <a:ea typeface="Open Sans Condensed"/>
                <a:cs typeface="Open Sans Condensed"/>
                <a:sym typeface="Open Sans Condensed"/>
              </a:rPr>
              <a:t>126 </a:t>
            </a:r>
          </a:p>
        </p:txBody>
      </p:sp>
    </p:spTree>
  </p:cSld>
  <p:clrMapOvr>
    <a:masterClrMapping/>
  </p:clrMapOvr>
</p:sld>
</file>

<file path=ppt/slides/slide1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086089" y="4460719"/>
            <a:ext cx="1828800" cy="1800225"/>
            <a:chOff x="0" y="0"/>
            <a:chExt cx="2438400" cy="24003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2400300"/>
            </a:xfrm>
            <a:custGeom>
              <a:avLst/>
              <a:gdLst/>
              <a:ahLst/>
              <a:cxnLst/>
              <a:rect r="r" b="b" t="t" l="l"/>
              <a:pathLst>
                <a:path h="2400300" w="2438400">
                  <a:moveTo>
                    <a:pt x="0" y="0"/>
                  </a:moveTo>
                  <a:lnTo>
                    <a:pt x="2438400" y="0"/>
                  </a:lnTo>
                  <a:lnTo>
                    <a:pt x="2438400" y="2400300"/>
                  </a:lnTo>
                  <a:lnTo>
                    <a:pt x="0" y="2400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2931919" y="590369"/>
            <a:ext cx="4286364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หนังสือและแหล่งข้อมูลอ้างอิง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9010" y="1637757"/>
            <a:ext cx="218894" cy="792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91"/>
              </a:lnSpc>
            </a:pPr>
            <a:r>
              <a:rPr lang="en-US" sz="1922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69010" y="4578058"/>
            <a:ext cx="218894" cy="792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91"/>
              </a:lnSpc>
            </a:pPr>
            <a:r>
              <a:rPr lang="en-US" sz="1922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1910" y="1691116"/>
            <a:ext cx="7459656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อรพรรณ พนัสพััฒนา.2544.คาอธิบายกฎหมายลักษณะหนี้.กรุุงเทพฯ:สานัักพิิมพ์นิิติธรรม.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9010" y="2794511"/>
            <a:ext cx="218618" cy="878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90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9010" y="4121020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1910" y="2223259"/>
            <a:ext cx="8888225" cy="3279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92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ภัทรศักดิ์ วรรณแสง.2546.ค าอธิบายประมวลกฎหมายแพ่่งและพาณิชย์ หนี้.กรุงเทพฯ: บริษัท สานักพิิมพ์ วิญญูชน จ ากัด. </a:t>
            </a:r>
          </a:p>
          <a:p>
            <a:pPr algn="just">
              <a:lnSpc>
                <a:spcPts val="4608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คณะวิชาการ Justice Group.2557.ประมวลกฎหมายแพ่งและพาณิชย์. กรุงเทพฯ:The Justice Group. </a:t>
            </a:r>
          </a:p>
          <a:p>
            <a:pPr algn="just">
              <a:lnSpc>
                <a:spcPts val="2592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นางสุณี ตันติอธิมงคล.2549.กฎหมายธุรกิจ (Bussiness Law).กรุงเทพฯ : สานักงานกรรมการอาชีวะศึกษา </a:t>
            </a:r>
          </a:p>
          <a:p>
            <a:pPr algn="just">
              <a:lnSpc>
                <a:spcPts val="2592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กระทรวงศึกษาธิการ. </a:t>
            </a:r>
          </a:p>
          <a:p>
            <a:pPr algn="just">
              <a:lnSpc>
                <a:spcPts val="4564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โสภณ รัตนากร.2547. ค าอธิบายประมวลกฎหมายแพ่่งและพาณิชย์ หนี้. กรุงเทพฯ:สานักพิมพ์์นิติบรรณการ. </a:t>
            </a:r>
          </a:p>
          <a:p>
            <a:pPr algn="just">
              <a:lnSpc>
                <a:spcPts val="2637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โสภณ รัตนากร.2547. ค าอธิบายประมวลกฎหมายแพ่่งและพาณิชย์ หนี้. กรุุงเทพฯ:สานัักพิิมพ์นิิติบรรณการ. </a:t>
            </a:r>
          </a:p>
          <a:p>
            <a:pPr algn="just">
              <a:lnSpc>
                <a:spcPts val="4540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วิเชียร ดิเรกอุดมศักดิ์.์แพ่งพิสดาร เลม่ 1 นิติกรรมสัญญา หนี้ ละเมิด.กรุงเทพฯ:หจก.แสงจันทร์การพิมพ์.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409546"/>
            <a:ext cx="9234449" cy="1578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ประเภทขององค์ก์รธุรกิิจ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แยกแยะประเภทขององค์กรธุรกิจได้หลากหลายแบบ วิธีีหนึ่งที่ใช้กันโดยทั่วไป คือ พิจารณาจาก กิจกรรมหลักที่สร้างรายได้ให้กับองค์กรธุรกิจนั้น ๆ ตัวอย่างเช่น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9217" y="1010307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96417" y="1992020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82929" y="2113988"/>
            <a:ext cx="9141714" cy="1833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ผู้ผลิต - ผลิตสินค้าจากวัตถุดิบหรือชิ้นส่วน เช่น ผลิตกระดาษ, เหล็กกล้า หรือการประกอบรถยนต์ จากชิ้นส่วนต่าง ๆ </a:t>
            </a:r>
          </a:p>
          <a:p>
            <a:pPr algn="l">
              <a:lnSpc>
                <a:spcPts val="5357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ธุรกิจบริการ - ให้้บริการแรงงาน, ความรู้ หรือสินค้าที่จับต้องไม่ได้ มีรายได้จากการคิดค่าแรงงาน</a:t>
            </a:r>
          </a:p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หรือค่าบริการ เช่น การทาสีบ้าน, ให้้ค าปรึกษา และร้านอาหาร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96417" y="2972333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96417" y="3952523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82929" y="4405951"/>
            <a:ext cx="8655548" cy="1076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67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เป็นกลุ่มเป้าหมาย ไม่ว่าจะด้วยการจ าหน่ายหน้าร้าน, คลังสินค้า หรือผ่านแค็ตตาล็อกก็ตาม ธุรกิจเกษตรกรรมและเหมืองแร่ - ผลิตวัตถุดิบต้นน ้า เช่น พืชพรรณธรรมชาติ และแร่ต่าง ๆ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96417" y="4819679"/>
            <a:ext cx="255784" cy="1062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55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209707" y="5552065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82929" y="5552065"/>
            <a:ext cx="900012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สถาบันการเงิน - รวมถึงธนาคารและบริษัทที่สร้างผลก าไรผ่านการลงทุนและการบริหารเงินทุน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82929" y="4017064"/>
            <a:ext cx="9353350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ร้า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นค้า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ปลีก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และผูู้้จั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จาหน่า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พ่อ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ค้า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คนกลางที่รั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สิน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ค้า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จากผู้ผ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ลิต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มาจัด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จาหน่า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ยให้้กั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ลูก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ค้า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125467" y="591626"/>
            <a:ext cx="3897763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2C3C43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ประเภทขององค์กรธุรกิจ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26210" y="1471298"/>
            <a:ext cx="327936" cy="499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879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47746" y="1555880"/>
            <a:ext cx="8167621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ธุรกิจสารสนเทศ - มีรายได้จากการขายสิทธิในทรัพย์สินทางปัญญา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12694" y="1994792"/>
            <a:ext cx="7872479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รวมถึง ผู้ผลิตภาพยนตร์, ส านักพิมพ์ และบริษัทพััฒนาซอฟต์แวร์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26210" y="2475576"/>
            <a:ext cx="328203" cy="500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882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315967" y="2560301"/>
            <a:ext cx="100794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12694" y="2999489"/>
            <a:ext cx="1106910" cy="1052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ไฟฟ้า, สัมปทาน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646550" y="2999489"/>
            <a:ext cx="6289967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 าจัดขยะ โดยมากจะเป็นหน่วยงานรัฐวิสาหกิจหรือ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6210" y="3920995"/>
            <a:ext cx="327936" cy="499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879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47746" y="4005577"/>
            <a:ext cx="7653042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อสังหาริมทรัพย์ - สร้างรายได้จากการขาย, ให้เช่า, พัฒนา และ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12694" y="4444489"/>
            <a:ext cx="4531643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บริหาร ที่ดิน, บ้าน และอาคารต่าง ๆ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26210" y="4925273"/>
            <a:ext cx="328203" cy="500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882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934300" y="5010007"/>
            <a:ext cx="105461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2694" y="5449138"/>
            <a:ext cx="1117359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ค่าขนส่ง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47746" y="2560301"/>
            <a:ext cx="7850457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สาธารณูป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โภค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-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ให้บ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ริก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ารสาธารณูป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โภคขั้น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พื้น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ฐาน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เช่น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ประปา,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47746" y="5010007"/>
            <a:ext cx="8419252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ธุรกิจขนส่ง-บริการนาส่งสินค้าจากที่หนึ่งไปยังอีกที่หน่ึึ่งมีรายได้จาก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04838" y="-63503"/>
            <a:ext cx="11650666" cy="6985006"/>
          </a:xfrm>
          <a:custGeom>
            <a:avLst/>
            <a:gdLst/>
            <a:ahLst/>
            <a:cxnLst/>
            <a:rect r="r" b="b" t="t" l="l"/>
            <a:pathLst>
              <a:path h="6985006" w="11650666">
                <a:moveTo>
                  <a:pt x="0" y="0"/>
                </a:moveTo>
                <a:lnTo>
                  <a:pt x="11650665" y="0"/>
                </a:lnTo>
                <a:lnTo>
                  <a:pt x="1165066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80389" y="979999"/>
            <a:ext cx="6083217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สรุป : นิยามกฎหมายสาหรับผู้ประกอบการ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66134" y="2680335"/>
            <a:ext cx="6592729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กฎหมายที่มีเนื้อหาสาระเกี่ยวพันกับการดาเนินธุรกิจ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72007" y="4823260"/>
            <a:ext cx="3923052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ประมวลกฎหมายแพ่งและพาณิชย์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909816" y="4867837"/>
            <a:ext cx="2341836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กฎหมายเฉพาะเรื่อง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9500" y="1484757"/>
            <a:ext cx="790956" cy="10668"/>
          </a:xfrm>
          <a:custGeom>
            <a:avLst/>
            <a:gdLst/>
            <a:ahLst/>
            <a:cxnLst/>
            <a:rect r="r" b="b" t="t" l="l"/>
            <a:pathLst>
              <a:path h="10668" w="790956">
                <a:moveTo>
                  <a:pt x="0" y="0"/>
                </a:moveTo>
                <a:lnTo>
                  <a:pt x="790956" y="0"/>
                </a:lnTo>
                <a:lnTo>
                  <a:pt x="790956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059680" y="1484757"/>
            <a:ext cx="481584" cy="10668"/>
          </a:xfrm>
          <a:custGeom>
            <a:avLst/>
            <a:gdLst/>
            <a:ahLst/>
            <a:cxnLst/>
            <a:rect r="r" b="b" t="t" l="l"/>
            <a:pathLst>
              <a:path h="10668" w="481584">
                <a:moveTo>
                  <a:pt x="0" y="0"/>
                </a:moveTo>
                <a:lnTo>
                  <a:pt x="481584" y="0"/>
                </a:lnTo>
                <a:lnTo>
                  <a:pt x="481584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951731" y="359464"/>
            <a:ext cx="4222756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สรุป : กฎหมายสาหรับผู้ประกอบการ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6552" y="1055341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9757" y="1160269"/>
            <a:ext cx="9360951" cy="804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กฎหมายที่มีเนื้อหาสาระเกี่ยวพันกับการด าเนินธุรกิจซึ่งกฎหมายนั้นอาจอยู่ในประมวลกฎหมายแพ่ง่และ พาณิชย์ ์หรืออยู่ในกฎหมายเฉพาะเรื่องก็ไ็ด้ ้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4057" y="1974571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50521" y="2031863"/>
            <a:ext cx="8018736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กฎหมายที่ธุรกิจที่บัญญัติไิว้ในประมวลกฎหมายแพ่ง่และพาณิชย์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์ เช่น กฎหมายเกี่ยวกับ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493453" y="2031863"/>
            <a:ext cx="245907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ตั๋ว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50521" y="2475728"/>
            <a:ext cx="9121531" cy="3309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22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เงิน องค์กรธุรกิจ นิติกรรมสัญญา กฎหมายลักษณะหนี้ การซื้อขาย การขายฝาก การขายทอดตลาด การแลกเปลี่ย่น ให้การเช่าทรัพย์  และการเช่าซื้อ จ้างแรงงาน จ้างท าของ การรับขน และเก็บของใน คลังสินค้า ยืม ฝากทรัพย์  การประกันด้วยบุคคล เป็นต้น </a:t>
            </a:r>
          </a:p>
          <a:p>
            <a:pPr algn="just">
              <a:lnSpc>
                <a:spcPts val="5129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กฎหมายธุรกิจที่บัญญัติไิว้ในกฎหมายเฉพาะเรื่อง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เช่น กฎหมายทรัพย์สินทางปัญัญา ลิขสิทธิ์  </a:t>
            </a:r>
          </a:p>
          <a:p>
            <a:pPr algn="just">
              <a:lnSpc>
                <a:spcPts val="1302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สิทธิบัตร เครื่องหมายการค้า ประมวลรัษฎากร กฎหมายเกี่ยวกับัภาษีอากร กฎหมายคุ้มครองผู้บริโภค</a:t>
            </a:r>
          </a:p>
          <a:p>
            <a:pPr algn="just">
              <a:lnSpc>
                <a:spcPts val="4942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กฎหมายคุ้มครองแรงงาน กฎหมายสิ่งแวดล้อ้ม กฎหมายการล้ม้ละลายละ กฎหมายเกี่ยวกับหลักทรัพย์</a:t>
            </a:r>
          </a:p>
          <a:p>
            <a:pPr algn="just">
              <a:lnSpc>
                <a:spcPts val="1302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แลตลาดหลักัทรัพย์ เป็นต้น กฎหมายเหล่านี้เ้ป็นกฎหมายที่ออกมาเฉพาะเรื่องนั้นๆ โดยอาจจะออกเป็น</a:t>
            </a:r>
          </a:p>
          <a:p>
            <a:pPr algn="just">
              <a:lnSpc>
                <a:spcPts val="4937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พระราชบัญญัติ  พระราชกฤษฎีกา หรือ กฎกระทรวง ตามความเหมาะสม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64057" y="3687928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4057" y="5795762"/>
            <a:ext cx="236658" cy="369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9"/>
              </a:lnSpc>
            </a:pPr>
            <a:r>
              <a:rPr lang="en-US" sz="207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884394" y="5853208"/>
            <a:ext cx="76305" cy="455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50521" y="5853208"/>
            <a:ext cx="7762856" cy="455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กฎหมายอาญา ว่าด้วยความรับผิดและโทษของผู้ป้ระกอบการที่ทาผิดกฎหมายอาญา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597284"/>
            <a:ext cx="6488706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หลักพื้นฐานตามประมวลกฎหมายแพ่งและพาณิชย์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42239" y="1389764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071470" y="1442971"/>
            <a:ext cx="6715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42239" y="2249300"/>
            <a:ext cx="218894" cy="1815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  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42239" y="4471797"/>
            <a:ext cx="218618" cy="143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84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 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5139" y="1442971"/>
            <a:ext cx="1026392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ศึกษากฎหมายในส่วนนี้จะกล่าวถึงหลักกฎหมายพื้นฐานในประมวลกฎหมายแพ่งและพาณิชย์ที่สาคัญอันมีส่วนเกี่ยวข้องกับ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85139" y="1761106"/>
            <a:ext cx="10343540" cy="4279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3"/>
              </a:lnSpc>
            </a:pPr>
            <a:r>
              <a:rPr lang="en-US" sz="24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การศึกษากฎหมายธุรกิจ โดยสังเขป อาทิ หลักทั่วไปของกฎหมายแพ่งและพาณิชย์ บุคคล นิติกรรม และหนี้ ดังนี้ ประมวลกฎหมายแพ่งและพาณิชย์์ของไทย มีทั้งหมด 1,755 มาตรา แบ่งออกเป็น 6 บรรพ ได้แก่่</a:t>
            </a:r>
          </a:p>
          <a:p>
            <a:pPr algn="l">
              <a:lnSpc>
                <a:spcPts val="3883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บรรพ 1 ประกอบด้วย หลักทั่วไป บุคคล ทรัพย์์ (ความหมายและชนิดของทรัพย์ทั้งหลาย) นิติกรรม ระยะเวลา อายุความ </a:t>
            </a:r>
          </a:p>
          <a:p>
            <a:pPr algn="l">
              <a:lnSpc>
                <a:spcPts val="3883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บรรพ 2 ประกอบด้วย หนี้ สัญญา จัดการงานนอกสั่ง และละเมิด เป็นต้น </a:t>
            </a:r>
          </a:p>
          <a:p>
            <a:pPr algn="l">
              <a:lnSpc>
                <a:spcPts val="3883"/>
              </a:lnSpc>
            </a:pPr>
            <a:r>
              <a:rPr lang="en-US" sz="2400" spc="9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บรรพ 3 ประกอบด้วย เอกเทศสัญญาต่างๆ เช่น ซื้อขาย เช่าทรัพย์ เช่าซื้อ ยืม ฝากทรัพย์ ค้าประกัน จานอง จานา ตั๋วเงิน </a:t>
            </a:r>
          </a:p>
          <a:p>
            <a:pPr algn="l">
              <a:lnSpc>
                <a:spcPts val="186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ห้างหุ้นส่วนบริษัท </a:t>
            </a:r>
          </a:p>
          <a:p>
            <a:pPr algn="l">
              <a:lnSpc>
                <a:spcPts val="5882"/>
              </a:lnSpc>
            </a:pPr>
            <a:r>
              <a:rPr lang="en-US" sz="24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บรรพ 4 ว่าด้วยเรื่องทรัพย์สิน เช่น กรรมสิทธิ์ สิทธิครอบครอง เป็นต้น </a:t>
            </a:r>
          </a:p>
          <a:p>
            <a:pPr algn="l">
              <a:lnSpc>
                <a:spcPts val="1874"/>
              </a:lnSpc>
            </a:pPr>
            <a:r>
              <a:rPr lang="en-US" sz="24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บรรพ 5 ว่าด้วยเรื่องครอบครัว เช่น การหมั้น การแต่่งงาน การหย่า เป็นต้น </a:t>
            </a:r>
          </a:p>
          <a:p>
            <a:pPr algn="l">
              <a:lnSpc>
                <a:spcPts val="5901"/>
              </a:lnSpc>
            </a:pPr>
            <a:r>
              <a:rPr lang="en-US" sz="24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บรรพ 6 ว่าด้วยเรื่องมรดก เช่น ทรัพย์มรดก พินัยกรรม เป็นต้น 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09446" y="590369"/>
            <a:ext cx="7683875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ความรู้ก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ฎหมายเบื้อ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งต้น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ที่ผู้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ระกอบการธุร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กิจ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ควรทราบ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43402" y="1199969"/>
            <a:ext cx="6505251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เพื่อการเริ่มต้นและการดาเนินกิจการทางธุรกิจ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61818" y="2152964"/>
            <a:ext cx="2868797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กฎหมายแพ่งและพาณิชิย์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97554" y="2861615"/>
            <a:ext cx="8192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822318" y="2152964"/>
            <a:ext cx="2771680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กฎหมายเฉพาะเรื่องอื่นๆ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1202" y="2682773"/>
            <a:ext cx="255784" cy="3278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60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    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06158" y="2724179"/>
            <a:ext cx="255784" cy="3278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64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    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24102" y="2823515"/>
            <a:ext cx="1511075" cy="1630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59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องค์ก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รธุร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กิจ</a:t>
            </a:r>
          </a:p>
          <a:p>
            <a:pPr algn="l">
              <a:lnSpc>
                <a:spcPts val="435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หนี้  </a:t>
            </a:r>
          </a:p>
          <a:p>
            <a:pPr algn="l">
              <a:lnSpc>
                <a:spcPts val="435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นิติกรรมสัญญา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605783" y="3969839"/>
            <a:ext cx="8185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24102" y="4523032"/>
            <a:ext cx="3865893" cy="1592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ละเมิด จัดการงานนอกสั่ง ลาภมิิควรได้ </a:t>
            </a:r>
          </a:p>
          <a:p>
            <a:pPr algn="l" rtl="true">
              <a:lnSpc>
                <a:spcPts val="3917"/>
              </a:lnSpc>
            </a:pPr>
          </a:p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ทรัพย์</a:t>
            </a:r>
          </a:p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เอกเทศสัญญา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554211" y="3458023"/>
            <a:ext cx="8185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49058" y="3725599"/>
            <a:ext cx="3018730" cy="2431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กฎหมายคุ้มครองผู้บริโภค </a:t>
            </a:r>
          </a:p>
          <a:p>
            <a:pPr algn="l">
              <a:lnSpc>
                <a:spcPts val="6989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กฎหมายภาษี ี</a:t>
            </a:r>
          </a:p>
          <a:p>
            <a:pPr algn="l">
              <a:lnSpc>
                <a:spcPts val="1399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กฎหมายเทคโนโลยีสารสนเทศ </a:t>
            </a:r>
          </a:p>
          <a:p>
            <a:pPr algn="l">
              <a:lnSpc>
                <a:spcPts val="6989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กฎหมายล้มละลาย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949058" y="2903287"/>
            <a:ext cx="2847927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กฎหมายทรัพย์สินทางปัญญา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949058" y="3458023"/>
            <a:ext cx="1636757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กฎหมายแรงงาน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7528" y="-63503"/>
            <a:ext cx="10697975" cy="6985006"/>
          </a:xfrm>
          <a:custGeom>
            <a:avLst/>
            <a:gdLst/>
            <a:ahLst/>
            <a:cxnLst/>
            <a:rect r="r" b="b" t="t" l="l"/>
            <a:pathLst>
              <a:path h="6985006" w="10697975">
                <a:moveTo>
                  <a:pt x="0" y="0"/>
                </a:moveTo>
                <a:lnTo>
                  <a:pt x="10697975" y="0"/>
                </a:lnTo>
                <a:lnTo>
                  <a:pt x="1069797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78098" y="546040"/>
            <a:ext cx="5913787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กฎหมายแพ่งและพาณิชย์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345181" y="2469518"/>
            <a:ext cx="2474500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บุคคล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842591" cy="5666156"/>
          </a:xfrm>
          <a:custGeom>
            <a:avLst/>
            <a:gdLst/>
            <a:ahLst/>
            <a:cxnLst/>
            <a:rect r="r" b="b" t="t" l="l"/>
            <a:pathLst>
              <a:path h="5666156" w="842591">
                <a:moveTo>
                  <a:pt x="0" y="0"/>
                </a:moveTo>
                <a:lnTo>
                  <a:pt x="842591" y="0"/>
                </a:lnTo>
                <a:lnTo>
                  <a:pt x="842591" y="5666156"/>
                </a:lnTo>
                <a:lnTo>
                  <a:pt x="0" y="5666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507112" y="1977514"/>
            <a:ext cx="3667630" cy="2143125"/>
            <a:chOff x="0" y="0"/>
            <a:chExt cx="4890173" cy="28575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90135" cy="2857500"/>
            </a:xfrm>
            <a:custGeom>
              <a:avLst/>
              <a:gdLst/>
              <a:ahLst/>
              <a:cxnLst/>
              <a:rect r="r" b="b" t="t" l="l"/>
              <a:pathLst>
                <a:path h="2857500" w="4890135">
                  <a:moveTo>
                    <a:pt x="0" y="0"/>
                  </a:moveTo>
                  <a:lnTo>
                    <a:pt x="4890135" y="0"/>
                  </a:lnTo>
                  <a:lnTo>
                    <a:pt x="4890135" y="2857500"/>
                  </a:lnTo>
                  <a:lnTo>
                    <a:pt x="0" y="2857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5320160" y="4134888"/>
            <a:ext cx="3953894" cy="2232660"/>
            <a:chOff x="0" y="0"/>
            <a:chExt cx="5271859" cy="29768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71897" cy="2976880"/>
            </a:xfrm>
            <a:custGeom>
              <a:avLst/>
              <a:gdLst/>
              <a:ahLst/>
              <a:cxnLst/>
              <a:rect r="r" b="b" t="t" l="l"/>
              <a:pathLst>
                <a:path h="2976880" w="5271897">
                  <a:moveTo>
                    <a:pt x="0" y="0"/>
                  </a:moveTo>
                  <a:lnTo>
                    <a:pt x="5271897" y="0"/>
                  </a:lnTo>
                  <a:lnTo>
                    <a:pt x="5271897" y="2976880"/>
                  </a:lnTo>
                  <a:lnTo>
                    <a:pt x="0" y="2976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320160" y="1702184"/>
            <a:ext cx="3953894" cy="2432685"/>
            <a:chOff x="0" y="0"/>
            <a:chExt cx="5271859" cy="32435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271897" cy="3243580"/>
            </a:xfrm>
            <a:custGeom>
              <a:avLst/>
              <a:gdLst/>
              <a:ahLst/>
              <a:cxnLst/>
              <a:rect r="r" b="b" t="t" l="l"/>
              <a:pathLst>
                <a:path h="3243580" w="5271897">
                  <a:moveTo>
                    <a:pt x="0" y="0"/>
                  </a:moveTo>
                  <a:lnTo>
                    <a:pt x="5271897" y="0"/>
                  </a:lnTo>
                  <a:lnTo>
                    <a:pt x="5271897" y="3243580"/>
                  </a:lnTo>
                  <a:lnTo>
                    <a:pt x="0" y="3243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507112" y="4599280"/>
            <a:ext cx="3598040" cy="2000250"/>
            <a:chOff x="0" y="0"/>
            <a:chExt cx="4797387" cy="2667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797425" cy="2667000"/>
            </a:xfrm>
            <a:custGeom>
              <a:avLst/>
              <a:gdLst/>
              <a:ahLst/>
              <a:cxnLst/>
              <a:rect r="r" b="b" t="t" l="l"/>
              <a:pathLst>
                <a:path h="2667000" w="4797425">
                  <a:moveTo>
                    <a:pt x="0" y="0"/>
                  </a:moveTo>
                  <a:lnTo>
                    <a:pt x="4797425" y="0"/>
                  </a:lnTo>
                  <a:lnTo>
                    <a:pt x="4797425" y="2667000"/>
                  </a:lnTo>
                  <a:lnTo>
                    <a:pt x="0" y="266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2865120" y="381933"/>
            <a:ext cx="5860637" cy="930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63"/>
              </a:lnSpc>
            </a:pPr>
            <a:r>
              <a:rPr lang="en-US" sz="5402">
                <a:solidFill>
                  <a:srgbClr val="90C226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กฎหมายสาหรับผู้ประกอบการ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520513"/>
            <a:ext cx="1695450" cy="1741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97"/>
              </a:lnSpc>
            </a:pPr>
            <a:r>
              <a:rPr lang="en-US" sz="5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1.บุคคล </a:t>
            </a:r>
          </a:p>
          <a:p>
            <a:pPr algn="l">
              <a:lnSpc>
                <a:spcPts val="8010"/>
              </a:lnSpc>
            </a:pPr>
            <a:r>
              <a:rPr lang="en-US" sz="320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25626" y="1784042"/>
            <a:ext cx="4885201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ความหมายและประเภทของบุคคล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26210" y="2430085"/>
            <a:ext cx="345967" cy="533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3"/>
              </a:lnSpc>
            </a:pPr>
            <a:r>
              <a:rPr lang="en-US" sz="303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734942" y="2528421"/>
            <a:ext cx="111433" cy="644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8"/>
              </a:lnSpc>
            </a:pPr>
            <a:r>
              <a:rPr lang="en-US" sz="38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66034" y="2528421"/>
            <a:ext cx="8543620" cy="644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8"/>
              </a:lnSpc>
            </a:pPr>
            <a:r>
              <a:rPr lang="en-US" sz="38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“บุคคล”หมายถึงสิ่งที่สามารถมีีสิทธิิและหน้้าที่ได้ตามกฎหมาย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83382" y="3591373"/>
            <a:ext cx="345967" cy="1364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572"/>
              </a:lnSpc>
            </a:pPr>
            <a:r>
              <a:rPr lang="en-US" sz="303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023234" y="3813534"/>
            <a:ext cx="2376707" cy="644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8"/>
              </a:lnSpc>
            </a:pPr>
            <a:r>
              <a:rPr lang="en-US" sz="38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บุคคลธรรมดา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89934" y="4520936"/>
            <a:ext cx="111366" cy="643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5"/>
              </a:lnSpc>
            </a:pPr>
            <a:r>
              <a:rPr lang="en-US" sz="38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12694" y="3107807"/>
            <a:ext cx="4472330" cy="643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5"/>
              </a:lnSpc>
            </a:pPr>
            <a:r>
              <a:rPr lang="en-US" sz="38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ซึ่งแบ่งออกเป็น 2 ประเภทได้แก่ ่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023234" y="4520936"/>
            <a:ext cx="1719091" cy="643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5"/>
              </a:lnSpc>
            </a:pPr>
            <a:r>
              <a:rPr lang="en-US" sz="38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2.นิติบุคคล 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11682" y="1498854"/>
            <a:ext cx="3640788" cy="10668"/>
          </a:xfrm>
          <a:custGeom>
            <a:avLst/>
            <a:gdLst/>
            <a:ahLst/>
            <a:cxnLst/>
            <a:rect r="r" b="b" t="t" l="l"/>
            <a:pathLst>
              <a:path h="10668" w="3640788">
                <a:moveTo>
                  <a:pt x="0" y="0"/>
                </a:moveTo>
                <a:lnTo>
                  <a:pt x="3640788" y="0"/>
                </a:lnTo>
                <a:lnTo>
                  <a:pt x="3640788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1682" y="5461254"/>
            <a:ext cx="2229612" cy="10668"/>
          </a:xfrm>
          <a:custGeom>
            <a:avLst/>
            <a:gdLst/>
            <a:ahLst/>
            <a:cxnLst/>
            <a:rect r="r" b="b" t="t" l="l"/>
            <a:pathLst>
              <a:path h="10668" w="2229612">
                <a:moveTo>
                  <a:pt x="0" y="0"/>
                </a:moveTo>
                <a:lnTo>
                  <a:pt x="2229612" y="0"/>
                </a:lnTo>
                <a:lnTo>
                  <a:pt x="2229612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11682" y="2283714"/>
            <a:ext cx="905256" cy="10668"/>
          </a:xfrm>
          <a:custGeom>
            <a:avLst/>
            <a:gdLst/>
            <a:ahLst/>
            <a:cxnLst/>
            <a:rect r="r" b="b" t="t" l="l"/>
            <a:pathLst>
              <a:path h="10668" w="905256">
                <a:moveTo>
                  <a:pt x="0" y="0"/>
                </a:moveTo>
                <a:lnTo>
                  <a:pt x="905256" y="0"/>
                </a:lnTo>
                <a:lnTo>
                  <a:pt x="905256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334382" y="3178302"/>
            <a:ext cx="1472184" cy="10668"/>
          </a:xfrm>
          <a:custGeom>
            <a:avLst/>
            <a:gdLst/>
            <a:ahLst/>
            <a:cxnLst/>
            <a:rect r="r" b="b" t="t" l="l"/>
            <a:pathLst>
              <a:path h="10668" w="1472184">
                <a:moveTo>
                  <a:pt x="0" y="0"/>
                </a:moveTo>
                <a:lnTo>
                  <a:pt x="1472184" y="0"/>
                </a:lnTo>
                <a:lnTo>
                  <a:pt x="1472184" y="10668"/>
                </a:lnTo>
                <a:lnTo>
                  <a:pt x="0" y="106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447663" y="-63503"/>
            <a:ext cx="5807840" cy="6985006"/>
          </a:xfrm>
          <a:custGeom>
            <a:avLst/>
            <a:gdLst/>
            <a:ahLst/>
            <a:cxnLst/>
            <a:rect r="r" b="b" t="t" l="l"/>
            <a:pathLst>
              <a:path h="6985006" w="5807840">
                <a:moveTo>
                  <a:pt x="0" y="0"/>
                </a:moveTo>
                <a:lnTo>
                  <a:pt x="5807840" y="0"/>
                </a:lnTo>
                <a:lnTo>
                  <a:pt x="5807840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100827" y="391020"/>
            <a:ext cx="1891817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บุคคลธรรมดา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9010" y="1040159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9010" y="1825400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11910" y="1104700"/>
            <a:ext cx="3714226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การเริ่มสภาพบุคคลของบุคคลธรรมดา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96864" y="1450076"/>
            <a:ext cx="72866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753099" y="1126341"/>
            <a:ext cx="5144862" cy="455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“สภาพบุค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คลย่อ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มเริ่ม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แต่เ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มื่อ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คลอดแล้ว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อยู่ร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อดเป็น</a:t>
            </a: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ทารก”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053327" y="1450076"/>
            <a:ext cx="72866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 spc="208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44184" y="1297572"/>
            <a:ext cx="330241" cy="456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 spc="208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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11910" y="1450076"/>
            <a:ext cx="4886516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(ประมวลกฎหมายแพ่งและพาณิชย์์มาตรา 15วรรค 1)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12052" y="1450076"/>
            <a:ext cx="3672002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สภาพบุคคลจะมีผลต่อสิทธิของบุคคลนั้น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11910" y="1891122"/>
            <a:ext cx="8357835" cy="482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ภูมิล าเนา หมายถึง ที่อยู่ตามกฎหมายของบุคคล แม้ว่าเขาจะไม่ได้อยู่ที่นั้นตลอดเวลาก็ตาม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26210" y="2305660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12694" y="2362952"/>
            <a:ext cx="7791764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การก าหนดภูมูิล าเนาของบุคคลจา เป็น และมีประโยชน์ในทางกฎหมายหลายประการ เช่น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683382" y="2748982"/>
            <a:ext cx="236658" cy="369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9"/>
              </a:lnSpc>
            </a:pPr>
            <a:r>
              <a:rPr lang="en-US" sz="207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911982" y="2920727"/>
            <a:ext cx="8577386" cy="658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การช าระหนี้ ถ้าไม่ได้ก าหนดไว้หรือืไม่ใ่ช่่การส่ง่มอบทรัพย์เ์ฉพาะสิ่ง*</a:t>
            </a:r>
            <a:r>
              <a:rPr lang="en-US" sz="26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กฎหมายกาหนดให้ชา ระหนี้ ณ ภูมิิล าเนาของเจ้าหนี้ 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597782" y="3509877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826382" y="3681470"/>
            <a:ext cx="7440473" cy="658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4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ทรัพย์เฉพาะสิ่ง หมายถึง ทรัพย์ท่ีี่ต้องมีการช่ัั่ง ตวง วัด คััดเลือก หมาย นับ ก่อน เช่น หมูต้องชั่งน ้าหนัักก่อนขาย ไม่ว่าหมูเป็น หรือหมูตาย ซื้อผ้าต้องวัดความยาวก่อ่น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683382" y="4272124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911982" y="4443727"/>
            <a:ext cx="8018259" cy="65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7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การสาบสูญ ต้องใช้ภููมิลิ าเนาเป็นเกณฑ์ในการที่ศาลจะไต่สวนพิจารณา เพ่ืื่อมีคาสั่งให้เป็น็คน สาบสูญ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11910" y="5204203"/>
            <a:ext cx="9293457" cy="975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7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ความสามารถของบุคคล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ตามกฎหมายความสามารถของบุคคลนั้น มี 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 ความหมาย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นั่นคือ 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ความสามารถ ในการมีสิทธิต่างๆ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เช่น สิทธิในทรัพย์์สินิ และ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ความสามารถในการใช้สิทธิติ่า่งๆ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อันได้แก่ ความสามารถ ในการท านิติกิรรม สัญญาการสมรส การท าพินัยกรรม การประกอบธุรกิจิอาชีพการงานต่างๆ เป็นต้น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69010" y="5032600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04393" y="502710"/>
            <a:ext cx="2924480" cy="868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บุคคลหย่อนความสามารถ</a:t>
            </a:r>
          </a:p>
          <a:p>
            <a:pPr algn="l">
              <a:lnSpc>
                <a:spcPts val="3360"/>
              </a:lnSpc>
            </a:pPr>
            <a:r>
              <a:rPr lang="en-US" sz="320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82524" y="1132684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39724" y="1655416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96924" y="3038065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96924" y="3561055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28572" y="3618347"/>
            <a:ext cx="72866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25424" y="1189987"/>
            <a:ext cx="4027980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บุคคลหย่อนความสามารถ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มี3ประเภทคือ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26236" y="1712719"/>
            <a:ext cx="7159238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ผู้เยาว์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หมายถึง บุคคลที่มีอายุยังไม่ครบ 20 ปีบริบูรณ์ และยังไม่ได้ทาการสมรส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6924" y="2192274"/>
            <a:ext cx="218618" cy="336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92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967180" y="2245490"/>
            <a:ext cx="6715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122677" y="2611250"/>
            <a:ext cx="6715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28572" y="3095368"/>
            <a:ext cx="8582892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“ผู้แทนโดยชอบธรรม” ได้แก่ ผู้ใช้อ านาจปกครองนั่น่เอง ตามปกติได้แ้ก่ บิดามารดาของผู้เยาว์นั้น้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25524" y="3665972"/>
            <a:ext cx="8985599" cy="2389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ข้อยกเว้น : ผู้เยาว์อาจท านิติกิรรมที่ส่มบูรณ์ไ์ด้เอง โดยไม่ต้องขอความยินยอมจากผู้แ้ทนโดยชอบธรรม ได้แก่  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ทาพินัยกรรมได้เมื่อมีอายุ 15 ปีบีริบูรณ์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, 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 านิติกรรมที่เ่ป็นประโยชน์แก่ผู้เยาว์ฝ่า่ยเดียีว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เช่น รับ ทรัพย์สินผู้อื่นยกให้โดยไม่ม่ีข้อผูกพันใดๆ, ท านิติกรรมที่ต่้องทา เองเฉพาะตัว เช่น การรับรองบุตร, ทานิติกรรมที่สมควรแก่ฐานานุรูป และเป็นการจ าเป็นในการด ารงชีีพตามควร เช่น การซื้ออาหาร ซื้อตาราเรียน ฝากออมสินิ เป็นต้น, หรือเมื่อผู้เยาว์ได้ร้ับอนุญาตจากผู้แทนโดยชอบธรรมไปประกอบ กิจการค้า ผู้เยาว์ก็มีสิทธิท านิติิกรรมที่อยู่ในขอบเขตการค้าของตนกับับุคคลทั่ว่ไปก็ได้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25524" y="2245490"/>
            <a:ext cx="8968445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จะท านิติกิรรมใดๆต้องได้รับความยินยอมจาก“ผู้แทนโดยชอบธรรม”ก่อนมิฉะนั้นนิติกรรมที่ทาถือเป็นโมฆียะ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25524" y="2611250"/>
            <a:ext cx="2648522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อาจถูกบอกล้้างได้ในภายหลััง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578044"/>
            <a:ext cx="291313" cy="442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1"/>
              </a:lnSpc>
            </a:pPr>
            <a:r>
              <a:rPr lang="en-US" sz="255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69010" y="3449888"/>
            <a:ext cx="291313" cy="442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1"/>
              </a:lnSpc>
            </a:pPr>
            <a:r>
              <a:rPr lang="en-US" sz="255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1910" y="651167"/>
            <a:ext cx="8795414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บุคคลเสมือนไร้ความสามารถ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หมายถึง บุุคคลที่วิกลจริต หรือจิตฟ่ัั่นเฟืือน หรือ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525782" y="1139123"/>
            <a:ext cx="89649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26210" y="1682220"/>
            <a:ext cx="291036" cy="441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8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12694" y="1754924"/>
            <a:ext cx="8572424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ยังคงท านิติิกรรมด้วยตนเองได้โ้ดยสมบูรณ์ ยกเว้้นนิติิกรรมบางประเภทต้องได้รับ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324654" y="2242880"/>
            <a:ext cx="89649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11910" y="1139123"/>
            <a:ext cx="7642946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ร่างกายพิการหรือเสพสุราเป็นอาจิณ หรือประพฤติตัวเสเพลเป็นอาจิณ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12694" y="2242880"/>
            <a:ext cx="7228732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ความยินยอมของ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“ผู้พิทักษ์”์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ก่อน มิฉะนั้นย่อมตกเป็็น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โมฆียะ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เช่น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12694" y="2730560"/>
            <a:ext cx="6678187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การค ้าประกัน การท าสัญญาประนีประนอมยอมความ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เป็นต้น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11910" y="3580171"/>
            <a:ext cx="9056103" cy="2438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41"/>
              </a:lnSpc>
            </a:pPr>
            <a:r>
              <a:rPr lang="en-US" sz="32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บุคคลไร้ความสามารถ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บุคคลไร้ความสามารถ หมายถึง บุคคลวิกลจริตที่ คู่สมรส บุพการี ผู้สืบสันดานของผู้นั้น หรือพนัักงานอัยการได้ร้องขอต่่อศาลให้สั่งให้บุคคลนั้น เป็นคนไร้ความสามารถ หากท านิติิกรรมใดๆ ย่อมเป็็นโมฆียะทั้งสิ้น แม้จะได้้รับความ ยินยอมจาก </a:t>
            </a:r>
            <a:r>
              <a:rPr lang="en-US" sz="32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“ผู้อนุบาล”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ก็็ตามหากท าพินัยกรรม พินัยกรรมนั้นจะมีผลโมฆกรรม </a:t>
            </a:r>
          </a:p>
          <a:p>
            <a:pPr algn="just">
              <a:lnSpc>
                <a:spcPts val="3838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(โมฆะ)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11682" y="2662171"/>
            <a:ext cx="4593288" cy="12192"/>
          </a:xfrm>
          <a:custGeom>
            <a:avLst/>
            <a:gdLst/>
            <a:ahLst/>
            <a:cxnLst/>
            <a:rect r="r" b="b" t="t" l="l"/>
            <a:pathLst>
              <a:path h="12192" w="4593288">
                <a:moveTo>
                  <a:pt x="0" y="0"/>
                </a:moveTo>
                <a:lnTo>
                  <a:pt x="4593288" y="0"/>
                </a:lnTo>
                <a:lnTo>
                  <a:pt x="4593288" y="12192"/>
                </a:lnTo>
                <a:lnTo>
                  <a:pt x="0" y="12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321939" y="-63503"/>
            <a:ext cx="8933564" cy="6985006"/>
          </a:xfrm>
          <a:custGeom>
            <a:avLst/>
            <a:gdLst/>
            <a:ahLst/>
            <a:cxnLst/>
            <a:rect r="r" b="b" t="t" l="l"/>
            <a:pathLst>
              <a:path h="6985006" w="8933564">
                <a:moveTo>
                  <a:pt x="0" y="0"/>
                </a:moveTo>
                <a:lnTo>
                  <a:pt x="8933564" y="0"/>
                </a:lnTo>
                <a:lnTo>
                  <a:pt x="8933564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69010" y="902084"/>
            <a:ext cx="4626188" cy="1209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นิยาม : </a:t>
            </a: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โมฆะกรรม และ โมฆียกรรม </a:t>
            </a:r>
          </a:p>
          <a:p>
            <a:pPr algn="l">
              <a:lnSpc>
                <a:spcPts val="1277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9010" y="3251940"/>
            <a:ext cx="291036" cy="441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8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11910" y="1790633"/>
            <a:ext cx="8989466" cy="3542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โมฆะกรรม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หมายถึง การท านิติิกรรมใดๆ ที่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ผลของนิติกรรมที่ได้ทาขึ้นนั้นเสียีเปล่า่ ไม่มีีผลผูกพันที่จะใช้บังคับัได้ตามกฎหมาย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การเสียเปล่าของนิติกรรมนั้นมีมาต้ัั้งแต่ เริ่มต้นของการท านิติกรรม ถือว่่านิติิกรรมที่เป็นโมฆะมิได้้ทานิติิกรรมนั้นขึ้นเลย </a:t>
            </a:r>
          </a:p>
          <a:p>
            <a:pPr algn="l">
              <a:lnSpc>
                <a:spcPts val="5853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โมฆียกรรม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หมายถึง 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นิติกรรมซึ่งอาจถูกบอกล้างหรือให้สัตัยาบัน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ถ้ามิได้บอกล้าง</a:t>
            </a:r>
          </a:p>
          <a:p>
            <a:pPr algn="l">
              <a:lnSpc>
                <a:spcPts val="1826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ภายในระยะเวลาที่ก าหนดก็เป็็นอันหมดสิทธิบอกล้าง เมื่อบอกล้างแล้วโมฆียกรรม</a:t>
            </a:r>
          </a:p>
          <a:p>
            <a:pPr algn="l">
              <a:lnSpc>
                <a:spcPts val="5854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นั้นจะเป็นโมฆะ คู่กรณีกลับสู่ฐานะเดิิม ถ้ามีการให้สัตยาบันยืนยันที่จะผูกพัันตาม</a:t>
            </a:r>
          </a:p>
          <a:p>
            <a:pPr algn="l">
              <a:lnSpc>
                <a:spcPts val="1826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โมฆียกรรมนั้นก็เท่ากับสละสิทธิที่จะบอกล้างนิติกรรมที่ได้กระทาขึ้น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99516" y="634870"/>
            <a:ext cx="6074883" cy="830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กรณีการท าธุรกิจของบุคคลธรรมดา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69010" y="1718186"/>
            <a:ext cx="328203" cy="1277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1"/>
              </a:lnSpc>
            </a:pPr>
            <a:r>
              <a:rPr lang="en-US" sz="2879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55251" y="1802768"/>
            <a:ext cx="106337" cy="1391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just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11910" y="1802768"/>
            <a:ext cx="7678217" cy="1391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กรณีบุคคลธรรมดา กรณีบุคคลธรรมดาท่ีี่เป็นผู้หย่อนความสามารถตามกฎหมาย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26210" y="3172463"/>
            <a:ext cx="327936" cy="499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879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47746" y="3257045"/>
            <a:ext cx="803510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ผู้เยาว์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26210" y="3847424"/>
            <a:ext cx="328203" cy="500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882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26210" y="4522975"/>
            <a:ext cx="327936" cy="499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879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47746" y="4607557"/>
            <a:ext cx="2317804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ผู้ไร้ความสามารถ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47746" y="3932158"/>
            <a:ext cx="3180617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ผู้เสมือนไร้ความสามารถ 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376228"/>
            <a:ext cx="2243623" cy="10190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72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การสิ้นสภาพบุคคล </a:t>
            </a:r>
          </a:p>
          <a:p>
            <a:pPr algn="l">
              <a:lnSpc>
                <a:spcPts val="5190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11910" y="1073906"/>
            <a:ext cx="8758618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บุคคลธรรมดา สภาพบุคคลนั้นจะสิ้น้สุดุลงเมื่อตาย ซึ่งการตายของบุคคลธรรมดามี 2 ประเภท ได้แก่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26210" y="1539183"/>
            <a:ext cx="236658" cy="369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9"/>
              </a:lnSpc>
            </a:pPr>
            <a:r>
              <a:rPr lang="en-US" sz="207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12694" y="1644244"/>
            <a:ext cx="8419776" cy="1328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2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การตายธรรมดา หรือการตายโดยธรรมชาติ คือไม่สามารถทาให้กลับัฟื้นคืนชีพได้ด้้ว้ยวิธีใดๆ หมายถึง การที่หัวใจหยุุดเต้น และสมองไม่ท่ างาน อาจจะมาจากสาเหตุเจ็บ็ป่วย ชราภาพ เป็นต้น </a:t>
            </a:r>
          </a:p>
          <a:p>
            <a:pPr algn="l">
              <a:lnSpc>
                <a:spcPts val="513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การตายโดยผลของกฎหมาย หรือที่เรียกว่า “สาบสูญ” ได้แก่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26210" y="2460088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83382" y="2983201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11982" y="3088129"/>
            <a:ext cx="8178070" cy="803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2.1 สาบสูญกรณีธรรมดา หมายถึง บุคคลที่ไปจากภูมิลิาเนา หรือถิ่นที่อยู่โดยไม่มีใครทราบแน่</a:t>
            </a:r>
          </a:p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ว่าเป็นตายร้ายดีอย่างไรตลอดระยะเวลา 5 ปี 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83382" y="3902431"/>
            <a:ext cx="236382" cy="369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6"/>
              </a:lnSpc>
            </a:pPr>
            <a:r>
              <a:rPr lang="en-US" sz="207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911982" y="4007348"/>
            <a:ext cx="8080705" cy="159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2.2 สาบสูญกรณีพิเศษ หมายถึง บุคคลที่ไปจากภูมิลา เนา หรือถิ่นที่อยู่โดยไปในที่ท่ี่น่า่จะเกิดิ</a:t>
            </a:r>
          </a:p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อันตราย เช่น ไปท าการรบหรือสงคราม ตกไปอยู่ในเรือเมื่อ่อับปาง หรือตกเข้าไปอยู่ในป่าลึก หรือตกอยู่ในฐานะท่ีี่น่าจะเป็นภยันตรายแก่ชีีวิตประการอื่นใด ได้ผ่านพ้นไปแล้วนับได้เ้วลาถึง 2 ปี ยังไม่มีใครทราบว่าบุคคลนั้นเป็นตายร้ายดีอย่างไร 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630022"/>
            <a:ext cx="291036" cy="441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8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69010" y="2347827"/>
            <a:ext cx="291036" cy="441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8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69010" y="3450060"/>
            <a:ext cx="291036" cy="441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8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9010" y="5003263"/>
            <a:ext cx="291036" cy="441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8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11910" y="760152"/>
            <a:ext cx="9195787" cy="4860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ทั้ง 2 กรณีนี้ ผู้มีส่วนได้เสีย เช่น บิดา มารดา บุตร ภริยา สามี หรือพนักงานอััยการร้อง ขอต่อศาล ศาลจะสั่งให้บุคคลเช่นนั้นเป็นบุุคคลสาบสูญก็ได้  </a:t>
            </a:r>
          </a:p>
          <a:p>
            <a:pPr algn="l">
              <a:lnSpc>
                <a:spcPts val="585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เมื่อศาลสั่งดัังกล่าวให้ถือว่่าบุคคลที่สาบสูญนั้นถึงแก่ความตาย </a:t>
            </a:r>
          </a:p>
          <a:p>
            <a:pPr algn="l">
              <a:lnSpc>
                <a:spcPts val="384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การสาบสูญนี้อาจกระทบกระเทือนสิทธิบิางอย่าง เช่น การตกทอดแห่งมรดก หรือ สถานภาพของบุคคลนั้น </a:t>
            </a:r>
          </a:p>
          <a:p>
            <a:pPr algn="l">
              <a:lnSpc>
                <a:spcPts val="581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แต่ก่ารตายโดยการสาบสูญนี้ ยังไม่ท าให้การสมรสสิ้นสุดลงโดยอัตโนมัติเหมือนกับการ</a:t>
            </a:r>
          </a:p>
          <a:p>
            <a:pPr algn="l">
              <a:lnSpc>
                <a:spcPts val="1864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ตายโดยธรรมชาติ หากแต่เป็็นเหตุหย่่าเท่าน้ัั้น ต้องมีการฟ้องหย่า และศาลพิพากษาให้</a:t>
            </a:r>
          </a:p>
          <a:p>
            <a:pPr algn="l">
              <a:lnSpc>
                <a:spcPts val="5816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หย่าเสียก่อนจึึงจะขาดการเป็นสามีภริยากัน </a:t>
            </a:r>
          </a:p>
          <a:p>
            <a:pPr algn="l">
              <a:lnSpc>
                <a:spcPts val="3280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 าสั่งให้เป็นคนสาบสูญหรือค าสั่งถอนการสาบสูญก็ดีให้โฆษณาในราชกิิจจานุเบกษา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9010" y="1733236"/>
            <a:ext cx="291313" cy="442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81"/>
              </a:lnSpc>
            </a:pPr>
            <a:r>
              <a:rPr lang="en-US" sz="255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00728" y="423853"/>
            <a:ext cx="1124931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นิติบุคคล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01370" y="902713"/>
            <a:ext cx="273282" cy="418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44270" y="1104967"/>
            <a:ext cx="9458725" cy="746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บุคคลที่กฎหมายก าหนดขึ้น ไม่ใช่บุคคลที่มีชีวิตจิตใจ แต่ประกอบด้วยบุคคลหลายคน ร่วมกันท ากิจการอันใดอันหนึ่ง แล้วก่อตั้งขึ้นเป็นนิติบุคคลตามวิธีการที่ก่ฎหมายกาหนด ทาให้มี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523249" y="1702860"/>
            <a:ext cx="84010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58570" y="2492626"/>
            <a:ext cx="273282" cy="418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45435" y="2694880"/>
            <a:ext cx="9051865" cy="746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1) ทบวงการเมือง หมายถึง กระทรวง ทบวง กรม จังหวัด เทศบาล ซึ่งเป็นการจัดระเบียบ บริหารราชการส่ว่นกลาง ส่วนภูมิภาค หรือเป็นการจัดระเบียบบริหารราชการส่วนท้องถิ่นมี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763289" y="3293031"/>
            <a:ext cx="84010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58570" y="3718179"/>
            <a:ext cx="273282" cy="418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5435" y="3920423"/>
            <a:ext cx="9054198" cy="19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2) สมาคม หมายถึง การก่อตั้งสมาคมเพื่อกระท าการใดๆ อันมีลักษณะต่อเนื่องร่วมกัน มิใช่เป็นการหาผลก าไรหรือืรายได้มาแบ่งปันกัน เพราะฉะนั้นสมาคมที่ได้จดทะเบียนแล้ว เป็นนิติบุคคลมีตัวแทนเรียกว่า“คณะกรรมการ” </a:t>
            </a:r>
          </a:p>
          <a:p>
            <a:pPr algn="l" rtl="true">
              <a:lnSpc>
                <a:spcPts val="2879"/>
              </a:lnSpc>
            </a:pPr>
          </a:p>
          <a:p>
            <a:pPr algn="l" rtl="true">
              <a:lnSpc>
                <a:spcPts val="2879"/>
              </a:lnSpc>
            </a:pPr>
          </a:p>
          <a:p>
            <a:pPr algn="l">
              <a:lnSpc>
                <a:spcPts val="2879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3) มูลนิธิ หมายถึง ทรัพย์สินที่จัดสรรไว้โดยเฉพาะส าหรับวัตถุประสงค์ เพื่อการกุศล สาธารณะ การศาสนา ศิลปะ วิทยาศาสตร์ วรรณคดี การศึกษา หรือเพื่อสาธารณประโยชน์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58570" y="4942332"/>
            <a:ext cx="273282" cy="418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177405" y="5742432"/>
            <a:ext cx="84010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44270" y="1702860"/>
            <a:ext cx="5420316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สิทธิหน้าที่ต่างๆภายในขอบวัตถุประสงค์ที่กาหนดไว้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690617" y="1702860"/>
            <a:ext cx="3376127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นิติบุคคลจะมีขึ้นได้ก็โดยกฎหมาย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44270" y="2069001"/>
            <a:ext cx="9276893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เท่า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นั้น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ซึ่ง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ตามประมวลกฎหมายแพ่ง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และพาณิช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ย์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แบ่ง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คลออกเป็น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ดัง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นี้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5435" y="3293031"/>
            <a:ext cx="7796117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หัวหน้าส่วนราชการนั้นๆเป็นตัวแทนเช่นรัฐมนตรีอธิบดีผู้ว่าราชการจังหวัด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5435" y="5742432"/>
            <a:ext cx="8240544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อย่างอื่นโดยมิได้มุ่งหาผลประโยชน์มาแบ่งปันกัน มีตัวแทนเรียก“คณะกรรมการ”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44270" y="6535198"/>
            <a:ext cx="17021" cy="99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9"/>
              </a:lnSpc>
            </a:pPr>
            <a:r>
              <a:rPr lang="en-US" sz="600">
                <a:solidFill>
                  <a:srgbClr val="40404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0949" y="3761384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80949" y="4741697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38149" y="946052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24613" y="1068010"/>
            <a:ext cx="8791804" cy="2688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4) ห้างหุ้นส่วนจดทะเบียน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หมายถึึง กิจการที่บุคคลตั้งแต่ 2 คนขึ้นไปตกลงเข้ากันเพื่อกระทา กิจกรรมร่วมกัน ด้วยประสงค์จะแบ่งปันก าไรอันพึงได้จากกิจการที่ท านั้น มีตัวแทนเรียกว่า “หุ้นส่วนผู้จัดการ” </a:t>
            </a:r>
          </a:p>
          <a:p>
            <a:pPr algn="l">
              <a:lnSpc>
                <a:spcPts val="5376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5) บริษัท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หมายถึึง กิจการซึ่งตั้งขึ้นด้วยแบ่งทุนเป็นหุ้น มีมูลค่าเท่าๆ กัน โดยผู้ถือหุุ้้นต่างรับผิด</a:t>
            </a:r>
          </a:p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 ากัดเพียงไม่เกินจ านวนเงินที่ตนยังส่งใช้ไม่ครบมูลค่าหุ้นที่ตนถือ อันได้แก่ บริษัทจากัด และ</a:t>
            </a:r>
          </a:p>
          <a:p>
            <a:pPr algn="l">
              <a:lnSpc>
                <a:spcPts val="532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บริษัทมหาชนจ ากัด มีตัวแทนเรียกว่า “กรรมการผู้จัดการ”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38149" y="2354475"/>
            <a:ext cx="255518" cy="39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224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3849" y="3883352"/>
            <a:ext cx="9349597" cy="2761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ข้อสังเกต กรมต่างๆ ในสังกัดกองทัพไม่ถือเป็นนิติบุคคล เช่น กรมการรักษาดินแดน กรมนาวิกโยธิน กรมยุทธศึกษาทหารบก เป็นต้น </a:t>
            </a:r>
          </a:p>
          <a:p>
            <a:pPr algn="l">
              <a:lnSpc>
                <a:spcPts val="535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นอกนั้นเป็นนิติบุคคลตามกฎหมายอื่น ที่มีกฎหมายโดยเฉพาะบัญญัติให้เป็นนิติบุคคลเช่น </a:t>
            </a:r>
          </a:p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มหาวิทยาลัยของรัฐ กองบัญชาการทหารสูงสุด กองทัพต่างๆ สหกรณ์ สหภาพแรงงาน วัดวาอาราม </a:t>
            </a:r>
          </a:p>
          <a:p>
            <a:pPr algn="l">
              <a:lnSpc>
                <a:spcPts val="3998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ต้น</a:t>
            </a:r>
          </a:p>
          <a:p>
            <a:pPr algn="l">
              <a:lnSpc>
                <a:spcPts val="3995"/>
              </a:lnSpc>
            </a:pPr>
            <a:r>
              <a:rPr lang="en-US" sz="2795">
                <a:solidFill>
                  <a:srgbClr val="40404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215713"/>
            <a:ext cx="2558567" cy="23584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18"/>
              </a:lnSpc>
            </a:pPr>
            <a:r>
              <a:rPr lang="en-US" sz="5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วัตถุประสงค์ </a:t>
            </a:r>
          </a:p>
          <a:p>
            <a:pPr algn="l">
              <a:lnSpc>
                <a:spcPts val="9605"/>
              </a:lnSpc>
            </a:pPr>
            <a:r>
              <a:rPr lang="en-US" sz="3842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97254" y="1992868"/>
            <a:ext cx="8103508" cy="830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3"/>
              </a:lnSpc>
            </a:pPr>
            <a:r>
              <a:rPr lang="en-US" sz="48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นักศึกษามีความรู้ความเข้าใจ ในความรู้กฎหมาย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1910" y="3456165"/>
            <a:ext cx="5360660" cy="830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23"/>
              </a:lnSpc>
            </a:pPr>
            <a:r>
              <a:rPr lang="en-US" sz="48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และการด าเนินกิจการทางธุุรกิจ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11910" y="2724655"/>
            <a:ext cx="9024690" cy="830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เบื้อ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งต้น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ที่ผู้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ระกอบการธุร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กิจ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ควรทราบเพื่อ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การเริ่ม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ต้น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7528" y="-63503"/>
            <a:ext cx="10697975" cy="6985006"/>
          </a:xfrm>
          <a:custGeom>
            <a:avLst/>
            <a:gdLst/>
            <a:ahLst/>
            <a:cxnLst/>
            <a:rect r="r" b="b" t="t" l="l"/>
            <a:pathLst>
              <a:path h="6985006" w="10697975">
                <a:moveTo>
                  <a:pt x="0" y="0"/>
                </a:moveTo>
                <a:lnTo>
                  <a:pt x="10697975" y="0"/>
                </a:lnTo>
                <a:lnTo>
                  <a:pt x="1069797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78098" y="546040"/>
            <a:ext cx="5913787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กฎหมายแพ่งและพาณิชย์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589277" y="2469518"/>
            <a:ext cx="4016540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องค์กรธุรกิจ 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65607" y="815435"/>
            <a:ext cx="10267950" cy="1252538"/>
            <a:chOff x="0" y="0"/>
            <a:chExt cx="13690600" cy="16700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690600" cy="1670050"/>
            </a:xfrm>
            <a:custGeom>
              <a:avLst/>
              <a:gdLst/>
              <a:ahLst/>
              <a:cxnLst/>
              <a:rect r="r" b="b" t="t" l="l"/>
              <a:pathLst>
                <a:path h="1670050" w="13690600">
                  <a:moveTo>
                    <a:pt x="0" y="0"/>
                  </a:moveTo>
                  <a:lnTo>
                    <a:pt x="13690600" y="0"/>
                  </a:lnTo>
                  <a:lnTo>
                    <a:pt x="13690600" y="1670050"/>
                  </a:lnTo>
                  <a:lnTo>
                    <a:pt x="0" y="1670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2724055" y="770668"/>
            <a:ext cx="6291262" cy="1547812"/>
            <a:chOff x="0" y="0"/>
            <a:chExt cx="8388350" cy="20637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388350" cy="2063750"/>
            </a:xfrm>
            <a:custGeom>
              <a:avLst/>
              <a:gdLst/>
              <a:ahLst/>
              <a:cxnLst/>
              <a:rect r="r" b="b" t="t" l="l"/>
              <a:pathLst>
                <a:path h="2063750" w="8388350">
                  <a:moveTo>
                    <a:pt x="0" y="0"/>
                  </a:moveTo>
                  <a:lnTo>
                    <a:pt x="8388350" y="0"/>
                  </a:lnTo>
                  <a:lnTo>
                    <a:pt x="8388350" y="2063750"/>
                  </a:lnTo>
                  <a:lnTo>
                    <a:pt x="0" y="2063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17814" y="908685"/>
            <a:ext cx="10163175" cy="1143000"/>
            <a:chOff x="1918411" y="2423160"/>
            <a:chExt cx="27093329" cy="3048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093326" cy="3048000"/>
            </a:xfrm>
            <a:custGeom>
              <a:avLst/>
              <a:gdLst/>
              <a:ahLst/>
              <a:cxnLst/>
              <a:rect r="r" b="b" t="t" l="l"/>
              <a:pathLst>
                <a:path h="3048000" w="27093326">
                  <a:moveTo>
                    <a:pt x="27093326" y="0"/>
                  </a:moveTo>
                  <a:lnTo>
                    <a:pt x="27093326" y="3048000"/>
                  </a:lnTo>
                  <a:lnTo>
                    <a:pt x="0" y="3048000"/>
                  </a:lnTo>
                  <a:lnTo>
                    <a:pt x="0" y="0"/>
                  </a:lnTo>
                  <a:lnTo>
                    <a:pt x="27093326" y="0"/>
                  </a:lnTo>
                  <a:close/>
                </a:path>
              </a:pathLst>
            </a:custGeom>
            <a:solidFill>
              <a:srgbClr val="E0EBF6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702565" y="2641435"/>
            <a:ext cx="461496" cy="1996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278"/>
              </a:lnSpc>
            </a:pPr>
            <a:r>
              <a:rPr lang="en-US" sz="3995">
                <a:solidFill>
                  <a:srgbClr val="297FD5"/>
                </a:solidFill>
                <a:latin typeface="Arimo"/>
                <a:ea typeface="Arimo"/>
                <a:cs typeface="Arimo"/>
                <a:sym typeface="Arimo"/>
              </a:rPr>
              <a:t>  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383793" y="2846899"/>
            <a:ext cx="3542157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ประเภทขององค์กรธุรกิจ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434085" y="3517459"/>
            <a:ext cx="3073241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การจัดตั้ง การจัดการ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383793" y="4188009"/>
            <a:ext cx="4543311" cy="682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7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การยกเลิก และการช าระบัญชีี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190999" y="971979"/>
            <a:ext cx="5479666" cy="930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63"/>
              </a:lnSpc>
            </a:pPr>
            <a:r>
              <a:rPr lang="en-US" sz="54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กฎหมายเกี่ยวกับองค์กรธุรกิจ 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01040" y="263319"/>
            <a:ext cx="1276093" cy="930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63"/>
              </a:lnSpc>
            </a:pPr>
            <a:r>
              <a:rPr lang="en-US" sz="5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บทน า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76657" y="1256043"/>
            <a:ext cx="330241" cy="456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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5340" y="1804787"/>
            <a:ext cx="118062" cy="835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3645"/>
              </a:lnSpc>
            </a:pPr>
            <a:r>
              <a:rPr lang="en-US" sz="2604" spc="1973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15340" y="1391774"/>
            <a:ext cx="118062" cy="456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81843" y="2197979"/>
            <a:ext cx="76238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 spc="197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2520" y="2625166"/>
            <a:ext cx="118167" cy="805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22"/>
              </a:lnSpc>
            </a:pPr>
            <a:r>
              <a:rPr lang="en-US" sz="2606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15340" y="3272009"/>
            <a:ext cx="118062" cy="1497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41"/>
              </a:lnSpc>
            </a:pPr>
            <a:r>
              <a:rPr lang="en-US" sz="26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43940" y="3999338"/>
            <a:ext cx="5354345" cy="785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3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2971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พิจารณาแยกตามความเป็นนิติบุคคล ได้เป็น 2 ประเภทคือ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12520" y="4718075"/>
            <a:ext cx="108918" cy="1075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43940" y="1408547"/>
            <a:ext cx="571424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ธุรกิจ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74421" y="1408547"/>
            <a:ext cx="1282256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แสวงหาก าไร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43940" y="2197979"/>
            <a:ext cx="1194168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มี2 รูปแบบ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41377" y="2641959"/>
            <a:ext cx="2010604" cy="804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2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เจ้าของธุรกิจคนเดียว เข้าร่วมกับบุคคลอื่น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43940" y="3536432"/>
            <a:ext cx="5745947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ตามกฎหมายไทยในปัจจุบันมีรููปแบบองค์์กรธุรุกิจิหลายรูปแบบ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41377" y="4828794"/>
            <a:ext cx="9696841" cy="1271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1.กิจการที่ไม่่เป็นนิติบุคคล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เช่นกิจการที่มีเจ้าของคนเดียวกลุ่มของบุคคลที่มีการรวมตััวในเชิงธุรกิจ เช่น กิจการร่วมค้า (Joint Venture) ห้างหุ้นส่วนสามัญ </a:t>
            </a:r>
          </a:p>
          <a:p>
            <a:pPr algn="l">
              <a:lnSpc>
                <a:spcPts val="3459"/>
              </a:lnSpc>
            </a:pPr>
            <a:r>
              <a:rPr lang="en-US" sz="24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กิจการที่มีการจดทะเบียนเป็นนิติบุคคล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เช่น ห้างหุ้นส่่วนสามัญนิติบุคคล ห้างหุ้นส่่วนจากัด บริษัทจากัดและ </a:t>
            </a:r>
          </a:p>
          <a:p>
            <a:pPr algn="l">
              <a:lnSpc>
                <a:spcPts val="1200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บริษัทมหาชนจากัด 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63503"/>
            <a:ext cx="12318997" cy="6984997"/>
          </a:xfrm>
          <a:custGeom>
            <a:avLst/>
            <a:gdLst/>
            <a:ahLst/>
            <a:cxnLst/>
            <a:rect r="r" b="b" t="t" l="l"/>
            <a:pathLst>
              <a:path h="6984997" w="12318997">
                <a:moveTo>
                  <a:pt x="0" y="0"/>
                </a:moveTo>
                <a:lnTo>
                  <a:pt x="12318997" y="0"/>
                </a:lnTo>
                <a:lnTo>
                  <a:pt x="12318997" y="6984997"/>
                </a:lnTo>
                <a:lnTo>
                  <a:pt x="0" y="69849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15416" y="620735"/>
            <a:ext cx="10177148" cy="5688587"/>
            <a:chOff x="0" y="0"/>
            <a:chExt cx="13569531" cy="7584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569569" cy="7584821"/>
            </a:xfrm>
            <a:custGeom>
              <a:avLst/>
              <a:gdLst/>
              <a:ahLst/>
              <a:cxnLst/>
              <a:rect r="r" b="b" t="t" l="l"/>
              <a:pathLst>
                <a:path h="7584821" w="13569569">
                  <a:moveTo>
                    <a:pt x="0" y="0"/>
                  </a:moveTo>
                  <a:lnTo>
                    <a:pt x="13569569" y="0"/>
                  </a:lnTo>
                  <a:lnTo>
                    <a:pt x="13569569" y="7584821"/>
                  </a:lnTo>
                  <a:lnTo>
                    <a:pt x="0" y="75848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964092"/>
            <a:ext cx="136017" cy="525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26541" y="2518953"/>
            <a:ext cx="136122" cy="3635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 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55093" y="2547814"/>
            <a:ext cx="2137801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 ห้างหุ้นส่วนสามัญ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55093" y="3921566"/>
            <a:ext cx="6761931" cy="2250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3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ห้างหุ้นส่วนจ ากัด (ป.พ.พ. มาตรา 1077) </a:t>
            </a:r>
          </a:p>
          <a:p>
            <a:pPr algn="l">
              <a:lnSpc>
                <a:spcPts val="6123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บริษััทจากัด (ป.พ.พ. มาตรา 1096) </a:t>
            </a:r>
          </a:p>
          <a:p>
            <a:pPr algn="l">
              <a:lnSpc>
                <a:spcPts val="6123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 บริษััทมหาชนจากัด (พ.ร.บ. บริษััทมหาชนจ ากัด พ.ศ.2535)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08530" y="2547814"/>
            <a:ext cx="2500636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(ป.พ.พ. มาตรา 1025)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57961" y="992953"/>
            <a:ext cx="650221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ในการศึกษารายวิชานี้ จะกล่าวถึงองค์กรธุรกิจ 6 ประเภท คือ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6541" y="1741427"/>
            <a:ext cx="136122" cy="52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3"/>
              </a:lnSpc>
            </a:pPr>
            <a:r>
              <a:rPr lang="en-US" sz="3002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55093" y="1770297"/>
            <a:ext cx="2680659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กิจการเจ้าของคนเดียว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55093" y="3325035"/>
            <a:ext cx="5760844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ห้างหุ้นส่วนสามัญนิิติบุคคล (ป.พ.พ. มาตรา 1064) 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59587" y="-354521"/>
            <a:ext cx="3549615" cy="1488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82"/>
              </a:lnSpc>
            </a:pPr>
            <a:r>
              <a:rPr lang="en-US" b="true" sz="4598">
                <a:solidFill>
                  <a:srgbClr val="242852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l">
              <a:lnSpc>
                <a:spcPts val="5729"/>
              </a:lnSpc>
            </a:pPr>
            <a:r>
              <a:rPr lang="en-US" sz="44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การจดทะเบียนพาณิชย์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5340" y="1295762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5340" y="2349865"/>
            <a:ext cx="145266" cy="1169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607"/>
              </a:lnSpc>
            </a:pPr>
            <a:r>
              <a:rPr lang="en-US" sz="32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3940" y="1392612"/>
            <a:ext cx="9665856" cy="2146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8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หากเข้าข่ายเป็นกิิจการตามพระราชบัญญัติทะเบียนพาณิชย์ พ.ศ. 2499 เจ้าของกิจการ</a:t>
            </a:r>
          </a:p>
          <a:p>
            <a:pPr algn="l">
              <a:lnSpc>
                <a:spcPts val="3841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จะต้องจดทะเบียนพาณิชย์ภายใน 30 วันนับแต่ที่ได้้เริ่มกิจการ </a:t>
            </a:r>
          </a:p>
          <a:p>
            <a:pPr algn="l">
              <a:lnSpc>
                <a:spcPts val="5376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การจดทะเบียนพาณิชย์  ไม่่ใช่การจดทะเบียนนิติบุคคล </a:t>
            </a:r>
          </a:p>
          <a:p>
            <a:pPr algn="l">
              <a:lnSpc>
                <a:spcPts val="3838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ผู้มีหน้าที่จดทะเบียนพาณิชิย์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2825" y="3528908"/>
            <a:ext cx="126873" cy="2553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 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77" y="3556454"/>
            <a:ext cx="8118329" cy="254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1.1 บุคคลธรรมดาคนเดียว(กิจการเจ้าของคนเดีียว)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1.2 ห้างหุ้นส่วนสามัญ </a:t>
            </a:r>
          </a:p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1.3นิติบุคคลที่ต้ัั้งขึ้นตามกฎหมายต่่างประเทศที่มาตั้งสานักงานสาขาในประเทศไทย</a:t>
            </a:r>
          </a:p>
          <a:p>
            <a:pPr algn="l" rtl="true">
              <a:lnSpc>
                <a:spcPts val="4035"/>
              </a:lnSpc>
            </a:pPr>
          </a:p>
          <a:p>
            <a:pPr algn="l" rtl="true">
              <a:lnSpc>
                <a:spcPts val="4035"/>
              </a:lnSpc>
            </a:pP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1.4 ห้างหุ้นส่วนสามัญนิติบุคคล ห้างหุ้นส่วนจ ากัด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1.5 บริษัทจากัด บริษัทมหาชนจ ากัด 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514436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57961" y="541982"/>
            <a:ext cx="5387892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กิจการค้าที่เป็นพาณิิชยกิจที่ต้องจดทะเบียนพาณิิชย์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26541" y="1112549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192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942796" y="1128017"/>
            <a:ext cx="7026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192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55093" y="1128017"/>
            <a:ext cx="9635395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2.1บุคคลธรรมดา(กิจการเจ้าของคนเดียว)ห้างหุ้นส่วนสามัญ และนิติบุคคลที่ตั้งขึ้นตามกฎหมายต่างประเทศที่มา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55093" y="1493501"/>
            <a:ext cx="8429806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ตั้งส านักงานสาขาในประเทศไทย ตาม 1.1-1.3 ซึ่งประกอบกิจการดังต่อไปนี้ ต้องจดทะเบียนพาณิชย์์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005841" y="1907543"/>
            <a:ext cx="897525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(1)ผู้ประกอบกิจการโรงสีข้าวและโรงเลื่อยที่ใช้เครื่องจัักร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(2)ผู้ประกอบกิจการขายสินค้าไม่ว่าอย่างใดๆ อย่างเดียวหรือหลายอย่าง คิดรวมทั้งสิ้นในวันหนึ่ง่ขายได้เป็น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55093" y="2591438"/>
            <a:ext cx="8373780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เงินตั้งแต่20บาทขึ้นไป หรือมีสินค้าดังกล่าวไว้เพื่อขายมีค่ารวมทั้งสิ้นเป็นเงินตั้งแต่ 500 บาทขึ้นไป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05841" y="2957179"/>
            <a:ext cx="8619515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(3) นายหน้าหรือตัวแทนค้าต่างซึ่งท าการเกี่ยวกับสินค้าไม่ว่าอย่างใด ๆ อย่่างเดียวหรือหลายอย่างก็ตาม และ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55093" y="3323206"/>
            <a:ext cx="5419877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สินค้านั้นมีค่ารวมทั้งสิ้นในวันหนึ่งวันใดเป็นเงินตั้งแต่่ 20 บาทขึ้นไป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05841" y="3688966"/>
            <a:ext cx="8926754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(4)ผู้ประกอบกิจการหััตถกรรมหรืืออุุตสาหกรรมไม่ว่าอย่างใด ๆ อย่างเดียวหรือหลายอย่างก็ตาม และขายสินค้า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55093" y="4102351"/>
            <a:ext cx="9422663" cy="733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ที่ผลิตได้คิดราคารวมทั้งสิ้นในวันหนึ่งวันใดเป็นเงินตั้งแต่่ 20 บาทขึ้นไปหรือในวันหนึ่งวันใดมีสิินค้าที่ผลิตได้มีราคารวม ทั้งสิ้นตั้งแต่ 500 บาทขึ้นไป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05841" y="4786627"/>
            <a:ext cx="8645395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(5)ผู้ประกอบกิจการขนส่งทางทะเล การขนส่งโดยเรือกลไฟหรืือเรือยนต์ประจาทาง การขนส่งโดยรถไฟ การ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55093" y="5200012"/>
            <a:ext cx="9709033" cy="1099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ขนส่งโดยรถราง การขนส่งโดยรถยนต์ประจ าทาง การขายทอดตลาด การรับซื้อขายที่ดิน การให้้กู้ยืมเงิน การรับ แลกเปลี่ยนหรืือซื้อขายเงินตราต่างประเทศ การซื้อหรือขายตั๋วเงิน การธนาคาร การโพยก๊วน การทาโรงรัับ จานา และการ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ทาโรงแรม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353530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57961" y="438217"/>
            <a:ext cx="9506807" cy="85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(6) ขาย ให้เช่า ผลิต หรือรัับจ้างผลิต แผ่นซีดี แถบบันทึก วีดีทัศน์ แผ่นวีดีทัศน์ ดีวีดี หรือแผ่นวีดีทัศน์ ระบบดิจิทัล เฉพาะท่ีี่เกี่ยวกับการบันเทิง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34161" y="1292038"/>
            <a:ext cx="9273159" cy="2133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(7) ขายอัญมณี หรือเครื่องประดับซึ่งประดับด้วยอัญมณี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(8) ซื้อขายสินค้าหรือบริการโดยวิธีการใช้สื่ออิเล็กทรอนิกส์ผ่านระบบเครือข่ายอินเทอร์เน็ต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(9) บริการอินเทอร์เน็ต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(10) ให้้เช่าพื้นที่ของเครื่องคอมพิวเตอร์แม่ข่าย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(11) บริการเป็นตลาดกลางในการซื้อขายสินค้าหรือบริการ โดยวิธีการใช้สื่ออิเล็กทรอนิกส์ผ่านระบบ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57961" y="3368745"/>
            <a:ext cx="208229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เครือข่ายอินเทอร์เน็ต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34161" y="3852872"/>
            <a:ext cx="8884158" cy="2133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(12) การให้บริการเครื่องคอมพิวเตอร์เพ่ืื่อใช้อินเทอร์เน็ต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(13) การให้บริการฟังเพลงและร้องเพลงโดยคาราโอเกะ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(14) การให้บริการเครื่องเล่นเกมส์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(15) การให้้บริการตู้เพลง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(16) โรงงานแปรสภาพ แกะสลัก และการหัตถกรรมจากงาช้าง การค้าปลีก การค้าส่งงาช้างและ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57961" y="5893098"/>
            <a:ext cx="198591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ผลิตภัณฑ์จากงาช้าง 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60171" y="533429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8771" y="548897"/>
            <a:ext cx="9484223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2.2ห้างหุ้นส่วนสามัญนิติบุคคล ห้างหุ้นส่วนจ ากัด บริษัทจ ากัด และบริษัทมหาชนจ ากัด ตาม 1.4-1.5 ซึ่งประกอบ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8771" y="914657"/>
            <a:ext cx="357747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กิจการดังต่อไปนี้ ต้องจดทะเบียนพาณิชย์ ์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39567" y="1280417"/>
            <a:ext cx="9110472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ขาย ให้้เช่า ผลิต หรืือรับจ้างผลิต แผ่นซีดี แถบบันทึก วีดีทัศน์ แผ่นวีดีทัศน์ ดีวีดี หรือแผ่นวีดีทัศน์ร์ะบบดิจิทัล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8771" y="1646282"/>
            <a:ext cx="2255977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เฉพาะที่เกี่ยวกับการบันเทิง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39567" y="2059943"/>
            <a:ext cx="8458857" cy="1830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ขายอัญมณี ีหรือเครื่องประดับซึ่งประดับด้วยอัญมณี ี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(3) ซื้อขายสินค้าหรือบริการโดยวิธีการใช้สื่ออิเล็กทรอนิกส์ผ่านระบบเครื่องข่ายอินเทอร์เน็ต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(4) บริการอินเทอร์เน็ต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(5) ให้เช่าพื้นที่ของเครื่องคอมพิวเตอร์แม่ข่าย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(6)บริการเป็นตลาดกลางในการซื้อขายสินค้าหรือบริการโดยวิธีการใช้สื่ออิเล็กทรอนิกส์ผ่านระบบเครือข่า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8771" y="3841366"/>
            <a:ext cx="104963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อินเทอร์เน็ต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639567" y="4254865"/>
            <a:ext cx="9003735" cy="1831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82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(7) การให้บริการเครื่องคอมพิวเตอร์เพื่อใช้อิินเทอร์เน็ต </a:t>
            </a:r>
          </a:p>
          <a:p>
            <a:pPr algn="l">
              <a:lnSpc>
                <a:spcPts val="2882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(8) การให้บริการฟังเพลงและร้้องเพลงโดยคาราโอเกะ </a:t>
            </a:r>
          </a:p>
          <a:p>
            <a:pPr algn="l">
              <a:lnSpc>
                <a:spcPts val="2882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(9) การให้บริการเครื่องเล่นเกมส์ ์ </a:t>
            </a:r>
          </a:p>
          <a:p>
            <a:pPr algn="l">
              <a:lnSpc>
                <a:spcPts val="2882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(10) การให้บริการตู้เพลง </a:t>
            </a:r>
          </a:p>
          <a:p>
            <a:pPr algn="l">
              <a:lnSpc>
                <a:spcPts val="2882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(11)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โรงงานแปรสภาพ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แกะสลัก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และการทาหััต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ถกรรมจากงาช้า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การค้า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ปลีก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การค้า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ส่ง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งาช้า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และผลิต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ภัณ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ฑ์จ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าก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72540" y="548897"/>
            <a:ext cx="7026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88771" y="6036564"/>
            <a:ext cx="564642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งาช้าง 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1574244"/>
            <a:ext cx="9907686" cy="563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กรณีที่ผู้ประกอบพาณิชยกิจเป็็นคนต่่างด้าว หรือนิติิบุคคลที่ตั้งขึ้นตามกฎหมายต่างประเทศ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3058201"/>
            <a:ext cx="9740074" cy="1032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หากเป็นกิจการค้าที่ต้องได้รับอนุญาต ผู้ประกอบพาณิชยกิจจะต้้องได้รับอนุญาตให้ประกอบ กิจการค้าก่่อนยื่นจดทะเบียนพาณิชย์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3940" y="2082860"/>
            <a:ext cx="9489615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ที่มาตั้งสานักงานสาขาในประเทศไทย จะต้องตรวจสอบดููด้วยว่ากิจการค้าที่ดาเนินการนั้น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3940" y="2570540"/>
            <a:ext cx="9566415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ต้องได้รับอนุญาตตามพระราชบัญญัติการประกอบธุุรกิจของคนต่างด้าวพ.ศ.2542หรือไม่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028" y="0"/>
            <a:ext cx="57150" cy="6858000"/>
            <a:chOff x="0" y="0"/>
            <a:chExt cx="57150" cy="6858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" cy="6858002"/>
            </a:xfrm>
            <a:custGeom>
              <a:avLst/>
              <a:gdLst/>
              <a:ahLst/>
              <a:cxnLst/>
              <a:rect r="r" b="b" t="t" l="l"/>
              <a:pathLst>
                <a:path h="6858002" w="57150">
                  <a:moveTo>
                    <a:pt x="57150" y="0"/>
                  </a:moveTo>
                  <a:lnTo>
                    <a:pt x="57150" y="6858002"/>
                  </a:lnTo>
                  <a:lnTo>
                    <a:pt x="22860" y="6858002"/>
                  </a:lnTo>
                  <a:lnTo>
                    <a:pt x="22860" y="0"/>
                  </a:lnTo>
                  <a:close/>
                  <a:moveTo>
                    <a:pt x="11430" y="0"/>
                  </a:moveTo>
                  <a:lnTo>
                    <a:pt x="11430" y="6858002"/>
                  </a:lnTo>
                  <a:lnTo>
                    <a:pt x="0" y="68580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7D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811761" y="-63503"/>
            <a:ext cx="1443733" cy="6984997"/>
          </a:xfrm>
          <a:custGeom>
            <a:avLst/>
            <a:gdLst/>
            <a:ahLst/>
            <a:cxnLst/>
            <a:rect r="r" b="b" t="t" l="l"/>
            <a:pathLst>
              <a:path h="6984997" w="1443733">
                <a:moveTo>
                  <a:pt x="0" y="0"/>
                </a:moveTo>
                <a:lnTo>
                  <a:pt x="1443733" y="0"/>
                </a:lnTo>
                <a:lnTo>
                  <a:pt x="1443733" y="6984997"/>
                </a:lnTo>
                <a:lnTo>
                  <a:pt x="0" y="69849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109080" y="854459"/>
            <a:ext cx="2743200" cy="4657725"/>
            <a:chOff x="0" y="0"/>
            <a:chExt cx="3657600" cy="62103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657600" cy="6210300"/>
            </a:xfrm>
            <a:custGeom>
              <a:avLst/>
              <a:gdLst/>
              <a:ahLst/>
              <a:cxnLst/>
              <a:rect r="r" b="b" t="t" l="l"/>
              <a:pathLst>
                <a:path h="6210300" w="3657600">
                  <a:moveTo>
                    <a:pt x="0" y="0"/>
                  </a:moveTo>
                  <a:lnTo>
                    <a:pt x="3657600" y="0"/>
                  </a:lnTo>
                  <a:lnTo>
                    <a:pt x="3657600" y="6210300"/>
                  </a:lnTo>
                  <a:lnTo>
                    <a:pt x="0" y="6210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537716" y="1671485"/>
            <a:ext cx="6055585" cy="2990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1"/>
              </a:lnSpc>
            </a:pPr>
            <a:r>
              <a:rPr lang="en-US" sz="66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กฎหมายคืออะไร </a:t>
            </a:r>
          </a:p>
          <a:p>
            <a:pPr algn="l">
              <a:lnSpc>
                <a:spcPts val="7841"/>
              </a:lnSpc>
            </a:pPr>
            <a:r>
              <a:rPr lang="en-US" sz="66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</a:t>
            </a:r>
          </a:p>
          <a:p>
            <a:pPr algn="l">
              <a:lnSpc>
                <a:spcPts val="7843"/>
              </a:lnSpc>
            </a:pPr>
            <a:r>
              <a:rPr lang="en-US" sz="66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ความสาคัญของกฎหมาย 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729272"/>
            <a:ext cx="8356311" cy="633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พาณิชยกิจที่ได้รับการยกเว้นไม่ต้องจดทะเบียนพาณิชย์ ได้แก่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36449" y="1367790"/>
            <a:ext cx="8823379" cy="1644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E58C4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3.1 การค้าเร่ การค้าแผงลอย 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E58C4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3.2 พาณิชยกิจเพื่อการบารุงศาสนาหรือเพื่อการกุศล 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3.3 พาณิชยกิจของนิติิบุคคลซึ่งได้มีพระราชบัญญัติ หรือพระราชกฤษฎีกา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3940" y="2947292"/>
            <a:ext cx="1144048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จัดตั้งขึ้น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36449" y="3562988"/>
            <a:ext cx="8780497" cy="1644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E58C4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3.4 พาณิชยกิจของกระทรวง ทบวง กรม 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E58C4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3.5 พาณิชยกิจของมูลนิธิ สมาคม สหกรณ์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3.6 พาณิชยกิจของกลุ่มเกษตรกรที่ได้จดทะเบีียนตาม ปว.141 ลงวันที่1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3940" y="5142509"/>
            <a:ext cx="2182435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พฤษภาคม 2515 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04221" y="2560892"/>
            <a:ext cx="9415462" cy="1152525"/>
            <a:chOff x="0" y="0"/>
            <a:chExt cx="12553950" cy="15367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53950" cy="1536700"/>
            </a:xfrm>
            <a:custGeom>
              <a:avLst/>
              <a:gdLst/>
              <a:ahLst/>
              <a:cxnLst/>
              <a:rect r="r" b="b" t="t" l="l"/>
              <a:pathLst>
                <a:path h="1536700" w="12553950">
                  <a:moveTo>
                    <a:pt x="0" y="0"/>
                  </a:moveTo>
                  <a:lnTo>
                    <a:pt x="12553950" y="0"/>
                  </a:lnTo>
                  <a:lnTo>
                    <a:pt x="12553950" y="1536700"/>
                  </a:lnTo>
                  <a:lnTo>
                    <a:pt x="0" y="1536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5711695" y="1693736"/>
            <a:ext cx="98288" cy="805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7"/>
              </a:lnSpc>
            </a:pPr>
            <a:r>
              <a:rPr lang="en-US" b="true" sz="4598" i="true">
                <a:solidFill>
                  <a:srgbClr val="242852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56506" y="2470385"/>
            <a:ext cx="5430860" cy="1029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3"/>
              </a:lnSpc>
            </a:pP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2.1 กิจการเจ้าของคนเดียว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711695" y="3385309"/>
            <a:ext cx="175660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1007840"/>
            <a:ext cx="181175" cy="684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1765097"/>
            <a:ext cx="3946322" cy="1413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33"/>
              </a:lnSpc>
            </a:pP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5530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โครงสร้างการด าเนินกิจการ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5340" y="2471137"/>
            <a:ext cx="181175" cy="684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3940" y="1033596"/>
            <a:ext cx="8323678" cy="682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มีบุคคลคนเดียวเป็็นผู้ลงทุนและเป็นเจ้าของกิจการโดยลาพัง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78537" y="3183703"/>
            <a:ext cx="2969914" cy="1455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1"/>
              </a:lnSpc>
            </a:pPr>
            <a:r>
              <a:rPr lang="en-US" sz="39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เจ้าของ / ผู้จัดการ </a:t>
            </a:r>
            <a:r>
              <a:rPr lang="en-US" sz="39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9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ลูกจ้าง 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864213" y="694944"/>
            <a:ext cx="3398520" cy="9525"/>
            <a:chOff x="3607118" y="2898775"/>
            <a:chExt cx="14148016" cy="317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148019" cy="31750"/>
            </a:xfrm>
            <a:custGeom>
              <a:avLst/>
              <a:gdLst/>
              <a:ahLst/>
              <a:cxnLst/>
              <a:rect r="r" b="b" t="t" l="l"/>
              <a:pathLst>
                <a:path h="31750" w="14148019">
                  <a:moveTo>
                    <a:pt x="0" y="0"/>
                  </a:moveTo>
                  <a:lnTo>
                    <a:pt x="7074116" y="0"/>
                  </a:lnTo>
                  <a:lnTo>
                    <a:pt x="14148019" y="0"/>
                  </a:lnTo>
                  <a:lnTo>
                    <a:pt x="14148019" y="31750"/>
                  </a:lnTo>
                  <a:lnTo>
                    <a:pt x="7074116" y="31750"/>
                  </a:lnTo>
                  <a:lnTo>
                    <a:pt x="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8C4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154542" y="3003804"/>
            <a:ext cx="1542288" cy="9525"/>
            <a:chOff x="29813779" y="12519026"/>
            <a:chExt cx="6419850" cy="317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4" y="-1"/>
              <a:ext cx="6419850" cy="31750"/>
            </a:xfrm>
            <a:custGeom>
              <a:avLst/>
              <a:gdLst/>
              <a:ahLst/>
              <a:cxnLst/>
              <a:rect r="r" b="b" t="t" l="l"/>
              <a:pathLst>
                <a:path h="31750" w="6419850">
                  <a:moveTo>
                    <a:pt x="6419850" y="0"/>
                  </a:moveTo>
                  <a:lnTo>
                    <a:pt x="6419850" y="31750"/>
                  </a:lnTo>
                  <a:lnTo>
                    <a:pt x="0" y="31750"/>
                  </a:lnTo>
                  <a:lnTo>
                    <a:pt x="0" y="0"/>
                  </a:lnTo>
                  <a:lnTo>
                    <a:pt x="6419850" y="0"/>
                  </a:lnTo>
                  <a:close/>
                </a:path>
              </a:pathLst>
            </a:custGeom>
            <a:solidFill>
              <a:srgbClr val="FF0000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64975" y="3456432"/>
            <a:ext cx="3544824" cy="9525"/>
            <a:chOff x="3607118" y="14404975"/>
            <a:chExt cx="14763966" cy="317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4763969" cy="31750"/>
            </a:xfrm>
            <a:custGeom>
              <a:avLst/>
              <a:gdLst/>
              <a:ahLst/>
              <a:cxnLst/>
              <a:rect r="r" b="b" t="t" l="l"/>
              <a:pathLst>
                <a:path h="31750" w="14763969">
                  <a:moveTo>
                    <a:pt x="0" y="0"/>
                  </a:moveTo>
                  <a:lnTo>
                    <a:pt x="7382091" y="0"/>
                  </a:lnTo>
                  <a:lnTo>
                    <a:pt x="14763969" y="0"/>
                  </a:lnTo>
                  <a:lnTo>
                    <a:pt x="14763969" y="31750"/>
                  </a:lnTo>
                  <a:lnTo>
                    <a:pt x="7382091" y="31750"/>
                  </a:lnTo>
                  <a:lnTo>
                    <a:pt x="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8C4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637337" y="400279"/>
            <a:ext cx="90859" cy="347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7337" y="3162395"/>
            <a:ext cx="90859" cy="347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65937" y="413185"/>
            <a:ext cx="3519792" cy="346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0E58C4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ข้อดี ของการประกอบกิจการแบบเจ้าของคนเดียว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052345" y="2756726"/>
            <a:ext cx="52692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65937" y="3175311"/>
            <a:ext cx="3673173" cy="346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0E58C4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ข้อเสีย ของการประกอบกิจการแบบเจ้าของคนเดียว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34517" y="750341"/>
            <a:ext cx="81715" cy="2302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92"/>
              </a:lnSpc>
            </a:pPr>
            <a:r>
              <a:rPr lang="en-US" sz="18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 • • 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34517" y="3512458"/>
            <a:ext cx="81610" cy="985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92"/>
              </a:lnSpc>
            </a:pPr>
            <a:r>
              <a:rPr lang="en-US" sz="18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4517" y="4774587"/>
            <a:ext cx="81610" cy="326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4517" y="5378444"/>
            <a:ext cx="81610" cy="655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92"/>
              </a:lnSpc>
            </a:pPr>
            <a:r>
              <a:rPr lang="en-US" sz="18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65937" y="6067463"/>
            <a:ext cx="5036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63117" y="780983"/>
            <a:ext cx="5072291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จัดตั้งได้ง่ายเพีียงแค่จดทะเบีียนพาณิชย์์ท่ีี่กรมทะเบีียนการค้า และกรมสรรพากร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63117" y="1110282"/>
            <a:ext cx="2918803" cy="30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อ านาจการตัดสินใจอยูู่่ท่ีี่เจ้าของเพียงคนเดียว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129154" y="1110282"/>
            <a:ext cx="3141002" cy="30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3"/>
              </a:lnSpc>
            </a:pPr>
            <a:r>
              <a:rPr lang="en-US" sz="18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 าเนินงานได้อย่่างรวดเร็ว รวมท้ัั้งดูแลได้อย่างท่ัั่วถึง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63117" y="1439732"/>
            <a:ext cx="7334088" cy="1294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92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เลิิกกิจการได้ง่าย เจ้้าของธุุรกิจสามารถเลิกกิจการได้หากเห็นว่่าธุุรกิจไม่คุ้มแก่การลงทุุนหรือประสบปัญหาธุุรกิจขาดทุุน 4. สามารถตัดสินใจและด าเนินการเลิิกกิจการได้ง่ายกว่าห้างหุ้นส่วนหรือบริษัทจ ากัด </a:t>
            </a:r>
          </a:p>
          <a:p>
            <a:pPr algn="l">
              <a:lnSpc>
                <a:spcPts val="2592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ผลก าไรเป็็นของเจ้าของธุรกิจโดยไม่ต้องแบ่งผลก าไรให้ใคร </a:t>
            </a:r>
          </a:p>
          <a:p>
            <a:pPr algn="l">
              <a:lnSpc>
                <a:spcPts val="2592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 กฎหมายและโครงสร้้างภาษีไม่เข้มงวดเหมือนการประกอบการประเภทอื่น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63117" y="2756726"/>
            <a:ext cx="7737472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7. เสียภาษีในนามของผู้ประกอบการไม่ใช่่ธุรกิจตามกฎหมายเจ้้าของและธุรกิจเป็นบุคคลเดียวกัน จึึงเสียภาษีีบุคคลธรรมดา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63117" y="3543110"/>
            <a:ext cx="10650264" cy="250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92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การด าเนินกิจการอาจไม่ค่อยเป็นระบบ เนื่องจากเจ้าของธุรกิจสามารถเป็นใครก็ได้ท่ีี่มีเงิินลงทุุนจานวนหนึ่ง </a:t>
            </a:r>
          </a:p>
          <a:p>
            <a:pPr algn="l">
              <a:lnSpc>
                <a:spcPts val="2592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มีข้อจ ากัดในการขยายกิจการหรือเพิ่มทุุน เนื่องจากไม่ได้มีหุ้นส่วนหรือผูู้้ร่วมลงทุุนเหมือนห้างหุ้นส่วนหรือบริษัทจ ากัด </a:t>
            </a:r>
          </a:p>
          <a:p>
            <a:pPr algn="l">
              <a:lnSpc>
                <a:spcPts val="2592"/>
              </a:lnSpc>
            </a:pPr>
            <a:r>
              <a:rPr lang="en-US" sz="18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ความรับผิดชอบต่อหนี้สินไม่จ ากัดจ านวน กรณีที่เจ้้าของธุรกิจประสบปัญหาขาดทุนหรือต้องชาระหนี้สินิอันเกิดิ จากกการประกอบกิจการ</a:t>
            </a:r>
          </a:p>
          <a:p>
            <a:pPr algn="l">
              <a:lnSpc>
                <a:spcPts val="1729"/>
              </a:lnSpc>
            </a:pPr>
            <a:r>
              <a:rPr lang="en-US" sz="18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เจ้้าหนี้ส้ามารถเรียกร้องต่อทรัพย์สินส่ว่นตัวัของเจ้้าของธุรกิจได้  แม้มิได้เกี่ยวกับ การนามาลงทุนกิจิการก็ต็าม ทั้งนี้สามารถเรีียกร้องได้จนกว่าจะครอบคลุมหนี้สินิทั้ง้หมด</a:t>
            </a:r>
          </a:p>
          <a:p>
            <a:pPr algn="l">
              <a:lnSpc>
                <a:spcPts val="3454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ความไม่แน่นอนของธุรกิจ เนื่องจากเป็็นธุรกิจท่ีี่ด าเนินการโดยบุคคลคนเดียว ท าให้กิจการมีความเส่ีี่ยงสููง กรณีีท่ีี่เจ้้าของธุุรกิจเสียชีวิิตหรือไม่สามารถดาเนินกิจการต่อไปได้ธุรกิจ</a:t>
            </a:r>
          </a:p>
          <a:p>
            <a:pPr algn="l">
              <a:lnSpc>
                <a:spcPts val="901"/>
              </a:lnSpc>
            </a:pPr>
            <a:r>
              <a:rPr lang="en-US" sz="18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อาจต้องเลิกไป และพนักงานจะต้องว่างงานในท่ีี่สุด </a:t>
            </a:r>
          </a:p>
          <a:p>
            <a:pPr algn="l">
              <a:lnSpc>
                <a:spcPts val="4284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มีปัญหาด้านความน่าเชื่อถือ ในกรณีท่ีี่จะท าธุรกรรม หรือติดต่อเจรจาธุรกิจกับบริิษัท ขนาดใหญ่ </a:t>
            </a:r>
          </a:p>
          <a:p>
            <a:pPr algn="l">
              <a:lnSpc>
                <a:spcPts val="90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6.โอกาสในการขยายกิจการ หรือความก้าวหน้าของพนักงานมีน้อย 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811720" y="2056067"/>
            <a:ext cx="9896475" cy="2314575"/>
            <a:chOff x="0" y="0"/>
            <a:chExt cx="13195300" cy="3086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195300" cy="3086100"/>
            </a:xfrm>
            <a:custGeom>
              <a:avLst/>
              <a:gdLst/>
              <a:ahLst/>
              <a:cxnLst/>
              <a:rect r="r" b="b" t="t" l="l"/>
              <a:pathLst>
                <a:path h="3086100" w="13195300">
                  <a:moveTo>
                    <a:pt x="0" y="0"/>
                  </a:moveTo>
                  <a:lnTo>
                    <a:pt x="13195300" y="0"/>
                  </a:lnTo>
                  <a:lnTo>
                    <a:pt x="13195300" y="3086100"/>
                  </a:lnTo>
                  <a:lnTo>
                    <a:pt x="0" y="3086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5760082" y="1175823"/>
            <a:ext cx="98288" cy="805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7"/>
              </a:lnSpc>
            </a:pPr>
            <a:r>
              <a:rPr lang="en-US" b="true" sz="4598" i="true">
                <a:solidFill>
                  <a:srgbClr val="242852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801750" y="2069525"/>
            <a:ext cx="6229912" cy="2010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2.2 ห้างหุ้นส่วนสามัญ </a:t>
            </a:r>
          </a:p>
          <a:p>
            <a:pPr algn="ctr">
              <a:lnSpc>
                <a:spcPts val="7920"/>
              </a:lnSpc>
            </a:pPr>
            <a:r>
              <a:rPr lang="en-US" sz="6600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(Ordinary Partnerships) 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761324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5340" y="2023577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5340" y="3285706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39317" y="4218613"/>
            <a:ext cx="8192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1377" y="4703054"/>
            <a:ext cx="9448524" cy="872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2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 ผู้เป็นหุ้นส่วนทุกคนต้องรับผิดในหนี้สินของห้างโดยไม่จา กัดัจานวน </a:t>
            </a:r>
          </a:p>
          <a:p>
            <a:pPr algn="l">
              <a:lnSpc>
                <a:spcPts val="3432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 ต้องรับผิดต่อ่บุคุคลภายนอกในหนี้สินของห้างหุ้นส่ว่น ไม่ว่าหนี้นั้นจะเกิดจากสัญญาหรือละเมิดที่ทาไปใน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965961" y="5476170"/>
            <a:ext cx="72933" cy="455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43940" y="865984"/>
            <a:ext cx="9723330" cy="2930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7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ลักษณะของห้างหุ้นส่วน ผู้เป็นหุ้นส่วนที่เข้าร่วมท าสัญญาจัดตั้ง้เป็น็ห้างหุ้นส่วนสามัญนั้น 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ทุกคนต้องรัับผิด ร่วมกันเพื่อหนี้ทั้งปวงของหุ้นส่วนโดยไม่จากัดจานวน </a:t>
            </a:r>
          </a:p>
          <a:p>
            <a:pPr algn="l" rtl="true">
              <a:lnSpc>
                <a:spcPts val="2867"/>
              </a:lnSpc>
            </a:pPr>
          </a:p>
          <a:p>
            <a:pPr algn="l">
              <a:lnSpc>
                <a:spcPts val="2867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การจัดตั้งห้างหุ้นส่วน 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กฎหมายไม่ได้กาหนดแบบ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จะเป็นการตกลงเป็นหนังสือ หรือตกลงกันด้วยวาจา </a:t>
            </a:r>
          </a:p>
          <a:p>
            <a:pPr algn="l">
              <a:lnSpc>
                <a:spcPts val="2867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หรืออาจเกิดขึ้นจากการปฏิบัติติ่อ่กันัอย่างหุ้นส่ว่นได้ ้</a:t>
            </a:r>
          </a:p>
          <a:p>
            <a:pPr algn="l">
              <a:lnSpc>
                <a:spcPts val="3998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327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</a:t>
            </a: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ทรัพย์สินที่ลงทุน สามารถน าเงิน ทรัพย์สินอื่น หรือแรงงานมาลงทุนุได้ ้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15340" y="4191057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3940" y="4218613"/>
            <a:ext cx="312049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4.ความรับผิดของผู้เป็นหุ้นส่วน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12825" y="4686281"/>
            <a:ext cx="118062" cy="87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32"/>
              </a:lnSpc>
            </a:pPr>
            <a:r>
              <a:rPr lang="en-US" sz="26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77" y="5514270"/>
            <a:ext cx="1655893" cy="724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2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เพื่อกิจการของห้าง</a:t>
            </a:r>
          </a:p>
          <a:p>
            <a:pPr algn="l">
              <a:lnSpc>
                <a:spcPts val="2500"/>
              </a:lnSpc>
            </a:pPr>
            <a:r>
              <a:rPr lang="en-US" sz="200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4422648" y="4551045"/>
            <a:ext cx="1868424" cy="9525"/>
            <a:chOff x="18427700" y="18962688"/>
            <a:chExt cx="7785100" cy="38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785100" cy="38100"/>
            </a:xfrm>
            <a:custGeom>
              <a:avLst/>
              <a:gdLst/>
              <a:ahLst/>
              <a:cxnLst/>
              <a:rect r="r" b="b" t="t" l="l"/>
              <a:pathLst>
                <a:path h="38100" w="7785100">
                  <a:moveTo>
                    <a:pt x="7785100" y="0"/>
                  </a:moveTo>
                  <a:lnTo>
                    <a:pt x="7785100" y="38100"/>
                  </a:lnTo>
                  <a:lnTo>
                    <a:pt x="0" y="38100"/>
                  </a:lnTo>
                  <a:lnTo>
                    <a:pt x="0" y="0"/>
                  </a:lnTo>
                  <a:lnTo>
                    <a:pt x="7785100" y="0"/>
                  </a:lnTo>
                  <a:close/>
                </a:path>
              </a:pathLst>
            </a:custGeom>
            <a:solidFill>
              <a:srgbClr val="FF0000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815340" y="586445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3940" y="654434"/>
            <a:ext cx="9900971" cy="1495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การจัดการห้างหุ้นส่วน ผู้เป็นหุ้นส่วนทุกคนต้องจัดการร่ว่มกัน แต่ส่ามารถ แบ่งหน้าที่ หรือมอบหมายให้ หุ้นส่วนคนใดคนหนึ่งเป็็นหุ้นส่วนผู้จ้ัดการเป็นผู้จััดการแทนได้ กรณีที่มีการแต่งตั้งหุ้นส่วนคนใดคนหนึ่งเป็็นหุ้นส่วนผู้จััดการ </a:t>
            </a:r>
          </a:p>
          <a:p>
            <a:pPr algn="l">
              <a:lnSpc>
                <a:spcPts val="290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นที่เ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หลือ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สามารถไต่่ถ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ามการงานของห้้า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งหุ้น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และมีสิ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ธิต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รวจและคัด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สาเนาสมุด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บัญ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ชี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และเอกสารใด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ๆ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ของห้า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งหุ้น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</a:t>
            </a:r>
          </a:p>
          <a:p>
            <a:pPr algn="l" rtl="true">
              <a:lnSpc>
                <a:spcPts val="2903"/>
              </a:lnSpc>
            </a:pPr>
          </a:p>
          <a:p>
            <a:pPr algn="l" rtl="true">
              <a:lnSpc>
                <a:spcPts val="2903"/>
              </a:lnSpc>
            </a:pPr>
          </a:p>
          <a:p>
            <a:pPr algn="l">
              <a:lnSpc>
                <a:spcPts val="290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195690" y="2663581"/>
            <a:ext cx="64532" cy="401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77" y="3150384"/>
            <a:ext cx="9591761" cy="2947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6.1 </a:t>
            </a:r>
            <a:r>
              <a:rPr lang="en-US" sz="23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ห้ามประกอบกิจการอย่างหนึ่งอย่างใดที่มีสภาพเดียวกัน และเป็นการแข่งขันกับ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 โดยไม่ได้รับความ ยินยอมจากผู้เป็นหุ้นส่วนคนอื่น </a:t>
            </a:r>
          </a:p>
          <a:p>
            <a:pPr algn="l">
              <a:lnSpc>
                <a:spcPts val="3868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6.2 ห้ามน าบุคคลอื่นเข้ามาเป็็นหุ้นส่วน โดยไม่ได้รับความยินยอมจากผู้เป็นหุ้นส่วนทั้งหมด </a:t>
            </a:r>
            <a:r>
              <a:rPr lang="en-US" sz="23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ในกรณีที่หุ้นส่วนตาย หรือ</a:t>
            </a:r>
          </a:p>
          <a:p>
            <a:pPr algn="l">
              <a:lnSpc>
                <a:spcPts val="1651"/>
              </a:lnSpc>
            </a:pPr>
            <a:r>
              <a:rPr lang="en-US" sz="23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ล้มละลาย หรือเป็นคนไร้้ความสามารถ ห้างหุ้นส่วนนั้นต้องเลิก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เว้นแต่  ผู้เ้ป็นหุ้นส่วนคนอื่นยอมให้มีคนมารับัโอนหุ้นนั้น้</a:t>
            </a:r>
          </a:p>
          <a:p>
            <a:pPr algn="l">
              <a:lnSpc>
                <a:spcPts val="3868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ต่อมาได้ ห้างหุ้นส่วนยังคงอยู่</a:t>
            </a:r>
          </a:p>
          <a:p>
            <a:pPr algn="l">
              <a:lnSpc>
                <a:spcPts val="2757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6.3 ถ้าห้างหุ้นส่วนนั้นมีการใช้ชื่อผูู้้เป็นหุ้นส่วนมาตั้งระคนปนกับชื่อห้างหุ้นส่วน หากผู้เ้ป็นหุ้นส่วนคนนั้น้ออกจากห้างหุ้นส่วน ไปแล้ว สามารถให้้เอาชื่อตนออกจากชื่อห้างได้ แต่่ถ้ายังคงใช้ช่ืื่ออยู่ ผู้เป็นหุ้นส่วนคนนั้น้ต้องรับัผิดต่อบุุคคลภายนอกเสมือนว่า ตนยังเป็นหุ้นส่วน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720210" y="2663581"/>
            <a:ext cx="1506645" cy="401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ผู้เ้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ป็น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นทุก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คน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15340" y="2571045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3940" y="2598601"/>
            <a:ext cx="4430792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6.สิท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ธิแิ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ละหน้า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ที่ร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ะหว่า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งผูู้้เ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ป็น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นด้ว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ยกัน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12520" y="3078394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12520" y="3849786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12520" y="4971450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33349" y="686143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2236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57021" y="713680"/>
            <a:ext cx="8185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223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30529" y="1198455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1949" y="713680"/>
            <a:ext cx="5631942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7.สิทธิและหน้าที่ระหว่างผู้เป็นหุ้นส่วนกับบุคคลภายนอก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59129" y="1283151"/>
            <a:ext cx="9596171" cy="1280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7.1. หุ้นส่วนคนใดคนหนึ่งไปท าสัญญากับบุคคลภายนอก หากต่่อมาบุคคลภายนอกไม่ยอมชาระหนี้ หุ้นส่วนที่เป็นคู่สัญญาเท่านั้นที่มีสิทธิิฟ้องบุคคลภายนอกให้ชาระหนี้ ผู้ที่เ่ป็นหุ้นส่วนคนอื่นที่ไม่ใช่ คู่สัญญา ไม่มีอ านาจฟ้อง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30529" y="2573741"/>
            <a:ext cx="10008813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7.2. หุ้นส่วนทุกคนต้องร่วมรับผิดต่่อบุคคลภายนอกในการที่หุ้นส่วนคนใดคนหนึ่งได้จัดการไปในทางที่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9129" y="3075632"/>
            <a:ext cx="9717891" cy="85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เป็นธรรมดาการค้าขายของห้างหุ้นส่วนนั้น แม้ว่าผู้เป็นหุ้นส่วนคนอื่นจะมิได้รู้เห็็นในกิจการที่ทาไปเลยก็ ตาม ความรับผิดดังกล่าวเป็นความรับผิดในทางสัญญาและความรับผิดในทางละเมิดด้วย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30529" y="3939626"/>
            <a:ext cx="8141265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7.3. หุ้นส่วนต้องรับผิดในหนี้ของห้างที่เกิดขึ้นก่อนที่ตนจะออกจากห้างหุ้นส่วนไป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59129" y="4811068"/>
            <a:ext cx="5784352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Note : กรณีที่มีการฟ้องร้อง การเขียนฟ้อง เขียนอย่างไร ? 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514436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541982"/>
            <a:ext cx="2879017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8. การเลิกห้างหุ้นส่วนสามัญ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1033301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192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76657" y="1048769"/>
            <a:ext cx="7026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192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1377" y="1048769"/>
            <a:ext cx="2073983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8.1.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โดยผลทางกฎหมาย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77" y="2283209"/>
            <a:ext cx="3374774" cy="863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8.2. โดยความประสงค์ของผู้เป็นหุ้นส่วน</a:t>
            </a:r>
          </a:p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8.3. โดยค าสั่งศาล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78537" y="3150699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871598" y="596141"/>
            <a:ext cx="2890352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การเลิกห้างหุ้นส่วนนั้นทาได้ 3 ทาง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07137" y="4726562"/>
            <a:ext cx="64294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77" y="5115811"/>
            <a:ext cx="7000780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8.5. เมื่อผู้เป็นหุ้นส่วนคนใดคนหนึ่ง่ตาย หรือล้มละลาย หรือเป็นคนไร้ความสามารถ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77" y="3908422"/>
            <a:ext cx="9470927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8.4. เมื่อหุ้นส่วนคนใดคนหนึ่ง่ได้ส่งค าบอกล่าวการเลิกห้างหุ้นส่วนไปยังหุ้นส่วนคนอื่นเมื่อสิ้นรอบปีใีนทางบัญชีเงิน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921765" y="4274296"/>
            <a:ext cx="70333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12520" y="2267741"/>
            <a:ext cx="108814" cy="865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56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12520" y="3892963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12520" y="5100352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78537" y="1458039"/>
            <a:ext cx="99565" cy="798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71"/>
              </a:lnSpc>
            </a:pPr>
            <a:r>
              <a:rPr lang="en-US" sz="219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78537" y="4693368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78537" y="5534863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707137" y="1500769"/>
            <a:ext cx="2590152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ในสัญญาก าหนดกรณีที่จะเลิกกันไว้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707137" y="1903486"/>
            <a:ext cx="2549623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สัญ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ญาทาไว้เ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ฉพาะเพื่อ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ทากิจ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การใด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771145" y="4726562"/>
            <a:ext cx="5353317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ต้องแจ้งความจานงล่วงหน้าก่อนสิ้นรอบปีีในทางบัญชีไม่น้อยกว่า6เดือน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707137" y="5568067"/>
            <a:ext cx="8178422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นั้นต้องเลิกเว้นแต่ผู้เป็นหุ้นส่วนคนอื่นยอมให้้มีบุคคลอื่นมารับโอนหุ้นนั้นต่อได้ห้างหุ้นส่วนยังคงอยู่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707137" y="3221993"/>
            <a:ext cx="9079744" cy="662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เมื่อผู้เป็นหุ้นส่วนร้องขอต่อศาล ศาลอาจสั่งให้ห้างหุ้นส่วนเลิกกันได้ เมื่อมีเหตุอุันควร เช่น เมื่อกิจการของห้างหุ้นส่วนมีแต่จะ ขาดทุนและไม่มีหวังที่จะฟื้นตัว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41377" y="4274296"/>
            <a:ext cx="1611020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ของห้างหุ้นส่วนนั้น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661530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 spc="2441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67968" y="701221"/>
            <a:ext cx="93802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 spc="244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1246994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78537" y="1832210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3940" y="701221"/>
            <a:ext cx="4063260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9.การช าระบัญชีห้างหุ้น้ส่ว่นสามัญ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77" y="1286694"/>
            <a:ext cx="2942511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เมื่อห้างหุ้นส่วนเลิกกันแล้ว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07137" y="1929060"/>
            <a:ext cx="9008145" cy="1560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ต้องมีการรวบรวมบรรดาทรัพย์สินทั้งหลายของห้างหุ้นส่วน เพื่อชาระหนี้ให้แก่เจ้าหนี้</a:t>
            </a:r>
          </a:p>
          <a:p>
            <a:pPr algn="l">
              <a:lnSpc>
                <a:spcPts val="3841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ทั้งหลาย </a:t>
            </a:r>
          </a:p>
          <a:p>
            <a:pPr algn="l">
              <a:lnSpc>
                <a:spcPts val="3844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ในกรณีที่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หลือ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ให้ค้ื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ทุน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แก่ผู้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ป็น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78537" y="2914602"/>
            <a:ext cx="145371" cy="5564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 spc="256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042622" y="2944787"/>
            <a:ext cx="89716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 spc="256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78537" y="3490579"/>
            <a:ext cx="4930692" cy="1151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07"/>
              </a:lnSpc>
            </a:pPr>
            <a:r>
              <a:rPr lang="en-US" sz="32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หากยังคงมีเหลืออีกให้น ามาแบ่งผลก าไรกััน </a:t>
            </a:r>
          </a:p>
          <a:p>
            <a:pPr algn="l">
              <a:lnSpc>
                <a:spcPts val="4610"/>
              </a:lnSpc>
            </a:pPr>
            <a:r>
              <a:rPr lang="en-US" sz="3206" spc="256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876348" y="4115600"/>
            <a:ext cx="89716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 spc="256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07137" y="4603556"/>
            <a:ext cx="9086898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ขาดทุนกันระหว่างผู้เป็นหุ้นส่วน การเฉลี่ยผลกาไร หรือขาดทุนให้เฉลี่ยตามที่ตกลงกัน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07137" y="5091236"/>
            <a:ext cx="8903103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ไว้ล่วงหน้าเมื่อท าสัญญาตั้งห้างหุ้นส่วน หากไม่ได้้ตกลงกันไว้ให้เฉลี่ยตามสัดส่วนของ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743457" y="5578926"/>
            <a:ext cx="89716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07137" y="4115600"/>
            <a:ext cx="8558670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ในกรณีที่ไม่มีเหลือมีหีรือืสินทรัพย์ไ์ม่เ่พียีงพอที่จะคืนแก่ผู้เป็นหุุ้้นส่วนก็ต้องเฉลี่ย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707137" y="5578926"/>
            <a:ext cx="1057084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การลงทุน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028" y="0"/>
            <a:ext cx="57150" cy="6858000"/>
            <a:chOff x="0" y="0"/>
            <a:chExt cx="57150" cy="6858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" cy="6858002"/>
            </a:xfrm>
            <a:custGeom>
              <a:avLst/>
              <a:gdLst/>
              <a:ahLst/>
              <a:cxnLst/>
              <a:rect r="r" b="b" t="t" l="l"/>
              <a:pathLst>
                <a:path h="6858002" w="57150">
                  <a:moveTo>
                    <a:pt x="57150" y="0"/>
                  </a:moveTo>
                  <a:lnTo>
                    <a:pt x="57150" y="6858002"/>
                  </a:lnTo>
                  <a:lnTo>
                    <a:pt x="22860" y="6858002"/>
                  </a:lnTo>
                  <a:lnTo>
                    <a:pt x="22860" y="0"/>
                  </a:lnTo>
                  <a:close/>
                  <a:moveTo>
                    <a:pt x="11430" y="0"/>
                  </a:moveTo>
                  <a:lnTo>
                    <a:pt x="11430" y="6858002"/>
                  </a:lnTo>
                  <a:lnTo>
                    <a:pt x="0" y="68580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7D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811761" y="-63503"/>
            <a:ext cx="1443733" cy="6984997"/>
          </a:xfrm>
          <a:custGeom>
            <a:avLst/>
            <a:gdLst/>
            <a:ahLst/>
            <a:cxnLst/>
            <a:rect r="r" b="b" t="t" l="l"/>
            <a:pathLst>
              <a:path h="6984997" w="1443733">
                <a:moveTo>
                  <a:pt x="0" y="0"/>
                </a:moveTo>
                <a:lnTo>
                  <a:pt x="1443733" y="0"/>
                </a:lnTo>
                <a:lnTo>
                  <a:pt x="1443733" y="6984997"/>
                </a:lnTo>
                <a:lnTo>
                  <a:pt x="0" y="69849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01040" y="1500683"/>
            <a:ext cx="6133471" cy="1503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317"/>
              </a:lnSpc>
            </a:pPr>
            <a:r>
              <a:rPr lang="en-US" sz="8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… การไม่รู้กฎหมาย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002150" y="2918260"/>
            <a:ext cx="4747565" cy="1503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317"/>
              </a:lnSpc>
            </a:pPr>
            <a:r>
              <a:rPr lang="en-US" sz="8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ไม่ใช่ข้ออ้าง … 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6875" y="1767078"/>
            <a:ext cx="9977438" cy="2819400"/>
            <a:chOff x="0" y="0"/>
            <a:chExt cx="13303250" cy="3759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03250" cy="3759200"/>
            </a:xfrm>
            <a:custGeom>
              <a:avLst/>
              <a:gdLst/>
              <a:ahLst/>
              <a:cxnLst/>
              <a:rect r="r" b="b" t="t" l="l"/>
              <a:pathLst>
                <a:path h="3759200" w="13303250">
                  <a:moveTo>
                    <a:pt x="0" y="0"/>
                  </a:moveTo>
                  <a:lnTo>
                    <a:pt x="13303250" y="0"/>
                  </a:lnTo>
                  <a:lnTo>
                    <a:pt x="13303250" y="3759200"/>
                  </a:lnTo>
                  <a:lnTo>
                    <a:pt x="0" y="3759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2713606" y="2100901"/>
            <a:ext cx="461953" cy="791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4595">
                <a:solidFill>
                  <a:srgbClr val="242852"/>
                </a:solidFill>
                <a:latin typeface="Cambria"/>
                <a:ea typeface="Cambria"/>
                <a:cs typeface="Cambria"/>
                <a:sym typeface="Cambria"/>
              </a:rPr>
              <a:t>2.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896099" y="559880"/>
            <a:ext cx="130978" cy="791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4595">
                <a:solidFill>
                  <a:srgbClr val="242852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154042" y="1947291"/>
            <a:ext cx="6057424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 ห้างหุ้นส่วนสามัญนิติบุคคล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66305" y="2861672"/>
            <a:ext cx="175727" cy="1029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3"/>
              </a:lnSpc>
            </a:pP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026026" y="2861672"/>
            <a:ext cx="5867590" cy="1029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3"/>
              </a:lnSpc>
            </a:pP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(Registered</a:t>
            </a:r>
            <a:r>
              <a:rPr lang="en-US" sz="6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Partnerships)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451854" y="2259330"/>
            <a:ext cx="4328160" cy="12192"/>
            <a:chOff x="26885900" y="9417050"/>
            <a:chExt cx="18027650" cy="444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027650" cy="44450"/>
            </a:xfrm>
            <a:custGeom>
              <a:avLst/>
              <a:gdLst/>
              <a:ahLst/>
              <a:cxnLst/>
              <a:rect r="r" b="b" t="t" l="l"/>
              <a:pathLst>
                <a:path h="44450" w="18027650">
                  <a:moveTo>
                    <a:pt x="0" y="0"/>
                  </a:moveTo>
                  <a:lnTo>
                    <a:pt x="9013825" y="0"/>
                  </a:lnTo>
                  <a:lnTo>
                    <a:pt x="18027650" y="0"/>
                  </a:lnTo>
                  <a:lnTo>
                    <a:pt x="18027650" y="44450"/>
                  </a:lnTo>
                  <a:lnTo>
                    <a:pt x="9013825" y="44450"/>
                  </a:lnTo>
                  <a:lnTo>
                    <a:pt x="0" y="444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341120" y="2655570"/>
            <a:ext cx="688848" cy="12192"/>
            <a:chOff x="5588000" y="11068050"/>
            <a:chExt cx="2870200" cy="444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70200" cy="44450"/>
            </a:xfrm>
            <a:custGeom>
              <a:avLst/>
              <a:gdLst/>
              <a:ahLst/>
              <a:cxnLst/>
              <a:rect r="r" b="b" t="t" l="l"/>
              <a:pathLst>
                <a:path h="44450" w="2870200">
                  <a:moveTo>
                    <a:pt x="2870200" y="0"/>
                  </a:moveTo>
                  <a:lnTo>
                    <a:pt x="2870200" y="44450"/>
                  </a:lnTo>
                  <a:lnTo>
                    <a:pt x="0" y="44450"/>
                  </a:lnTo>
                  <a:lnTo>
                    <a:pt x="0" y="0"/>
                  </a:lnTo>
                  <a:lnTo>
                    <a:pt x="2870200" y="0"/>
                  </a:lnTo>
                  <a:close/>
                </a:path>
              </a:pathLst>
            </a:custGeom>
            <a:solidFill>
              <a:srgbClr val="FF0000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815340" y="4627226"/>
            <a:ext cx="118167" cy="1417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44"/>
              </a:lnSpc>
            </a:pPr>
            <a:r>
              <a:rPr lang="en-US" sz="26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15340" y="523980"/>
            <a:ext cx="118062" cy="456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12825" y="999468"/>
            <a:ext cx="118062" cy="456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12825" y="1871577"/>
            <a:ext cx="118062" cy="456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3940" y="540763"/>
            <a:ext cx="2649484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3.1 ลักษณะของห้างหุ้นส่วน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77" y="1063876"/>
            <a:ext cx="9751895" cy="2072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ห้างหุ้นส่วนสามัญนิติบิุคคลมีลีักษณะส่ว่นใหญ่เหมือนกับัห้า้งหุ้น้ส่ว่นสามัญ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คือผู้เป็นหุ้นส่วนที่เข้าร่วมนั้น้ทุกคน ต้องรับผิดร่วมกันเพื่อหนี้ทั้งปวงของหุ้นส่ว่นโดยไม่จา กัดจานวน </a:t>
            </a:r>
          </a:p>
          <a:p>
            <a:pPr algn="l">
              <a:lnSpc>
                <a:spcPts val="4366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ที่แ่ตกต่างคือห้างหุ้นส่วนน้ีี้ต้อ้งมีการจดทะเบียีนห้างหุ้นส่วน ซึ่งทาให้มีสีถานะเป็นนิติบุคคลแยกออกจากผู้เป็น</a:t>
            </a:r>
          </a:p>
          <a:p>
            <a:pPr algn="l">
              <a:lnSpc>
                <a:spcPts val="1872"/>
              </a:lnSpc>
            </a:pPr>
            <a:r>
              <a:rPr lang="en-US" sz="26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และก่อให้เกิดิสิทธิและหน้า้ที่แยกต่า่งหากจากผู้เป็นหุ้น้ส่ว่น มีชื่อสัญชาติและภูมูิลาเนา และต้องใช้้คาว่า </a:t>
            </a:r>
          </a:p>
          <a:p>
            <a:pPr algn="l">
              <a:lnSpc>
                <a:spcPts val="4366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“ห้างหุ้นส่วนสามัญนิติบิุคคล” ประกอบชื่อเสมอ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43940" y="3353286"/>
            <a:ext cx="9620650" cy="2706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2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3.2 การจัดตั้งห้างหุ้นส่วน เหมือนห้างหุ้น้ส่ว่นสามัญ แต่ต้องมีการจดทะเบียนหากไม่จดทะเบียนก็เ็ป็น็เพียงห้าง หุ้นส่วนสามัญ </a:t>
            </a:r>
          </a:p>
          <a:p>
            <a:pPr algn="l">
              <a:lnSpc>
                <a:spcPts val="4370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3.3 ทรัพย์สินที่ลงทุน เหมือนห้างหุ้น้ส่ว่นสามัญ </a:t>
            </a:r>
          </a:p>
          <a:p>
            <a:pPr algn="l">
              <a:lnSpc>
                <a:spcPts val="311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3.4 ความรัับผิดของผู้เป็นหุ้นส่วน เหมือนห้างหุ้นส่ว่นสามัญั </a:t>
            </a:r>
          </a:p>
          <a:p>
            <a:pPr algn="l">
              <a:lnSpc>
                <a:spcPts val="436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3.5 การจัดการห้างหุ้น้ส่วน เหมือนห้างหุ้น้ส่ว่นสามัญ </a:t>
            </a:r>
          </a:p>
          <a:p>
            <a:pPr algn="l">
              <a:lnSpc>
                <a:spcPts val="4369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3.6สิทธิและหน้าที่ร่ะหว่่างผู้เป็นหุ้นส่วนด้วยกันโดยหลักการเหมือืนห้างหุ้นส่วนสามัญ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15340" y="3288868"/>
            <a:ext cx="118167" cy="457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2606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15340" y="4160977"/>
            <a:ext cx="118167" cy="457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8"/>
              </a:lnSpc>
            </a:pPr>
            <a:r>
              <a:rPr lang="en-US" sz="2606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605438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668531"/>
            <a:ext cx="9660750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3.7 สิทธิและหน้าที่ระหว่างผู้เป็นหุ้นส่วนกับบุคุคลภายนอก ส่วนใหญ่เหมือนห้างหุ้นส่่วนสามัญ แต่่มีประเด็นบางอย่างที่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ต้องเพิ่มเติม คือ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1489329"/>
            <a:ext cx="9626117" cy="429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3.7.1 สิทธิและหน้าที่ความรับผิดชอบของหุ้นส่วน ห้างหุ้นส่่วนรัับผิดต่างหากจากผูู้้เป็นหุ้นส่วน เช่น ถ้าผู้เป็นหุ้นส่วน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1377" y="1918459"/>
            <a:ext cx="9393822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ผู้จััดการได้กระท าแทนในนามของห้้างหุ้นส่่วนซึ่งเป็นไปตามขอบวัตถุประสงค์ของห้างหุ้นส่วน อาจฟ้อง หรืือถูกฟ้้อง คดีในนามห้้างหุ้นส่่วนไม่ใช่ในนามของตนเอง แต่่ถ้ากระท าการนอกขอบวัตถุประสงค์ของห้างหุ้นส่วน ห้างหุ้นส่วนนั้น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1377" y="2602468"/>
            <a:ext cx="1073972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ไม่ต้องรับผิด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588009" y="2602468"/>
            <a:ext cx="7588834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แต่่ถ้าต่อมาห้้างหุุ้้นส่วนให้สัตยาบันแก่่ผู้เป็นหุ้นส่่วนคนนั้น ก็ถือว่าทาในนามของห้างหุ้นส่่วนได้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12520" y="3105436"/>
            <a:ext cx="9510674" cy="428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3.7.2 หุ้นส่วนคนใดคนหนึ่ง่ไปท าสัญญากับบุคุคลภายนอก หากต่อมาบุคคลภายนอกไม่ยอมชาระหนี้ หุ้นส่วนอื่นมี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1377" y="3486655"/>
            <a:ext cx="8022460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สิทธิฟ้องบุคคลภายนอกให้ช าระหนี้ แม้ว่าผู้ที่เ่ป็นหุ้นส่่วนคนอื่นจะไม่ใช่คู่สัญญา กับบุคคลภายนอก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12520" y="3989318"/>
            <a:ext cx="9515237" cy="429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3.7.3 หุ้นส่วนต้องรับผิดในหนี้ของห้า้งที่เกิดขึ้นก่อนที่ตนจะออกจากห้างหุ้นส่วนไปแต่การรับผิดิจากััดเพียง 2 ปี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77" y="4370832"/>
            <a:ext cx="2565587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นับแต่วันที่ออกจากห้้างหุ้นส่่วน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12520" y="4873523"/>
            <a:ext cx="9526448" cy="428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3.7.4 ในกรณีที่ห้างหุ้นส่วนผิดนัดช าระหนี้ ้เจ้าหนี้ของห้างหุ้นส่่วนมีสิทธิที่จะเรียกร้องชาระหนี้เอาจากผูู้้เป็นหุ้นส่่วน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77" y="5302358"/>
            <a:ext cx="9372200" cy="733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82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คนใดคนหนึ่งได้ แต่ถ้าผู้เป็นหุ้นส่วนพิสูจน์ได้ว่าห้างหุ้นส่วนนั้นยังมีทรัพย์์สินอยู่ หรือการบังคับเอาจากห้างหุ้นส่วน นั้นไม่่เป็นการยาก </a:t>
            </a:r>
            <a:r>
              <a:rPr lang="en-US" sz="24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ผู้เป็นหุ้นส่วนสามารถที่จะเกี่ยงให้เจ้าหนี้เ้รียกเอากับห้างหุ้นส่วนก่อนก็ได้ 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1018623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5340" y="2469728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3940" y="1103319"/>
            <a:ext cx="9664798" cy="853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3.8 การเลิกห้างหุ้นส่วนสามัญ เหมือนห้้างหุ้นส่วนสามัญ แต่รวมถึงการที่ห้างหุ้นส่วนถูกศาลพิพากษา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ให้้เป็นคนล้มละลาย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3940" y="2554424"/>
            <a:ext cx="9600362" cy="853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3.9 การช าระบัญชีห้างหุ้นส่วนสามัญ เหมือนห้้างหุ้นส่วนสามัญ และเมื่อห้้างหุ้นส่วนสามัญนิติบุคคล เลิกกันแล้ว ต้องมีการช าระบัญชีและผู้ช าระบัญชีต้องนาไปจดทะเบียนภายใน 14 วัันนับแต่วันที่เลิกกัน 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98994" y="2056352"/>
            <a:ext cx="9705975" cy="2528888"/>
            <a:chOff x="0" y="0"/>
            <a:chExt cx="12941300" cy="33718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941300" cy="3371850"/>
            </a:xfrm>
            <a:custGeom>
              <a:avLst/>
              <a:gdLst/>
              <a:ahLst/>
              <a:cxnLst/>
              <a:rect r="r" b="b" t="t" l="l"/>
              <a:pathLst>
                <a:path h="3371850" w="12941300">
                  <a:moveTo>
                    <a:pt x="0" y="0"/>
                  </a:moveTo>
                  <a:lnTo>
                    <a:pt x="12941300" y="0"/>
                  </a:lnTo>
                  <a:lnTo>
                    <a:pt x="12941300" y="3371850"/>
                  </a:lnTo>
                  <a:lnTo>
                    <a:pt x="0" y="3371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476882" y="1507931"/>
            <a:ext cx="5243208" cy="1648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4"/>
              </a:lnSpc>
            </a:pPr>
            <a:r>
              <a:rPr lang="en-US" sz="4595">
                <a:solidFill>
                  <a:srgbClr val="242852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</a:p>
          <a:p>
            <a:pPr algn="ctr">
              <a:lnSpc>
                <a:spcPts val="7275"/>
              </a:lnSpc>
            </a:pPr>
            <a:r>
              <a:rPr lang="en-US" sz="66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2.4 ห้างหุ้นส่วนจากัด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25422" y="3059859"/>
            <a:ext cx="5937742" cy="11281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3"/>
              </a:lnSpc>
            </a:pPr>
            <a:r>
              <a:rPr lang="en-US" sz="66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(Limited Partnerships) 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1809540"/>
            <a:ext cx="5426974" cy="633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ประกอบด้วยผู้เป็นหุ้นส่วน 2 ประเภทคือ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92253" y="2453697"/>
            <a:ext cx="154076" cy="1216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7"/>
              </a:lnSpc>
            </a:pPr>
            <a:r>
              <a:rPr lang="en-US" sz="3398" spc="2718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  <a:p>
            <a:pPr algn="just">
              <a:lnSpc>
                <a:spcPts val="4754"/>
              </a:lnSpc>
            </a:pPr>
            <a:r>
              <a:rPr lang="en-US" sz="3395" spc="2716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20853" y="2485130"/>
            <a:ext cx="3006414" cy="583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7"/>
              </a:lnSpc>
            </a:pPr>
            <a:r>
              <a:rPr lang="en-US" sz="33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ประเภทจากัดความรัับผิด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20853" y="3107188"/>
            <a:ext cx="3399968" cy="582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4"/>
              </a:lnSpc>
            </a:pPr>
            <a:r>
              <a:rPr lang="en-US" sz="33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ประเภทไม่จากัดความรับผิด 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76961" y="514436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5561" y="541982"/>
            <a:ext cx="557753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 สิทธิและหน้าที่ของหุ้นส่วน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ประเภทจากัดความรับผิด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4141" y="1021499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02741" y="1045874"/>
            <a:ext cx="6824205" cy="40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หุ้นส่วนประเภทจ ากัดความรับผิิดถือว่าคุณสมบัติของผู้เป็็นหุ้นส่วนไม่เป็นสาระสาคัญ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39853" y="1451648"/>
            <a:ext cx="6013380" cy="413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4.1.1 ต้องลงหุ้นด้วยเงินหรือทรัพย์สินอย่างอ่ืื่น จะ</a:t>
            </a:r>
            <a:r>
              <a:rPr lang="en-US" sz="23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ลงหุ้นด้วยแรงงานไม่่ได้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39853" y="1863128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68453" y="1887503"/>
            <a:ext cx="4946180" cy="40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4.1.2 ไม่มีส่วนได้รับเงินปันผลหรือดอกเบี้ย ถ้าห้างไม่มีผลก าไร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39853" y="2293277"/>
            <a:ext cx="9776384" cy="413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4.1.3 สามารถประกอบกิจการอย่างหนึ่ง่อย่างใดที่มีสภาพเดียวกัน และเป็นการแข่งขันกับห้างหุ้นส่วนได้ โดยไม่ต้องรับความ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68453" y="2649122"/>
            <a:ext cx="9537154" cy="1602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ยินยอมจากผู้เป็นหุ้นส่วนคนอื่น </a:t>
            </a:r>
          </a:p>
          <a:p>
            <a:pPr algn="l">
              <a:lnSpc>
                <a:spcPts val="331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4.1.4 ห้ามเอาชื่อของหุ้นส่วนมาเป็นชื่อระคนปนกันในชื่อห้างหุ้นส่วน </a:t>
            </a:r>
          </a:p>
          <a:p>
            <a:pPr algn="l">
              <a:lnSpc>
                <a:spcPts val="331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4.1.5 ไม่มีสิทธิจัดการงานของห้างหุ้นส่วนได้ ถ้ามีการสอดเข้าไปในกิจการงานของห้างหุ้นส่วน จะต้องร่วมรับผิดเช่นเดียวกับ</a:t>
            </a:r>
          </a:p>
          <a:p>
            <a:pPr algn="l">
              <a:lnSpc>
                <a:spcPts val="2207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หุ้นส่วนประเภทไม่จ ากัดความรับผิด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39853" y="3045343"/>
            <a:ext cx="104565" cy="842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14"/>
              </a:lnSpc>
            </a:pPr>
            <a:r>
              <a:rPr lang="en-US" sz="2306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39853" y="4256542"/>
            <a:ext cx="7080752" cy="414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4.1.6 รับผิดในหนี้ที่ห้างหุ้นส่วนมีตี่อบุุคคลภายนอกเมื่อห้างหุ้นส่วนจากัดได้เลิกกััน และ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478307" y="4271401"/>
            <a:ext cx="2455354" cy="401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ผูู้้เป็นหุ้นส่วนจากัดความรับผิิด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68453" y="4669812"/>
            <a:ext cx="9427140" cy="703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รับผิดเพียงจ านวนลงหุ้นของผู้เ้ป็นหุ้นส่วนเท่าที่ยังค้างส่งแก่ห้างหุ้นส่วน หรือจานวนลงหุ้นเท่าที่ผูู้้เป็นหุ้นส่วนได้ถ้อนไปจาก สินทรัพย์ของห้างหุ้นส่วน หรือ จ านวนเงินปันผลและดอกเบี้ยซึ่งผู้เป็นหุ้นส่วนได้รับไปแล้วโดยทุจริตและผิดกฎหมาย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39853" y="5378434"/>
            <a:ext cx="9639014" cy="413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4.1.7 </a:t>
            </a:r>
            <a:r>
              <a:rPr lang="en-US" sz="23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หากหุ้นส่วนประเภทนี้ถึงแก่ความตาย ล้มละลาย ไม่เป็็นเหตุให้ห้างหุ้นส่วนเลิกกัน และหุ้นส่วนสามารถที่จะโอน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598335" y="5743842"/>
            <a:ext cx="67523" cy="401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68453" y="5743842"/>
            <a:ext cx="6427499" cy="401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ไปยััง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บุุค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คลภายนอกได้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โดยไม่ต้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งขอความยิน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ยอมจากผู้เ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ป็น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นคนอื่น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ก่อ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442265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469830"/>
            <a:ext cx="6821243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 สิทธิและความรับผิดของผู้เป็นหุ้นส่วน</a:t>
            </a: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ประเภทไม่จากัดความรับผิด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825" y="956767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1377" y="1028071"/>
            <a:ext cx="9772355" cy="998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หุ้นส่วนประเภทไม่จ ากัดความรับผิดถือว่าคุณสมบัติของผู้เป็นหุ้นส่วนเป็นสาระสาคัญ 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โดยหลักมีลักษณะคล้ายคลึงกับผู้เป็นหุ้นส่วน ในห้างหุ้นส่วนสามัญนิติบุคคล เพราะเป็นหุ้นส่วนประเภทไม่จ ากัดความรับผิดเหมือนกัน กฎหมายค่อนข้างจะให้สิทธิในเรื่องของการ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บริหารทั้งนี้เนื่องจากหุ้นส่วนประเภทนี้มีความรับผิดต่าง ๆ โดยไม่จ ากัดจ านวน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78537" y="2020110"/>
            <a:ext cx="99670" cy="1200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70"/>
              </a:lnSpc>
            </a:pPr>
            <a:r>
              <a:rPr lang="en-US" sz="2198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07137" y="2053323"/>
            <a:ext cx="9411529" cy="1516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0"/>
              </a:lnSpc>
            </a:pPr>
            <a:r>
              <a:rPr lang="en-US" sz="21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4.2.1 สามารถน าเงิน ทรัพย์สินอื่น หรือแรงงานมาลงทุนได้ </a:t>
            </a:r>
          </a:p>
          <a:p>
            <a:pPr algn="l">
              <a:lnSpc>
                <a:spcPts val="3170"/>
              </a:lnSpc>
            </a:pPr>
            <a:r>
              <a:rPr lang="en-US" sz="21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4.2.2 สามารถเป็นหุ้นส่วนผู้จัดการได้ </a:t>
            </a:r>
          </a:p>
          <a:p>
            <a:pPr algn="l">
              <a:lnSpc>
                <a:spcPts val="3170"/>
              </a:lnSpc>
            </a:pPr>
            <a:r>
              <a:rPr lang="en-US" sz="21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4.2.3 ห้ามประกอบกิจการอย่างหนึ่งอย่างใดที่มีสภาพเดียวกัน และเป็นการแข่งขันกับห้างหุ้นส่วน โดยไม่ได้รับความยินยอมจาก</a:t>
            </a:r>
          </a:p>
          <a:p>
            <a:pPr algn="l">
              <a:lnSpc>
                <a:spcPts val="2114"/>
              </a:lnSpc>
            </a:pPr>
            <a:r>
              <a:rPr lang="en-US" sz="21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ผู้เป็นหุุ้้นส่วนคนอื่น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78537" y="3591639"/>
            <a:ext cx="9399232" cy="378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4.2.4 ห้ามน าบุคคลอื่นเข้ามาเป็นหุ้นส่วนแทน โดยไม่ได้รับความยินยอมจากผู้เป็นหุ้นส่วนทั้งหมด ในกรณีที่หุ้นส่วนตาย หรือ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07137" y="3979174"/>
            <a:ext cx="9292457" cy="1803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ล้มละลาย หรือเป็นคนไร้ความสามารถ ห้างหุ้นส่วนนั้นต้องเลิก เว้นแต่ผู้เป็นหุ้นส่วนคนอื่นยอมให้้มีคนมารับโอนหุ้นนั้นต่อมาได้ ห้างหุ้นส่วนยังคงอยู่ </a:t>
            </a:r>
          </a:p>
          <a:p>
            <a:pPr algn="l">
              <a:lnSpc>
                <a:spcPts val="3697"/>
              </a:lnSpc>
            </a:pPr>
            <a:r>
              <a:rPr lang="en-US" sz="21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4.2.5 ความรับผิดต่อบุคคลภายนอก ผู้เป็็นหุ้นส่วนประเภทไม่จ ากัดความรับผิดต้องร่วมรับผิดในหนี้สินของห้างหุ้นส่วนโดยไม่</a:t>
            </a:r>
          </a:p>
          <a:p>
            <a:pPr algn="l">
              <a:lnSpc>
                <a:spcPts val="158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 ากัดจ านวน </a:t>
            </a:r>
          </a:p>
          <a:p>
            <a:pPr algn="l">
              <a:lnSpc>
                <a:spcPts val="4752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4.2.6 สามารถเอาชื่อของผู้เป็นหุ้นส่วนมาเป็็นชื่อระคนปนกันในชื่อห้างหุ้นส่วน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78537" y="4416857"/>
            <a:ext cx="99670" cy="13525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495"/>
              </a:lnSpc>
            </a:pPr>
            <a:r>
              <a:rPr lang="en-US" sz="2198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78537" y="5804764"/>
            <a:ext cx="6746577" cy="378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4.2.7 ส าหรับการเลิกห้างหุ้นส่วนสามัญนิติบุคคลและการช าระบัญชีใช้หลักการเดียวกับ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281083" y="5818918"/>
            <a:ext cx="2068363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ห้างหุ้นส่วนสามัญนิติบุคคล 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569595" y="678180"/>
            <a:ext cx="10267950" cy="1676400"/>
            <a:chOff x="0" y="0"/>
            <a:chExt cx="13690600" cy="2235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690600" cy="2235200"/>
            </a:xfrm>
            <a:custGeom>
              <a:avLst/>
              <a:gdLst/>
              <a:ahLst/>
              <a:cxnLst/>
              <a:rect r="r" b="b" t="t" l="l"/>
              <a:pathLst>
                <a:path h="2235200" w="13690600">
                  <a:moveTo>
                    <a:pt x="0" y="0"/>
                  </a:moveTo>
                  <a:lnTo>
                    <a:pt x="13690600" y="0"/>
                  </a:lnTo>
                  <a:lnTo>
                    <a:pt x="13690600" y="2235200"/>
                  </a:lnTo>
                  <a:lnTo>
                    <a:pt x="0" y="223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81062" y="204311"/>
            <a:ext cx="9782175" cy="2814638"/>
            <a:chOff x="0" y="0"/>
            <a:chExt cx="13042900" cy="37528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042900" cy="3752850"/>
            </a:xfrm>
            <a:custGeom>
              <a:avLst/>
              <a:gdLst/>
              <a:ahLst/>
              <a:cxnLst/>
              <a:rect r="r" b="b" t="t" l="l"/>
              <a:pathLst>
                <a:path h="3752850" w="13042900">
                  <a:moveTo>
                    <a:pt x="0" y="0"/>
                  </a:moveTo>
                  <a:lnTo>
                    <a:pt x="13042900" y="0"/>
                  </a:lnTo>
                  <a:lnTo>
                    <a:pt x="13042900" y="3752850"/>
                  </a:lnTo>
                  <a:lnTo>
                    <a:pt x="0" y="3752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21802" y="691963"/>
            <a:ext cx="10163175" cy="1571625"/>
            <a:chOff x="1662379" y="1847088"/>
            <a:chExt cx="27093329" cy="418727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093326" cy="4187281"/>
            </a:xfrm>
            <a:custGeom>
              <a:avLst/>
              <a:gdLst/>
              <a:ahLst/>
              <a:cxnLst/>
              <a:rect r="r" b="b" t="t" l="l"/>
              <a:pathLst>
                <a:path h="4187281" w="27093326">
                  <a:moveTo>
                    <a:pt x="27093326" y="0"/>
                  </a:moveTo>
                  <a:lnTo>
                    <a:pt x="27093326" y="4187281"/>
                  </a:lnTo>
                  <a:lnTo>
                    <a:pt x="0" y="4187281"/>
                  </a:lnTo>
                  <a:lnTo>
                    <a:pt x="0" y="0"/>
                  </a:lnTo>
                  <a:lnTo>
                    <a:pt x="27093326" y="0"/>
                  </a:lnTo>
                  <a:close/>
                </a:path>
              </a:pathLst>
            </a:custGeom>
            <a:solidFill>
              <a:srgbClr val="F8D4F6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287142" y="279406"/>
            <a:ext cx="9150106" cy="1544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6"/>
              </a:lnSpc>
            </a:pPr>
            <a:r>
              <a:rPr lang="en-US" sz="4595">
                <a:solidFill>
                  <a:srgbClr val="24285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  <a:p>
            <a:pPr algn="ctr">
              <a:lnSpc>
                <a:spcPts val="6161"/>
              </a:lnSpc>
            </a:pPr>
            <a:r>
              <a:rPr lang="en-US" sz="48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*สรุป การประกอบการแบบห้างหุ้นส่วน (Partnership)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43940" y="2574407"/>
            <a:ext cx="55083" cy="330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7"/>
              </a:lnSpc>
            </a:pPr>
            <a:r>
              <a:rPr lang="en-US" b="true" sz="1898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15340" y="2856567"/>
            <a:ext cx="7742815" cy="563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จากที่อธิบายถึงการประกอบการแบบห้างหุ้นส่วนทั้ง้ 3 ประเภท คือ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78537" y="3532746"/>
            <a:ext cx="3390719" cy="1481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8"/>
              </a:lnSpc>
            </a:pPr>
            <a:r>
              <a:rPr lang="en-US" sz="32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ห้างหุ้นส่วนสามัญ </a:t>
            </a:r>
            <a:r>
              <a:rPr lang="en-US" sz="32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ห้างหุ้นส่วนสามัญนิติบุคคล </a:t>
            </a:r>
          </a:p>
          <a:p>
            <a:pPr algn="l">
              <a:lnSpc>
                <a:spcPts val="3838"/>
              </a:lnSpc>
            </a:pPr>
            <a:r>
              <a:rPr lang="en-US" sz="32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ห้างหุ้นส่วนจ ากัด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707137" y="5252180"/>
            <a:ext cx="3799094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สามารถ สรุป เปรียบเทียบได้ดัังนี้ 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37337" y="1037615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5937" y="1100709"/>
            <a:ext cx="10268245" cy="13281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 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ธุรกิิจที่มีบุคคลตั้งแต่่สองคนขึ้นไป ท าสัญญาร่่วมกันเป็นลายลักษณ์อักษรหรือวาจา ที่จะลงทุนและกระทากิจการ เพื่อวัตถุประสงค์ของการแบ่งปันผลก าไรที่จะพึึงได้จากกิิจการนั้นร่วมกััน </a:t>
            </a:r>
          </a:p>
          <a:p>
            <a:pPr algn="l" rtl="true">
              <a:lnSpc>
                <a:spcPts val="2879"/>
              </a:lnSpc>
            </a:pPr>
          </a:p>
          <a:p>
            <a:pPr algn="l">
              <a:lnSpc>
                <a:spcPts val="2882"/>
              </a:lnSpc>
            </a:pPr>
            <a:r>
              <a:rPr lang="en-US" sz="24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ลักษณะทั่วไป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4517" y="2411378"/>
            <a:ext cx="4252770" cy="7469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เป็นสัญญาระหว่างบุคคลจ านวน 2 คนขึ้นไป 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เป็นการตกลงท ากิจการร่วมกัน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00229" y="3095273"/>
            <a:ext cx="9829076" cy="428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มีการตกลงที่จะลงทุนร่วมกัน โดยการลงทุนนั้นอาจอยู่ในรููปของ เงิน หรืือทรััพย์สิิน อาทิ บ้าน ที่ดิน หรืืออาจเป็นแรงงาน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28829" y="3524507"/>
            <a:ext cx="9308878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ก็ได้ เช่นนาย ก และ นาย ข ตกลงท าธุรกิิจสปาร่วมกัน โดยนาย ก ลงทุนด้วยเงิน ส่วนนาย ข ลงทุนด้วยแรงงาน และ สถานที่ ตกลงแบ่งก าไรจากการท าธุรกิจร่วมกััน หากผู้ใดไม่นาสิ่งใดสิ่งหนึ่งตามที่ตกลงกันมาลงหุ้นด้้วย ก็ไม่ถือว่าเป็น หุ้นส่่วน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37337" y="1997707"/>
            <a:ext cx="108918" cy="416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7337" y="4787265"/>
            <a:ext cx="108918" cy="416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5937" y="4802743"/>
            <a:ext cx="7336117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ข้อสังเกต หากการลงทุนนั้นมิได้มีจุุดประสงค์เพื่อแบ่งก าไรกััน ไม่ถือว่าเป็นหุ้นส่่วนในกิจการ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15036800" y="0"/>
            <a:chExt cx="1219200" cy="9144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92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219200">
                  <a:moveTo>
                    <a:pt x="1219200" y="0"/>
                  </a:moveTo>
                  <a:lnTo>
                    <a:pt x="1219200" y="9144000"/>
                  </a:lnTo>
                  <a:lnTo>
                    <a:pt x="0" y="9144000"/>
                  </a:lnTo>
                  <a:lnTo>
                    <a:pt x="0" y="0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4E5B6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15036800" y="7315200"/>
            <a:chExt cx="1219200" cy="914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9200" cy="914400"/>
            </a:xfrm>
            <a:custGeom>
              <a:avLst/>
              <a:gdLst/>
              <a:ahLst/>
              <a:cxnLst/>
              <a:rect r="r" b="b" t="t" l="l"/>
              <a:pathLst>
                <a:path h="914400" w="1219200">
                  <a:moveTo>
                    <a:pt x="1219200" y="0"/>
                  </a:moveTo>
                  <a:lnTo>
                    <a:pt x="1219200" y="914400"/>
                  </a:lnTo>
                  <a:lnTo>
                    <a:pt x="0" y="914400"/>
                  </a:lnTo>
                  <a:lnTo>
                    <a:pt x="0" y="0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7FD13B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045203" y="2351342"/>
            <a:ext cx="4876800" cy="2695575"/>
            <a:chOff x="0" y="0"/>
            <a:chExt cx="6502400" cy="3594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502400" cy="3594100"/>
            </a:xfrm>
            <a:custGeom>
              <a:avLst/>
              <a:gdLst/>
              <a:ahLst/>
              <a:cxnLst/>
              <a:rect r="r" b="b" t="t" l="l"/>
              <a:pathLst>
                <a:path h="3594100" w="6502400">
                  <a:moveTo>
                    <a:pt x="0" y="0"/>
                  </a:moveTo>
                  <a:lnTo>
                    <a:pt x="6502400" y="0"/>
                  </a:lnTo>
                  <a:lnTo>
                    <a:pt x="6502400" y="3594100"/>
                  </a:lnTo>
                  <a:lnTo>
                    <a:pt x="0" y="3594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2468242" y="350168"/>
            <a:ext cx="6671539" cy="801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7"/>
              </a:lnSpc>
            </a:pPr>
            <a:r>
              <a:rPr lang="en-US" sz="4598">
                <a:solidFill>
                  <a:srgbClr val="4E5B6F"/>
                </a:solidFill>
                <a:latin typeface="Cambria"/>
                <a:ea typeface="Cambria"/>
                <a:cs typeface="Cambria"/>
                <a:sym typeface="Cambria"/>
              </a:rPr>
              <a:t>Stella liebeck vs Mcdonalds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15340" y="3988613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2238">
                <a:solidFill>
                  <a:srgbClr val="7FD13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94138" y="4022674"/>
            <a:ext cx="90630" cy="465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2238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3940" y="4449670"/>
            <a:ext cx="1990382" cy="465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-36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of the people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15340" y="1703032"/>
            <a:ext cx="4217670" cy="4759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-36">
                <a:solidFill>
                  <a:srgbClr val="7FD13B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•</a:t>
            </a:r>
            <a:r>
              <a:rPr lang="en-US" sz="2795" spc="-36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“there was a person behind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43940" y="2201894"/>
            <a:ext cx="4590802" cy="12621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 spc="-36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every number and I don’t think the corporation was attaching enough importance to that.”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3940" y="4022674"/>
            <a:ext cx="4496505" cy="465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-36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Callousdisregard for the safety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15340" y="5422240"/>
            <a:ext cx="4873228" cy="476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-36">
                <a:solidFill>
                  <a:srgbClr val="7FD13B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•</a:t>
            </a:r>
            <a:r>
              <a:rPr lang="en-US" sz="2798" spc="-36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"Spill Hot Coffee Win Millions" </a:t>
            </a:r>
          </a:p>
        </p:txBody>
      </p: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602923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630479"/>
            <a:ext cx="2431009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ประเภทของห้างหุ้นส่วน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1115273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15340" y="3819487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2520" y="4322026"/>
            <a:ext cx="126768" cy="1528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3940" y="5823690"/>
            <a:ext cx="65980" cy="497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1377" y="1142819"/>
            <a:ext cx="7727309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ตามประมวลกฎหมายแพ่งและพาณิชย์ ได้แบ่งห้างหุ้นส่วนออกเป็น 2 ประเภท คือ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78537" y="1636862"/>
            <a:ext cx="4620816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ห้างหุ้นส่วนสามัญ (General Partnership)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52857" y="2139658"/>
            <a:ext cx="3263751" cy="1021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1.1 ห้างหุ้นส่วนสามัญ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1.2 ห้างหุ้นส่วนสามัญนิติบุคคล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78537" y="3173406"/>
            <a:ext cx="4538491" cy="50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ห้างหุ้นส่วนจ ากัด (Limited Partnership)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43940" y="3847024"/>
            <a:ext cx="4374423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โครงสร้างการด าเนินกิจการแบบห้างหุ้นส่วน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77" y="4349563"/>
            <a:ext cx="1581417" cy="1517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 หุ้นส่วนผู้จัดการ พนักงาน </a:t>
            </a: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586445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2236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53033" y="613991"/>
            <a:ext cx="8185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223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26541" y="1242022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26541" y="2324062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57961" y="613991"/>
            <a:ext cx="4700816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1.ห้างหุ้นส่วนสามัญ (General Partnership)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55093" y="1326709"/>
            <a:ext cx="9137028" cy="1508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ห้างหุ้นส่วนประเภทซึ่งมีผู้เป็นหุ้นส่วนจ าพวกเดียว โดยผู้เป็นหุ้นส่วนทุกคนต้องรับผิดร่วมกันใน บรรดาหนี้สินทั้งปวงของห้างหุ้นส่วนไม่จ ากัดจ านวน </a:t>
            </a:r>
          </a:p>
          <a:p>
            <a:pPr algn="l" rtl="true">
              <a:lnSpc>
                <a:spcPts val="3360"/>
              </a:lnSpc>
            </a:pP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โครงสร้างห้างหุ้นส่วนสามัญ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92253" y="2836507"/>
            <a:ext cx="9479623" cy="1021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มีผู้เป็นหุ้นส่วนตั้งแต่ 2 คนขึ้นไป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มีผู้เป็นหุ้นส่วนจ าพวกเดียว คือ หุุ้้นส่วนจ าพวกไม่จากัดความรับผิดชอบ โดยผู้เป็นหุ้นส่วนทุกคน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20853" y="3802818"/>
            <a:ext cx="4254713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ต้องรับผิดชอบร่วมกันในบรรดาหนี้สินทั้งปวง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354442" y="3802818"/>
            <a:ext cx="2994898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ของห้างหุ้นส่วนไม่จ่ากัดจานวน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92253" y="4287603"/>
            <a:ext cx="8924715" cy="1021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(3) ผู้เป็นหุ้นส่วนทุกคนเข้าเป็นหุ้นส่วนผู้จัดการได้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(4) จดทะเบียนตามประมวลกฎหมายแพ่งและพาณิชย์หรือไม่ก็ได้ ถ้าจดทะเบียนเรียกว่า "ห้าง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987422" y="5253971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20853" y="5253971"/>
            <a:ext cx="2312346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หุ้นส่วนสามัญนิติบิุคคล“</a:t>
            </a: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666198"/>
            <a:ext cx="5120154" cy="563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ห้างหุ้นส่วนสามัญ แบ่งออกเป็น 2 ประเภท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2520" y="1298791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2236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172950" y="1326328"/>
            <a:ext cx="7823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spc="223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3940" y="3412160"/>
            <a:ext cx="997706" cy="1282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5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6989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ข้อสังเกต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15340" y="4182704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2520" y="4694768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1377" y="1383478"/>
            <a:ext cx="9071143" cy="1280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1.1 ห้างหุ้นส่วนสามัญ </a:t>
            </a:r>
          </a:p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 แม้มิได้จดเป็นนิติบุคคล แต่ต้องไปจดทะเบียนพาณิชย์ไว้กับนายทะเบียนพาณิชย์เพ่ืื่อให้ เป็นไปตามข้อก าหนดของกระทรวงพาณิชย์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895982" y="1326328"/>
            <a:ext cx="6331877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คือห้างหุ้นส่วนสามัญที่มิได้จดทะเบียน ไม่มีสภาพเป็นนิติบุคคลตาม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12520" y="2741124"/>
            <a:ext cx="7946184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1.2 ห้างหุ้นส่วนสามัญนิติบุคคล คือ ห้างหุ้นส่วนสามัญจดทะเบียน มีสภาพเป็น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31579" y="2759145"/>
            <a:ext cx="127423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นิติบุคคลตาม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77" y="3185865"/>
            <a:ext cx="6271927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กฎหมายและมีชื่อเรียกโดยเฉพาะว่า "ห้างหุ้นส่วนสามัญนิติบุคคล“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77" y="4779464"/>
            <a:ext cx="9130856" cy="1280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การจดทะเบียนเป็นนิติบุคคลจะได้สิทธิทางกฎหมายเพิ่มขึ้น เช่น ในกรณีที่ห้างล้มละลาย ผู้เป็น หุ้นส่วนก็จะไม่ตกเป็นผู้ล้มละลายด้้วย และในการเสียภาษีีเงินได้ จะคิดจากผลกาไร คือ หากผล ก าไรมากจะเสียภาษีมาก หากผลก าไรน้อยเสียน้อยหรือไม่ต้องเสียภาษีีในกรณีที่ขาดทุุน </a:t>
            </a: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514436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541982"/>
            <a:ext cx="4599823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ห้างหุ้นส่วนจากัด (Limited Partnership)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1179995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 spc="1843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15503" y="1204370"/>
            <a:ext cx="67456" cy="40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 spc="1843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2520" y="3378241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77" y="1204370"/>
            <a:ext cx="3320386" cy="40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ประกอบด้วยผู้เป็็นหุ้นส่วน2ประเภท คือ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78537" y="1610239"/>
            <a:ext cx="6522139" cy="414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หุ้นส่วนจ าพวกจ ากัดความรับผิด ได้แก่่ ผูู้้เป็นหุ้นส่วนคนเดียวหรือหลายคน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07137" y="1975895"/>
            <a:ext cx="2786748" cy="40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รับว่าจะลงทุนในห้างหุ้นส่วนเท่านั้น้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78537" y="2381669"/>
            <a:ext cx="9259453" cy="413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หุ้นส่วนจ าพวกไม่จ ากัดความรับผิด ได้แก่ หุ้นส่วนคนเดียวหรือหลายคนซึ่งรับผิดในบรรดาหนี้ส้ินทั้งปวงของห้าง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1377" y="2566064"/>
            <a:ext cx="2514200" cy="1237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16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หุ้นส่วนโดยไม่จ ากัดจ านวน โครงสร้าง "ห้างหุ้นส่วนจ ากัด"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752857" y="3798865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4A66AC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981457" y="3823230"/>
            <a:ext cx="2841155" cy="40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มีผู้เป็นหุ้นส่วนตั้งแต่ 2 คนขึ้นไป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52857" y="4229395"/>
            <a:ext cx="2808513" cy="413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ผู้เป็นหุ้นส่วนมี 2 จ าพวก คือ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255777" y="4640494"/>
            <a:ext cx="3071270" cy="844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3"/>
              </a:lnSpc>
            </a:pPr>
            <a:r>
              <a:rPr lang="en-US" sz="2304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หุ้นส่วนจ าพวกจ ากัดความรับผิดชอบ </a:t>
            </a:r>
            <a:r>
              <a:rPr lang="en-US" sz="2304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หุ้นส่วนจ าพวกไม่จ ากัดความผิดชอบ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52857" y="5481685"/>
            <a:ext cx="104461" cy="411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4A66AC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981457" y="5506060"/>
            <a:ext cx="5154482" cy="400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(3) ผู้เป็นหุ้นส่วนไม่จ ากัดความรับผิดเท่านั้น้เป็นหุ้นส่วนผู้จััดการได้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52857" y="5912139"/>
            <a:ext cx="4761195" cy="413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304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(4) ต้องจดทะเบียนตามประมวลกฎหมายแพ่งและพาณิชย์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122282" y="1625098"/>
            <a:ext cx="2684040" cy="401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8"/>
              </a:lnSpc>
            </a:pPr>
            <a:r>
              <a:rPr lang="en-US" sz="23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ซึ่งรับผิดจากัดเพียงจานวนเงิินที่ตน</a:t>
            </a: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504711"/>
            <a:ext cx="4360726" cy="634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การด าเนินการจัดตั้งห้างหุ้นส่วน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4001195"/>
            <a:ext cx="89649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4566142"/>
            <a:ext cx="7858877" cy="562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กรณีที่เป็นห้างหุ้นส่วนจากัด กฎหมายก าหนดให้ผู้เป็นหุ้นส่ว่นผู้จัดการ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1377" y="5074472"/>
            <a:ext cx="6441386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เฉพาะแต่ผู้เป็นหุ้นส่ว่นจ าพวกไม่จ ากััดความรับผิดิเท่านั้น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2520" y="1444104"/>
            <a:ext cx="9709861" cy="562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เมื่อมีบุคคลตั้งแต่สองคนขึ้นไป ตกลงใจที่จะเข้าร่วมลงทุนประกอบกิจการเป็็นห้างหุ้นส่วน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27749" y="1952415"/>
            <a:ext cx="89716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1377" y="2440362"/>
            <a:ext cx="8704783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การแต่ง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ตั้ง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จากบรรดาผู้เ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ป็น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นทุก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คนจะต้อ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งเป็น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ผู้ม้ี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น้า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ที่ดาเนิน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การขอจด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1377" y="2928042"/>
            <a:ext cx="5610254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ทะเบียนจัดตั้งห้างหุ้นส่วนนั้นต่่อพนัักงานเจ้าหน้้าที่ 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279510" y="2928042"/>
            <a:ext cx="3102016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ณ สานักงานทะเบียนหุ้นส่วน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50136" y="4586792"/>
            <a:ext cx="1028319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จะเป็น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377" y="1952415"/>
            <a:ext cx="9115520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บุุ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คลประเภทใดประเภทหนึ่ง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ดััง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กล่า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วข้า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งต้้น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แล้ว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ผู้เป็น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นผู้จัั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การซึ่ง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ได้รั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377" y="3415703"/>
            <a:ext cx="4481512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ที่ห้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งนั้น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มีส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านัก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งานแห่ง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ใหญ่ตั้ง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อยู่ ่</a:t>
            </a: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37337" y="455400"/>
            <a:ext cx="118062" cy="456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37337" y="3281534"/>
            <a:ext cx="118062" cy="456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65937" y="472183"/>
            <a:ext cx="4208383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ข้อดี ของการประกอบกิจการแบบห้างหุ้นส่วน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804610" y="2839222"/>
            <a:ext cx="61446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65937" y="3298307"/>
            <a:ext cx="4405798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ข้อเสีย ของการประกอบกิจการแบบห้างหุ้นส่วน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4517" y="899112"/>
            <a:ext cx="99670" cy="229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39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</a:t>
            </a:r>
          </a:p>
          <a:p>
            <a:pPr algn="just" rtl="true">
              <a:lnSpc>
                <a:spcPts val="2639"/>
              </a:lnSpc>
            </a:pPr>
          </a:p>
          <a:p>
            <a:pPr algn="just">
              <a:lnSpc>
                <a:spcPts val="2639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34517" y="3725247"/>
            <a:ext cx="99670" cy="2360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39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 • • 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63117" y="932317"/>
            <a:ext cx="9851060" cy="2272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การจัดตั้งและการเลิกกิจการสามารถท าได้ง่าย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รูปแบบของกิจการมั่นคงและน่าเชื่อถือกว่าการประกอบการแบบเจ้าของคนเดียว 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การระดมทุนสามารถหาได้ง่ายกว่าการประกอบกิจการแบบเจ้าของคนเดียว เนื่องจากมีหุ้นส่วนหลายคน 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รูปแบบของการด าเนินงานไม่ได้ขึ้นตรงกับเจ้าของคนเดียว แต่จะเป็นการระดมความรู้ความสามารถและประสบการณ์จากหุ้นส่วนแต่</a:t>
            </a:r>
          </a:p>
          <a:p>
            <a:pPr algn="l">
              <a:lnSpc>
                <a:spcPts val="158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ละคน </a:t>
            </a:r>
          </a:p>
          <a:p>
            <a:pPr algn="l">
              <a:lnSpc>
                <a:spcPts val="369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มีข้อจ ากัดทางกฎหมายไม่มากนัก </a:t>
            </a:r>
          </a:p>
          <a:p>
            <a:pPr algn="l">
              <a:lnSpc>
                <a:spcPts val="158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 มีความน่าเชื่อถือมากกว่ากิจการเจ้าของคนเดียวเพราะมีหุ้นส่วนรับผิดชอบหลายคน และมีการจดทะเบียน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63117" y="3758441"/>
            <a:ext cx="9575806" cy="2608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ความรับผิดชอบต่อหนี้สินไม่จากัดจานวน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จ าเป็นต้องคัดเลือกหุ้นส่วนที่มีความสามารถและซื่อสัตย์ไว้ใจได้ 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ความยุ่งยากในการตัดสินใจหรือด าเนินการเนื่องจากมีหุ้นส่วนหลายคน 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การถอนทุนออกจากการเป็นหุ้นส่วนท าได้ยาก 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การโอนหุ้นท าได้ยาก 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 มีข้อจ ากัดในการขยายกิจการหรือโอกาสเติบโตของธุรกิจ 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7. ธุรกิจอาจสะดุด หรือเกิดปัญหาได้ง่าย หากหุ้นส่วนคนใดคนหนึ่งทุจริตขาดความรับผิดชอบ หรือกระทาการใดๆโดยพละการ มิได้</a:t>
            </a:r>
          </a:p>
          <a:p>
            <a:pPr algn="l">
              <a:lnSpc>
                <a:spcPts val="1581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ปรึกษากับหุ้นส่วนคนอื่นๆ จนท าให้เกิดความเสียหาย หรือท าให้ขาดทุน </a:t>
            </a: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96245" y="1769174"/>
            <a:ext cx="9415462" cy="2600325"/>
            <a:chOff x="0" y="0"/>
            <a:chExt cx="12553950" cy="3467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53950" cy="3467100"/>
            </a:xfrm>
            <a:custGeom>
              <a:avLst/>
              <a:gdLst/>
              <a:ahLst/>
              <a:cxnLst/>
              <a:rect r="r" b="b" t="t" l="l"/>
              <a:pathLst>
                <a:path h="3467100" w="12553950">
                  <a:moveTo>
                    <a:pt x="0" y="0"/>
                  </a:moveTo>
                  <a:lnTo>
                    <a:pt x="12553950" y="0"/>
                  </a:lnTo>
                  <a:lnTo>
                    <a:pt x="12553950" y="3467100"/>
                  </a:lnTo>
                  <a:lnTo>
                    <a:pt x="0" y="3467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227194" y="1255843"/>
            <a:ext cx="5654831" cy="2654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64"/>
              </a:lnSpc>
            </a:pPr>
            <a:r>
              <a:rPr lang="en-US" sz="4595">
                <a:solidFill>
                  <a:srgbClr val="242852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</a:p>
          <a:p>
            <a:pPr algn="ctr">
              <a:lnSpc>
                <a:spcPts val="7275"/>
              </a:lnSpc>
            </a:pPr>
            <a:r>
              <a:rPr lang="en-US" sz="66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2.5 บริษัทจากัด </a:t>
            </a:r>
          </a:p>
          <a:p>
            <a:pPr algn="ctr">
              <a:lnSpc>
                <a:spcPts val="8629"/>
              </a:lnSpc>
            </a:pPr>
            <a:r>
              <a:rPr lang="en-US" sz="66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(Limited Companies) 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656673"/>
            <a:ext cx="145371" cy="5564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686857"/>
            <a:ext cx="3377879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ในปัจจุบันบริษัท มี 2 ประเภท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629026" y="733111"/>
            <a:ext cx="361150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22197" y="2736018"/>
            <a:ext cx="93802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1377" y="3298260"/>
            <a:ext cx="10018166" cy="2371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5.1.1 มีการแบ่งทุนเป็นหุ้น หุุ้้นแต่ละหุ้นต้องมีมูลค่าเท่า ๆ กัน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5.1.2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มีผู้ถือหุุ้้นไม่น้อยกว่า 3 คน และผู้ถือหุุ้้นของบริษัททุกคนรับผิดจากัด ไม่เกินจานวนเงินที่ตน</a:t>
            </a:r>
          </a:p>
          <a:p>
            <a:pPr algn="l">
              <a:lnSpc>
                <a:spcPts val="2689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ส่งใช้ไม่ครบมูลค่าหุ้น </a:t>
            </a:r>
          </a:p>
          <a:p>
            <a:pPr algn="l">
              <a:lnSpc>
                <a:spcPts val="537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5.1.3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คุณสมบัติของผู้ถือหุ้นไม่เป็นสาระส าคัญ กล่าวคือผู้ถือหุุ้้นถึงแก่ความตาย ล้มละลาย หรือตกเป็นคนไร้</a:t>
            </a:r>
          </a:p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ความสามารถ บริษัทไม่เลิก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78537" y="1225658"/>
            <a:ext cx="118062" cy="941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44"/>
              </a:lnSpc>
            </a:pPr>
            <a:r>
              <a:rPr lang="en-US" sz="2604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07137" y="1251956"/>
            <a:ext cx="1154649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บริษัทจ ากัด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506981" y="1251956"/>
            <a:ext cx="4052973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(ตั้งขึ้นตามประมวลกฎหมายแพ่งและพาณิชย์)์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07137" y="1727444"/>
            <a:ext cx="6976958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บริษัทมหาชนจ ากัด (ตั้งขึ้นตามพระราชบัญญัติบิริษัทัมหาชนจากัดั พ.ศ. 2535)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12520" y="2210238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15340" y="2715368"/>
            <a:ext cx="7178173" cy="562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5.1หลักเกณฑ์ทั่วไปของบริษัท (ป.พ.พ.มาตรา1096-1097)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12520" y="3280239"/>
            <a:ext cx="126873" cy="1007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12520" y="4731344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564537"/>
            <a:ext cx="3476215" cy="619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8"/>
              </a:lnSpc>
            </a:pPr>
            <a:r>
              <a:rPr lang="en-US" sz="3506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5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 การจัดต้ัั้งบริษัทจากัด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26541" y="1246680"/>
            <a:ext cx="131664" cy="501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2904" spc="2323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812819" y="1274912"/>
            <a:ext cx="85020" cy="490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2904" spc="2323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55093" y="1274912"/>
            <a:ext cx="9814398" cy="490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29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5.2.1 ผู้เ้ริ่มก่อการตั้งแต่3คนขึ้นไป จัดท าหนังสือบริคณห์ส์นธิ  </a:t>
            </a: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ซึ่งได้แก่เอกสารที่มีข้อความตามที่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55093" y="1752305"/>
            <a:ext cx="9770488" cy="720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4"/>
              </a:lnSpc>
            </a:pP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กฎหมายก าหนด เช่น ชื่อบริษัท ที่ตั้ง วัตถุประสงค์ของบริษัท จานวนหุ้น ชื่อ ที่อยู่ อาชีพ ของผู้เริ่มก่อ การ เป็นต้น </a:t>
            </a:r>
            <a:r>
              <a:rPr lang="en-US" sz="29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หนังสือบริคณห์สนธิเป็นตราสารจัดัตั้งนิติิบุคุคลตามกฎหมาย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26541" y="2469271"/>
            <a:ext cx="10025739" cy="507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8"/>
              </a:lnSpc>
            </a:pPr>
            <a:r>
              <a:rPr lang="en-US" sz="2906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9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5.2.2 น าหนังสือบริคณห์สนธิ</a:t>
            </a: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ที่ลงลายมือชื่อผู้เ้ริ่มก่อการทั้ง และลงลายมือชื่อพยานรับรอง 2 คน </a:t>
            </a:r>
            <a:r>
              <a:rPr lang="en-US" sz="29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ไป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55093" y="2965666"/>
            <a:ext cx="9421130" cy="720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4"/>
              </a:lnSpc>
            </a:pPr>
            <a:r>
              <a:rPr lang="en-US" sz="29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จดทะเบียนที่กรมพัฒนาธุรกิจการค้า้ </a:t>
            </a: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กระทรวงพาณิชย์ หรือสานักงานทะเบียนพาณิิชย์ ในเขตที่</a:t>
            </a:r>
          </a:p>
          <a:p>
            <a:pPr algn="l">
              <a:lnSpc>
                <a:spcPts val="2784"/>
              </a:lnSpc>
            </a:pP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บริษัทตั้งอยู่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26541" y="3682632"/>
            <a:ext cx="10079841" cy="507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8"/>
              </a:lnSpc>
            </a:pPr>
            <a:r>
              <a:rPr lang="en-US" sz="2906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9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5.2.3 น าหุ้นออกให้จองหรือให้เข้าชื่อซื้อหุ้นจนครบ </a:t>
            </a: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โดยออกหุ้นในราคาไม่ต่าไปกว่ามูลค่าหุ้นที่ตั้งไว้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55093" y="4055202"/>
            <a:ext cx="3336722" cy="490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และห้ามชี้ชวนประชาชนให้ซื้อหุ้น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26541" y="4542453"/>
            <a:ext cx="9986572" cy="506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2904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9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5.2.4 เมื่อหุ้นส่วนที่จะต้องลงเงินนั้นได้ม้ีผู้เข้้าช่ืื่อซื้อหมดแล้ว </a:t>
            </a: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ผู้เริ่มก่อการต้องนัดบรรดาผู้เข้้าชื่อซื้อ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55093" y="5038668"/>
            <a:ext cx="9295086" cy="1074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7"/>
              </a:lnSpc>
            </a:pP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หุ้นมาประชุมกััน ซึ่งเรียกว่่า </a:t>
            </a:r>
            <a:r>
              <a:rPr lang="en-US" sz="29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“ประชุมตั้งบริษัท” (statutory meeting)</a:t>
            </a: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เพื่อให้มีกีารตกลงใน เรื่องราวต่าง ๆ เช่น ข้อบังคับของบริษัท ตั้งกรรมการบริษัท และพนักงานตรวจสอบบัญชี รวมทั้ง</a:t>
            </a:r>
          </a:p>
          <a:p>
            <a:pPr algn="l">
              <a:lnSpc>
                <a:spcPts val="2784"/>
              </a:lnSpc>
            </a:pP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 านาจของกรรมการด้วย </a:t>
            </a:r>
          </a:p>
        </p:txBody>
      </p:sp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930" y="545297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90930" y="3539071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62630" y="5168570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19530" y="5638667"/>
            <a:ext cx="9933889" cy="782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ซึ่งที่ประชุมตั้งบริษัทมิได้อนุมัติิ และแม้จะได้มีอนุมัติก็ยังคงต้องรับผิดอยู่ เช่นนั้นไปจนกว่าจะได้จดทะเบียน บริษัท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9530" y="658568"/>
            <a:ext cx="9959464" cy="3391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5.2.5 กรรมการบริษัทที่ได้รับการแต่งต้ัั้ง จะรับมอบหมายงานจากผู้เริ่มก่อการไปดาเนินการต่อ โดยให้ จัดการ</a:t>
            </a: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เรียกให้ผู้เริ่มก่อการและเข้าชื่อซื้อหุ้นทั้งหลาย ใช้เงินในหุ้นไม่น้อยกว่าร้อยละ 25 ของมูลค่าหุ้น </a:t>
            </a:r>
          </a:p>
          <a:p>
            <a:pPr algn="l">
              <a:lnSpc>
                <a:spcPts val="5426"/>
              </a:lnSpc>
            </a:pPr>
            <a:r>
              <a:rPr lang="en-US" sz="2798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5.2.6 เม่ืื่อมีการช าระค่าหุ้นตามก าหนดแล้้ว กรรมการบริษัทต้้องไปขอจดทะเบียนจัดต้ัั้งบริษัทโดยระบุ</a:t>
            </a:r>
          </a:p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รายการตามที่กฎหมายก าหนด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เช่น จานวนหุ้นที่ชาระเงินแล้ว ชื่อของกรรมการทุกคน ที่ตั้งส านักงานใหญ่</a:t>
            </a:r>
          </a:p>
          <a:p>
            <a:pPr algn="l">
              <a:lnSpc>
                <a:spcPts val="4649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และสาขาทั้งปวง เป็นต้น เมื่อได้จดทะเบียนบริษัทเรียบร้อยแล้วกรรมการทั้งหลายก็สามารถบริหาร บริษัท</a:t>
            </a:r>
          </a:p>
          <a:p>
            <a:pPr algn="l">
              <a:lnSpc>
                <a:spcPts val="1401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ไปตามวัต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ถุป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ระสงค์แ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ละบริษั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ก็มีี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ฐ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านะเป็น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คลตามกฎหมายแยกออกจากตัว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ของผู้จั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ตั้ง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หรือ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กรรมการ</a:t>
            </a:r>
          </a:p>
          <a:p>
            <a:pPr algn="l">
              <a:lnSpc>
                <a:spcPts val="4649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 การฟ้องเกี่ยวกับหนี้ของบริษัทต้องฟ้องบริษัทโดยตรง ไม่ใช่ฟ้องผู้ก่อตั้งในฐานะส่วนตัว </a:t>
            </a:r>
          </a:p>
          <a:p>
            <a:pPr algn="l">
              <a:lnSpc>
                <a:spcPts val="3799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5.2.7 ถ้ากรรมการบริษัทไม่ด าเนินการจดทะเบียนภายใน 3 เดืือนนับแต่มีการประชุมจัดตั้งบริษัท ถือว่า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400440" y="3950646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90930" y="1465764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19530" y="3950646"/>
            <a:ext cx="8097088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บริษัทนั้นไม่มีการตั้งขึ้น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ต้องคืนเงินค่าหุ้นที่ได้รับไว้เต็มจานวน (ป.พ.พ. มาตรา1112)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817363" y="4625245"/>
            <a:ext cx="96612" cy="568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19530" y="5168570"/>
            <a:ext cx="2045084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ป.พ.พ.มาตรา1113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355591" y="5168570"/>
            <a:ext cx="7536971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ผู้เริ่มก่อการบริษัทต้องรับผิดรวมกันและโดยไม่จ ากัดในบรรดาหนี้และการจ่ายเงิน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93750" y="4584925"/>
            <a:ext cx="149619" cy="589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22350" y="4625245"/>
            <a:ext cx="3055210" cy="568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การรัับผิดของผู้ร่วมก่อการ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90930" y="5141014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15036800" y="0"/>
            <a:chExt cx="1219200" cy="9144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92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219200">
                  <a:moveTo>
                    <a:pt x="1219200" y="0"/>
                  </a:moveTo>
                  <a:lnTo>
                    <a:pt x="1219200" y="9144000"/>
                  </a:lnTo>
                  <a:lnTo>
                    <a:pt x="0" y="9144000"/>
                  </a:lnTo>
                  <a:lnTo>
                    <a:pt x="0" y="0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4E5B6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15036800" y="7315200"/>
            <a:chExt cx="1219200" cy="914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9200" cy="914400"/>
            </a:xfrm>
            <a:custGeom>
              <a:avLst/>
              <a:gdLst/>
              <a:ahLst/>
              <a:cxnLst/>
              <a:rect r="r" b="b" t="t" l="l"/>
              <a:pathLst>
                <a:path h="914400" w="1219200">
                  <a:moveTo>
                    <a:pt x="1219200" y="0"/>
                  </a:moveTo>
                  <a:lnTo>
                    <a:pt x="1219200" y="914400"/>
                  </a:lnTo>
                  <a:lnTo>
                    <a:pt x="0" y="914400"/>
                  </a:lnTo>
                  <a:lnTo>
                    <a:pt x="0" y="0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7FD13B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3280667" y="1051217"/>
            <a:ext cx="4762500" cy="476250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0" y="0"/>
                  </a:moveTo>
                  <a:lnTo>
                    <a:pt x="6350000" y="0"/>
                  </a:lnTo>
                  <a:lnTo>
                    <a:pt x="6350000" y="6350000"/>
                  </a:lnTo>
                  <a:lnTo>
                    <a:pt x="0" y="635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1365106" y="5638295"/>
            <a:ext cx="752856" cy="417576"/>
          </a:xfrm>
          <a:custGeom>
            <a:avLst/>
            <a:gdLst/>
            <a:ahLst/>
            <a:cxnLst/>
            <a:rect r="r" b="b" t="t" l="l"/>
            <a:pathLst>
              <a:path h="417576" w="752856">
                <a:moveTo>
                  <a:pt x="0" y="0"/>
                </a:moveTo>
                <a:lnTo>
                  <a:pt x="752856" y="0"/>
                </a:lnTo>
                <a:lnTo>
                  <a:pt x="752856" y="417576"/>
                </a:lnTo>
                <a:lnTo>
                  <a:pt x="0" y="4175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76351" y="575548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04951" y="615248"/>
            <a:ext cx="3890153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ผลของการได้รับจดทะเบียนบริษัท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3531" y="1149915"/>
            <a:ext cx="126873" cy="1528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5"/>
              </a:lnSpc>
            </a:pPr>
            <a:r>
              <a:rPr lang="en-US" sz="2798" spc="2238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8107" y="1186996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223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02131" y="2638225"/>
            <a:ext cx="1480490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หลอกลวงไม่ได้ ้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02131" y="1186996"/>
            <a:ext cx="7147484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1.ทาให้้บริษัทมีฐานะเป็นนิติบุคคลสามารถมีสิทธิและหน้าที่ตามกฎหมายได้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02131" y="1689802"/>
            <a:ext cx="10087194" cy="1005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ผู้เริ่มก่อการตั้งบริษัทหลุดพ้นจากความรับผิดใดๆในทรัพย์์สินหนี้สินที่เกิดขึ้นในระหว่างการจัดตั้งบริษัท 3.ผู้เข้าซื้อหุุ้้นจะฟ้องขอให้ศาลเพิกถอนการเข้าซื้อหุ้นของตนเองโดยอ้างเหตุสาคัญผิด ถูกข่มขู่ หรือถููก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76351" y="3458518"/>
            <a:ext cx="158867" cy="620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5"/>
              </a:lnSpc>
            </a:pPr>
            <a:r>
              <a:rPr lang="en-US" sz="35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04951" y="3500142"/>
            <a:ext cx="5486314" cy="599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5"/>
              </a:lnSpc>
            </a:pPr>
            <a:r>
              <a:rPr lang="en-US" sz="35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โครงสร้างการดาเนิินกิจิการแบบบริษัทจากัด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39339" y="4075948"/>
            <a:ext cx="131769" cy="2212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81"/>
              </a:lnSpc>
            </a:pPr>
            <a:r>
              <a:rPr lang="en-US" sz="2906" spc="232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  <a:p>
            <a:pPr algn="just">
              <a:lnSpc>
                <a:spcPts val="3478"/>
              </a:lnSpc>
            </a:pPr>
            <a:r>
              <a:rPr lang="en-US" sz="2904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 • • •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302478" y="4047058"/>
            <a:ext cx="81324" cy="49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8"/>
              </a:lnSpc>
            </a:pPr>
            <a:r>
              <a:rPr lang="en-US" sz="2906" spc="232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67939" y="4047058"/>
            <a:ext cx="4275115" cy="93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8"/>
              </a:lnSpc>
            </a:pP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ผู้ถืื</a:t>
            </a:r>
            <a:r>
              <a:rPr lang="en-US" sz="2906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</a:t>
            </a:r>
            <a:r>
              <a:rPr lang="en-US" sz="2906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2906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(Stock</a:t>
            </a:r>
            <a:r>
              <a:rPr lang="en-US" sz="2906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Holders) คณะกรรมการบริษัท (BoardofDirectors)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337104" y="4489285"/>
            <a:ext cx="81258" cy="490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67939" y="5373243"/>
            <a:ext cx="4538539" cy="93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8"/>
              </a:lnSpc>
            </a:pPr>
            <a:r>
              <a:rPr lang="en-US" sz="29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ผู้บริหารระดับกลาง (Middle Management) พนักงาน(Officers)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02131" y="6173724"/>
            <a:ext cx="74895" cy="625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5"/>
              </a:lnSpc>
            </a:pPr>
            <a:r>
              <a:rPr lang="en-US" sz="3504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67939" y="4931245"/>
            <a:ext cx="3846538" cy="490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5"/>
              </a:lnSpc>
            </a:pPr>
            <a:r>
              <a:rPr lang="en-US" sz="29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ผู้บริหารระดับสูง(Top Management)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626853" y="5659907"/>
            <a:ext cx="288979" cy="339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70 </a:t>
            </a:r>
          </a:p>
        </p:txBody>
      </p:sp>
    </p:spTree>
  </p:cSld>
  <p:clrMapOvr>
    <a:masterClrMapping/>
  </p:clrMapOvr>
</p:sld>
</file>

<file path=ppt/slides/slide7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658330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685867"/>
            <a:ext cx="3390433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5.3 หุ้นและผู้ถืือหุ้นในบริษัทจ ากัด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1247375"/>
            <a:ext cx="3605555" cy="469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5.3.1 ลักษณะของหุ้นในบริษัทจ ากัด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78537" y="1756858"/>
            <a:ext cx="9409605" cy="1699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0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หุ้นทุกหุุ้้นในบริษัทจ ากัดต้องมีมูลค่าเท่ากัน และมีมูลค่าอย่างน้อยหุ้นละ 5 บาท </a:t>
            </a:r>
          </a:p>
          <a:p>
            <a:pPr algn="l">
              <a:lnSpc>
                <a:spcPts val="4560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หุ้นของบริษัทเป็นทรัพย์์แบ่งไม่ได้ ้</a:t>
            </a:r>
          </a:p>
          <a:p>
            <a:pPr algn="l">
              <a:lnSpc>
                <a:spcPts val="4560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หุ้นทุกหุุ้้นจะต้องใช้เป็นเงินจนครบตามมูลค่าหุ้น ถึงแม้ผู้ถือหุ้นจะมีฐานะเป็นเจ้าหนี้ของบริษัทอยูู่่ก็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07137" y="3399225"/>
            <a:ext cx="428193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จะให้หัักหนี้ของตน เป็นการใช้เงินค่าหุ้นไม่ได้ ้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78537" y="3903431"/>
            <a:ext cx="9554642" cy="1135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0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หุ้นต้องมีใบหุ้น เพื่อผู้ถือหุุ้้นจะได้มีหลักฐานการถือหุ้น </a:t>
            </a:r>
          </a:p>
          <a:p>
            <a:pPr algn="l">
              <a:lnSpc>
                <a:spcPts val="4560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หุ้นทุกหุ้นของบริษัทโอนกันได้ โดยไม่ต้องได้รับความยินยอมจากบริษัทหรือจากผู้ถือหุ้นคนอื่น ๆ เว้น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07137" y="4984547"/>
            <a:ext cx="7553277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แต่เป็นหุุ้้นชนิดระบุชื่อลงในใบหุ้น ซึ่งมีข้อบังคับของบริษัทกาหนดไว้้เป็นอย่่างอื่น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78537" y="5545893"/>
            <a:ext cx="7722651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สิทธิขิองผู้ถือหุ้นย่อมมีเท่ากัน เว้นแต่กรณีหุ้นบุริมสิทธิย่อมมีสิทธิดีกว่าหุ้นสามัญ </a:t>
            </a:r>
          </a:p>
        </p:txBody>
      </p:sp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62940" y="451952"/>
            <a:ext cx="126768" cy="935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96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0120" y="1813522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91540" y="479498"/>
            <a:ext cx="9957578" cy="1309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9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5.3.2 ชนิดของหุ้น </a:t>
            </a:r>
          </a:p>
          <a:p>
            <a:pPr algn="l">
              <a:lnSpc>
                <a:spcPts val="369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บริษัทอาจออกหุ้นชนิดเดียวมีสิทธิเหมือนกันหมด หรืออาจออกหุุ้้นเป็น 2 ชนิดคือ หุ้นสามัญ ซึ่งเป็นหุ้นส่วน</a:t>
            </a:r>
          </a:p>
          <a:p>
            <a:pPr algn="l">
              <a:lnSpc>
                <a:spcPts val="2353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ใหญ่ของบริษัท และหุ้นบุริมสิทธิ ซึ่งเป็นหุ้นส่วนน้อยที่สิทธิดีีกว่าหุ้นสามัญ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89025" y="1926784"/>
            <a:ext cx="9897313" cy="1166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หุ้นสามัญ คือหุ้นใหญ่ของบริษัท โดยปกติแล้วผู้ถือหุุ้้นชนิดนี้มีสิทธิที่จะเข้าประชุมและลงคะแนนเสียง</a:t>
            </a:r>
          </a:p>
          <a:p>
            <a:pPr algn="l">
              <a:lnSpc>
                <a:spcPts val="302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ในที่ประชุมใหญ่ มีสิทธิได้รับเงินปันผลต่อเมื่อบริษัทมีก าไร ตามอัตราที่ประชุมใหญ่กาหนดซึ่งเป็นอัตราที่ไม่ แน่นอน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0120" y="3127972"/>
            <a:ext cx="9221429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หุ้นบุริมสิทธิ คือ หุ้นที่ผู้ถือหุุ้้นมีสิทธิพิเศษกว่าผู้ถือหุ้นสามัญ เช่น มีสิทธิพิเศษในเรื่องต่อไปนี้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00457" y="3625939"/>
            <a:ext cx="9275474" cy="940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96"/>
              </a:lnSpc>
            </a:pPr>
            <a:r>
              <a:rPr lang="en-US" sz="2795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ผู้ถือหุุ้้นบุริมสิทธิจะได้รับแบ่งเงินปันผลก่อนที่จะมีการเฉลี่ยให้้แก่ผู้ถือหุ้นสามัญ </a:t>
            </a:r>
            <a:r>
              <a:rPr lang="en-US" sz="2795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ในกรณีที่บริษัทขาดทุนให้ผู้ถือหุ้นสามัญช าระค่าทุนที่ยังส่งไม่ครบมูลค่าหุ้นเพื่อชาระหนี้ของบริษัท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829057" y="4554798"/>
            <a:ext cx="9205579" cy="782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ก่อน ต่อเมื่อเรียกจากผู้ถือหุ้นสามัญแล้วยังไม่พอจึงให้เรียกจากผู้ถือหุ้นบุริมสิทธิที่ยัังส่งไม่ครบมูลค่า หุ้น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600457" y="5304511"/>
            <a:ext cx="9373410" cy="50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เมื่อบริษัทเลิกกันหลังจากการช าระบัญชี มีทรัพย์สินเหลือ ให้้ผู้ถือหุุ้้นบุริมสิทธิได้รับคืนทุนก่อนผู้ถือ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29057" y="5706866"/>
            <a:ext cx="1471051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หุ้นสามัญ ฯลฯ </a:t>
            </a:r>
          </a:p>
        </p:txBody>
      </p:sp>
    </p:spTree>
  </p:cSld>
  <p:clrMapOvr>
    <a:masterClrMapping/>
  </p:clrMapOvr>
</p:sld>
</file>

<file path=ppt/slides/slide7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451809"/>
            <a:ext cx="118167" cy="457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2606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57961" y="468611"/>
            <a:ext cx="1977800" cy="455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8"/>
              </a:lnSpc>
            </a:pPr>
            <a:r>
              <a:rPr lang="en-US" sz="26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5.3.3 ชนิดของใบหุ้น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26541" y="926287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995298" y="543439"/>
            <a:ext cx="2900182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ใบหุ้นที่บริษัทออกให้นี้มีอยู่ 2 ชนิด คือ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55093" y="997591"/>
            <a:ext cx="9620488" cy="2406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ใบหุ้นชนิิดระบุุชื่อผู้ถือ ได้แก่ ใบหุ้นที่ระบุชื่อบุคคลผู้เป็นเจ้้าของหุ้นลงไปในใบหุ้นนั้นด้วย บริษัทสามารถออกให้แก่ผู้ถือหุ้น</a:t>
            </a:r>
          </a:p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ทั่วไป โดยไม่ต้องค านึงว่าผู้ถือหุ้นจะช าระค่าหุ้นครบถ้วนตามมูลค่าของหุ้นแล้วหรือไม่ เมื่อบริษัทออกใบหุ้นชนิดระบุชื่อผู้ถือหุ้นคนใด แล้ว หากต่อมาหุ้นนั้นมีการช าระเต็มมูลค่าของหุ้นแล้ว ผู้ถือหุ้นอาจขอให้้บริษัทเปลี่ยนใบหุุ้้นของตนเป็นใบหุ้นอีกชนิดหนึ่งก็ได้ คือ ใบหุ้นชนิดออกให้แก่ผู้ถือ </a:t>
            </a:r>
          </a:p>
          <a:p>
            <a:pPr algn="l">
              <a:lnSpc>
                <a:spcPts val="369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ใบหุ้นชนิิดออกให้แก่ผู้ถือ ได้แก่ หุ้นที่ไม่ได้ระบุชื่อผู้ถือหุ้นลงไว้ในใบถืือหุ้น ใบหุ้นนี้ถ้าอยู่ในความครอบครองของบุคคลใด </a:t>
            </a:r>
          </a:p>
          <a:p>
            <a:pPr algn="l">
              <a:lnSpc>
                <a:spcPts val="1583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บริษัทก็ถือเสมือนหนึ่งว่าผู้นั้นเป็นเจ้้าของหุ้น การออกใบหุ้นชนิดนี้กฎหมายจึงก าหนดไว้เป็นพิเศษกว่าการออกใบหุ้นชนิดระบุุชื่อผู้</a:t>
            </a:r>
          </a:p>
          <a:p>
            <a:pPr algn="l">
              <a:lnSpc>
                <a:spcPts val="369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ถือ กล่าวคือ จะออกได้ก็ต่อเมื่อมีข้อบัังคับของบริษัทอนุญาตไว้และเป็นหุ้นส่วนที่ได้ใช้ค่าหุ้นเต็มมูลค่าของหุ้นแล้ว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763269" y="3902974"/>
            <a:ext cx="7345223" cy="36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คือ การที่หุ้นเปลี่ยนมือโดยเจตนาของผู้ถือหุ้นและรับโอน โดยวิธีการโอนแตกต่างไปตามชนิดของหุ้น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55093" y="4357126"/>
            <a:ext cx="9549413" cy="1736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การโอนหุ้นชนิิดระบุุชื่อ คือ ใบหุ้นที่ระบุุชื่อผู้ถือหุ้นไว้ การโอนใบหุ้นชนิดระบุชื่อปกติสามารถโอนได้เสมอ เว้นแต่ถูกจากัดโดย เงื่อนไขการโอนโดยกฎหมาย </a:t>
            </a:r>
          </a:p>
          <a:p>
            <a:pPr algn="l">
              <a:lnSpc>
                <a:spcPts val="369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การโอนหุ้นชนิิดออกให้แก่ผู้ถือ คือ ใบหุ้นที่ไม่ได้ระบุุชื่อผู้ถือหุ้น โดยจะมีการออกใบหุ้นชนิดนี้ได้ต่อเมื่อได้อนุญาตไว้ใน</a:t>
            </a:r>
          </a:p>
          <a:p>
            <a:pPr algn="l">
              <a:lnSpc>
                <a:spcPts val="1583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ข้อบังคับบริษัทและหุ้นนั้นได้ใช้ราคาเต็มค่าแล้ว การโอนหุ้นชนิดออกให้แก่ผู้ถือ ทาได้โดยการส่งมอบใบหุุ้้นให้แก่ผู้รับโอนเพราะใบ</a:t>
            </a:r>
          </a:p>
          <a:p>
            <a:pPr algn="l">
              <a:lnSpc>
                <a:spcPts val="3695"/>
              </a:lnSpc>
            </a:pPr>
            <a:r>
              <a:rPr lang="en-US" sz="21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หุ้นชนิดออกให้แก่ผู้ถือเป็นตราสารเปลี่ยนมือชนิดหนึ่ง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26541" y="2334720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26541" y="4285821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26541" y="5023695"/>
            <a:ext cx="99565" cy="38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29361" y="3811629"/>
            <a:ext cx="118062" cy="456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57961" y="3828412"/>
            <a:ext cx="1590189" cy="455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5.3.4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6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การโอนหุ้น</a:t>
            </a:r>
          </a:p>
        </p:txBody>
      </p:sp>
    </p:spTree>
  </p:cSld>
  <p:clrMapOvr>
    <a:masterClrMapping/>
  </p:clrMapOvr>
</p:sld>
</file>

<file path=ppt/slides/slide7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469087" y="658330"/>
            <a:ext cx="126768" cy="937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7687" y="676342"/>
            <a:ext cx="2505599" cy="933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2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5.4 อ านาจในการบริหาร </a:t>
            </a:r>
          </a:p>
          <a:p>
            <a:pPr algn="l">
              <a:lnSpc>
                <a:spcPts val="3487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“กรรมการบริษัท”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32027" y="1686268"/>
            <a:ext cx="5223729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จัดการแทนบริษัทภายในขอบวัตถุประสงค์ของบริษัท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86401" y="1704280"/>
            <a:ext cx="459429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ถ้ากระทาการนอกขอบวัตถุประสงค์ของบริษัท (ดูู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60675" y="2130990"/>
            <a:ext cx="4804534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ได้จ้ากหนังสือบริคณห์สนธิ) การนั้นไม่ผูกพันบริษัท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32027" y="2615775"/>
            <a:ext cx="10008803" cy="1021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เอื้อเฟื้อสอดส่องอย่างบุคคลค้าขายผู้ประกอบด้วยความระมัดระวัง </a:t>
            </a: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ห้ามไม่ให้้กรรมการประกอบการค้าขายใดๆ อันเป็นการแข่งขันกับการค้าขายของบริษัท โดยมิได้ร้ับความ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60675" y="3582086"/>
            <a:ext cx="3549586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ยินยอมจากที่ประชุมใหญ่ของผู้ถือหุ้น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32027" y="4076405"/>
            <a:ext cx="10000755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ไม่อ่าจเข้าไปเป็นหุ้นส่วนประเภทไม่จ ากัดความรับผิดในห้างหุ้นส่วนอื่นซึ่งประกอบกิจการอันมีสภาพอย่าง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60675" y="4521146"/>
            <a:ext cx="958659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เดียวกันและเป็นการแข่งขันกับกิจการของบริษัทโดยมิได้รับความยินยอมจากที่ประชุมใหญ่ของผู้ถือหุ้น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32027" y="5015284"/>
            <a:ext cx="9884378" cy="500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หากกรรมการกระท าการใดผิดต่่อหน้าที่แล้วเกิดความเสียหายแก่บริษัท กรรมการผู้นั้นต้องรับผิดชอบต่อ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60675" y="5460282"/>
            <a:ext cx="2265645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 และผู้ถือหุุ้้นด้วย </a:t>
            </a:r>
          </a:p>
        </p:txBody>
      </p:sp>
    </p:spTree>
  </p:cSld>
  <p:clrMapOvr>
    <a:masterClrMapping/>
  </p:clrMapOvr>
</p:sld>
</file>

<file path=ppt/slides/slide7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586445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2520" y="1108672"/>
            <a:ext cx="126768" cy="1131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60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3940" y="613991"/>
            <a:ext cx="4099284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5.5 การควบคุมการบริหารงานของบริษัท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1377" y="1136209"/>
            <a:ext cx="9159297" cy="1546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กรรมการบริษัทเป็นผู้ด าเนินงาน </a:t>
            </a:r>
          </a:p>
          <a:p>
            <a:pPr algn="l">
              <a:lnSpc>
                <a:spcPts val="4560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ผู้ถือ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หุุ้้น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ผู้ค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วบคุม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การบริห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ารงานของการกรรมการผ่า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นทางการประชุม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ใหญ่ผู้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ถื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ที่จ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ะให้้มี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าร</a:t>
            </a:r>
          </a:p>
          <a:p>
            <a:pPr algn="l">
              <a:lnSpc>
                <a:spcPts val="216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ถอดถอนกรรมการได้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2520" y="3339808"/>
            <a:ext cx="4529357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การประชุมใหญ่ผู้ถือหุ้นมีขึ้นได้ใน 2 กรณี คือ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78537" y="3842309"/>
            <a:ext cx="9065562" cy="1021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การประชุมใหญ่สามัญ ซึ่งต้องมีการประชุมอย่่างน้อยหนึ่งครั้งทุกระยะเวลา 12 เดือน </a:t>
            </a:r>
          </a:p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การประชุมใหญ่วิสามัญ เป็นการประชุมใหญ่ผู้ถือหุ้นครั้งหนึ่ง ๆ นอกจากการประชุมสามัญ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07137" y="4808925"/>
            <a:ext cx="814701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โดยจะมีขึ้นในกรณีมีความจ าเป็นรีบด่วน เช่น บริษัทขาดทุนถึงกึ่งจ านวนต้นทุน เป็นต้น </a:t>
            </a:r>
          </a:p>
        </p:txBody>
      </p:sp>
    </p:spTree>
  </p:cSld>
  <p:clrMapOvr>
    <a:masterClrMapping/>
  </p:clrMapOvr>
</p:sld>
</file>

<file path=ppt/slides/slide7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445008" y="335699"/>
            <a:ext cx="5196497" cy="531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การประชุมใหญ่ผู้ถือหุ้นมีหลักเกณฑ์ ดังต่อไปนี้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2493" y="880110"/>
            <a:ext cx="108918" cy="1418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95"/>
              </a:lnSpc>
            </a:pPr>
            <a:r>
              <a:rPr lang="en-US" sz="2402" spc="1921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  <a:p>
            <a:pPr algn="just">
              <a:lnSpc>
                <a:spcPts val="3792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36269" y="933688"/>
            <a:ext cx="70333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192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1093" y="933688"/>
            <a:ext cx="1682810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(1)การเรียกประชุม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42493" y="2692679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1093" y="1377439"/>
            <a:ext cx="10446782" cy="1745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2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ผู้มีสิทธิเข้าประชุม ผู้ถือหุุ้้นทุกคนมีสิทธิเข้าประชุมในที่ประชุมใหญ่ได้เสมอไม่ว่าจะเป็นประชุมใด </a:t>
            </a:r>
          </a:p>
          <a:p>
            <a:pPr algn="l">
              <a:lnSpc>
                <a:spcPts val="3792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(3) วิธีการประชุม ถ้าข้อบังคับบริษัทก าหนดวิธีการประชุมในที่ประชุมไว้ก็เป็นไปตามข้อบังคับ แต่ถ้าไม่ได้กาหนดไว้ต้องดาเนินการ</a:t>
            </a:r>
          </a:p>
          <a:p>
            <a:pPr algn="l">
              <a:lnSpc>
                <a:spcPts val="139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ตามที่กฎหมายก าหนด </a:t>
            </a:r>
          </a:p>
          <a:p>
            <a:pPr algn="l">
              <a:lnSpc>
                <a:spcPts val="6000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(4) มติทิี่ประชุม มี 2 ประเภท คือ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82525" y="3114065"/>
            <a:ext cx="7078961" cy="812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68"/>
              </a:lnSpc>
            </a:pPr>
            <a:r>
              <a:rPr lang="en-US" sz="2400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มติสิามัญ คือ การลงมติตัดสินในเรื่องที่หารืือในที่ประชุมทั่วไป </a:t>
            </a:r>
          </a:p>
          <a:p>
            <a:pPr algn="l">
              <a:lnSpc>
                <a:spcPts val="3168"/>
              </a:lnSpc>
            </a:pPr>
            <a:r>
              <a:rPr lang="en-US" sz="2400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มติพิิเศษ คือ มติที่ตััดสินเรื่องบางเรื่องซึ่งกฎหมายก าหนดว่าด้้วยมติพิิเศษ ดังต่่อไปนี้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85445" y="3918995"/>
            <a:ext cx="6665090" cy="1214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68"/>
              </a:lnSpc>
            </a:pPr>
            <a:r>
              <a:rPr lang="en-US" sz="24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การตั้งข้อบังคับใหม่หรือเพิ่มเติมข้อบังคับ หรือหนังสือบริคณห์สนธิ (ม.1145) </a:t>
            </a:r>
            <a:r>
              <a:rPr lang="en-US" sz="24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การเพิ่มทุนโดยออกหุ้นใหม่  (ป.พ.พ. มาตรา 1220) </a:t>
            </a:r>
          </a:p>
          <a:p>
            <a:pPr algn="l">
              <a:lnSpc>
                <a:spcPts val="3168"/>
              </a:lnSpc>
            </a:pPr>
            <a:r>
              <a:rPr lang="en-US" sz="24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การออกหุ้นใหม่ให้ช าระค่าหุ้นด้วยสิ่งอื่นนอกจากช าระด้วยเงิน (ม.1221)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85445" y="5126098"/>
            <a:ext cx="2515772" cy="1214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2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การลดทุน </a:t>
            </a:r>
          </a:p>
          <a:p>
            <a:pPr algn="l">
              <a:lnSpc>
                <a:spcPts val="3171"/>
              </a:lnSpc>
            </a:pPr>
            <a:r>
              <a:rPr lang="en-US" sz="2402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ที่ประชุมใหญ่ให้เลิกบริษัท </a:t>
            </a:r>
            <a:r>
              <a:rPr lang="en-US" sz="2402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การควบบริษัทเข้าด้วยกัน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540634" y="5141576"/>
            <a:ext cx="2355609" cy="798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(ป.พ.พ. มาตรา 1224) (ป.พ.พ. มาตรา 1236 (4))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584830" y="5927446"/>
            <a:ext cx="200273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(ป.พ.พ. มาตรา 1238) </a:t>
            </a:r>
          </a:p>
        </p:txBody>
      </p:sp>
    </p:spTree>
  </p:cSld>
  <p:clrMapOvr>
    <a:masterClrMapping/>
  </p:clrMapOvr>
</p:sld>
</file>

<file path=ppt/slides/slide7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76961" y="409023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5561" y="436569"/>
            <a:ext cx="2617546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5.6 การเพ่ิิ่มทุนและลดทุุน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4141" y="930907"/>
            <a:ext cx="108918" cy="416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1921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127761" y="946385"/>
            <a:ext cx="70333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192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02741" y="946385"/>
            <a:ext cx="942642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การเพิ่มทุน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4141" y="3644551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39853" y="1360580"/>
            <a:ext cx="7168353" cy="877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เพิ่มได้ก็แต่โดยการออกหุ้นใหม่เท่านั้นโดยต้องอาศัยมติพิิเศษของที่ประชุมใหญ่ผู้ถือหุ้น </a:t>
            </a: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หุ้นที่เพิ่มทุนนี้กฎหมายก าหนดว่า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614173" y="2238404"/>
            <a:ext cx="5448529" cy="1316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ต้องเสนอขายแก่่ผู้ถือหุุ้้นเดิมตามส่วนที่เขาถืออยู่ก่อน </a:t>
            </a:r>
            <a:r>
              <a:rPr lang="en-US" sz="2400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จึงจะเอาหุุ้้นนั้นขายให้้แก่่ผู้ถ้ือหุ้นอ่ืื่นหรืือกรรมการจะรับซื้อไว้เอง </a:t>
            </a:r>
            <a:r>
              <a:rPr lang="en-US" sz="2400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แต่่จะเอาหุุ้้นขายแก่บุคคลภายนอกไม่ได้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2741" y="3660010"/>
            <a:ext cx="917400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การลดทุน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39853" y="4083463"/>
            <a:ext cx="2253139" cy="428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การลดทุนท าได้ 2 วิธีคือ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14173" y="4512850"/>
            <a:ext cx="2715054" cy="877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การลดทุนโดยการลดมูลค่าหุ้น </a:t>
            </a:r>
            <a:r>
              <a:rPr lang="en-US" sz="2400">
                <a:solidFill>
                  <a:srgbClr val="4A66AC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ลดทุนโดยลดจ านวนหุ้น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39853" y="5390998"/>
            <a:ext cx="7368026" cy="877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การลดทุนต้้องได้รับอนุมัติโดยมติที่ประชุมใหญ่ผู้ถือหุ้น แต้้ทั้งนี้จะลดทุนลงให้้เหลือต่ากว่า </a:t>
            </a: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การลดทุนนี้จะต้้องไม่มีเจ้าหนี้คัดค้าน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762743" y="5415991"/>
            <a:ext cx="199963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 ใน 4 ของทุนเดิมไม่ได้ </a:t>
            </a:r>
          </a:p>
        </p:txBody>
      </p:sp>
    </p:spTree>
  </p:cSld>
  <p:clrMapOvr>
    <a:masterClrMapping/>
  </p:clrMapOvr>
</p:sld>
</file>

<file path=ppt/slides/slide7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505930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2825" y="1008850"/>
            <a:ext cx="126768" cy="1016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3940" y="533467"/>
            <a:ext cx="1936613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5.7 การควบบริษัท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1377" y="1036387"/>
            <a:ext cx="2919632" cy="1005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ต้องจดทะเบียนการควบบริษัท ผลของการควบบริษัท ก็คือ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78537" y="2042465"/>
            <a:ext cx="7011686" cy="1533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บริษัทเดิมสิ้นสภาพไปเกิดบริษัทใหม่่ขึ้นมาแทนที่  </a:t>
            </a:r>
          </a:p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บรรดาผู้ถือหุ้นของบริษัทที่เข้ามาควบกันกลายเป็นผู้ถือหุุ้้นของบริษัทใหม่ </a:t>
            </a:r>
            <a:r>
              <a:rPr lang="en-US" sz="2798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บริษัทใหม่ยอมรับไปทั้งสิทธิ และความรับผิดของบริษัทเดิม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3940" y="3749726"/>
            <a:ext cx="1462564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5.8 เงินปันผล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12825" y="4244045"/>
            <a:ext cx="5236464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เงินปันผล คือ ผลประโยชน์ที่บริษัทจ่ายให้้กับผู้ถือหุ้น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1377" y="4774235"/>
            <a:ext cx="2717340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เมื่อบริษัทด าเนินการได้ก าไร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78537" y="5268525"/>
            <a:ext cx="2690155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ทุนส ารอง + เงินปันผล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12825" y="5780589"/>
            <a:ext cx="5195459" cy="499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ที่ประชุมใหญ่ผู้ถือหุ้นเป็นผู้ก าหนดการจ่ายเงินปันผล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15340" y="3722170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12825" y="4746679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</p:cSld>
  <p:clrMapOvr>
    <a:masterClrMapping/>
  </p:clrMapOvr>
</p:sld>
</file>

<file path=ppt/slides/slide7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615610"/>
            <a:ext cx="3326921" cy="633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5.9 การเลิกบริษัทจากัด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78537" y="1250880"/>
            <a:ext cx="126873" cy="495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2238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231393" y="1278436"/>
            <a:ext cx="8192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 spc="223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07137" y="1278436"/>
            <a:ext cx="3157557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5.9.1โดยผลของกฎหมาย ได้แก่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20838" y="4058850"/>
            <a:ext cx="1877882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หยุุดทาการ 1 ปีเต็ม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78537" y="3519259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027177" y="1763230"/>
            <a:ext cx="5785904" cy="1533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5AA2A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กรณีการตั้งบริษัทเพื่อท ากิจการใด และเม่ืื่อการนั้นเสร็จแล้ว </a:t>
            </a:r>
            <a:r>
              <a:rPr lang="en-US" sz="2795">
                <a:solidFill>
                  <a:srgbClr val="5AA2A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มีีมติพิเศษให้เลิก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5AA2A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บริษัทล้มละลาย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07137" y="3546796"/>
            <a:ext cx="2682373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5.9.2 โดยค าสั่งศาล ได้แก่ 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27177" y="4031285"/>
            <a:ext cx="5464512" cy="1533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798">
                <a:solidFill>
                  <a:srgbClr val="5AA2A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บริษัทไม่เริ่มท าการภายใน 1 ปีนับแต่วันจดทะเบียนหรือ </a:t>
            </a:r>
            <a:r>
              <a:rPr lang="en-US" sz="2798">
                <a:solidFill>
                  <a:srgbClr val="5AA2A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การค้าของบริษัทท าไปมีแต่ขาดทุนและไม่มีหวังฟื้นตัว </a:t>
            </a:r>
            <a:r>
              <a:rPr lang="en-US" sz="2798">
                <a:solidFill>
                  <a:srgbClr val="5AA2A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 านวนผู้ถือหุ้นลดลงจนเหลือไม่ถึึง 3 คน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43102" y="5080892"/>
            <a:ext cx="5605224" cy="16764"/>
          </a:xfrm>
          <a:custGeom>
            <a:avLst/>
            <a:gdLst/>
            <a:ahLst/>
            <a:cxnLst/>
            <a:rect r="r" b="b" t="t" l="l"/>
            <a:pathLst>
              <a:path h="16764" w="5605224">
                <a:moveTo>
                  <a:pt x="0" y="0"/>
                </a:moveTo>
                <a:lnTo>
                  <a:pt x="5605224" y="0"/>
                </a:lnTo>
                <a:lnTo>
                  <a:pt x="5605224" y="16764"/>
                </a:lnTo>
                <a:lnTo>
                  <a:pt x="0" y="16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3102" y="3069212"/>
            <a:ext cx="4567380" cy="16764"/>
          </a:xfrm>
          <a:custGeom>
            <a:avLst/>
            <a:gdLst/>
            <a:ahLst/>
            <a:cxnLst/>
            <a:rect r="r" b="b" t="t" l="l"/>
            <a:pathLst>
              <a:path h="16764" w="4567380">
                <a:moveTo>
                  <a:pt x="0" y="0"/>
                </a:moveTo>
                <a:lnTo>
                  <a:pt x="4567380" y="0"/>
                </a:lnTo>
                <a:lnTo>
                  <a:pt x="4567380" y="16764"/>
                </a:lnTo>
                <a:lnTo>
                  <a:pt x="0" y="167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9599" y="-63503"/>
            <a:ext cx="11275895" cy="6985006"/>
          </a:xfrm>
          <a:custGeom>
            <a:avLst/>
            <a:gdLst/>
            <a:ahLst/>
            <a:cxnLst/>
            <a:rect r="r" b="b" t="t" l="l"/>
            <a:pathLst>
              <a:path h="6985006" w="11275895">
                <a:moveTo>
                  <a:pt x="0" y="0"/>
                </a:moveTo>
                <a:lnTo>
                  <a:pt x="11275895" y="0"/>
                </a:lnTo>
                <a:lnTo>
                  <a:pt x="1127589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69010" y="539563"/>
            <a:ext cx="2773585" cy="1785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92"/>
              </a:lnSpc>
            </a:pPr>
            <a:r>
              <a:rPr lang="en-US" sz="5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นิยามกฎหมาย</a:t>
            </a:r>
          </a:p>
          <a:p>
            <a:pPr algn="l">
              <a:lnSpc>
                <a:spcPts val="7710"/>
              </a:lnSpc>
            </a:pPr>
            <a:r>
              <a:rPr lang="en-US" sz="3084">
                <a:solidFill>
                  <a:srgbClr val="3891A7"/>
                </a:solidFill>
                <a:latin typeface="Arimo"/>
                <a:ea typeface="Arimo"/>
                <a:cs typeface="Arimo"/>
                <a:sym typeface="Arimo"/>
              </a:rPr>
              <a:t>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56431" y="1797110"/>
            <a:ext cx="128930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18006" y="1797110"/>
            <a:ext cx="8908504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กฎหมายคือ</a:t>
            </a:r>
            <a:r>
              <a:rPr lang="en-US" sz="44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ข้อบังคับของรัฐ ที่กาหนดความประพฤติของ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92992" y="2467775"/>
            <a:ext cx="129007" cy="743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8"/>
              </a:lnSpc>
            </a:pP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3330" y="3138611"/>
            <a:ext cx="8839867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แก่แผ่นดินและให้ความยุติธรรมแก่ราษฎร ถ้า</a:t>
            </a:r>
            <a:r>
              <a:rPr lang="en-US" sz="4404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ผู้ใดฝ่าฝืนจะ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016579" y="3809152"/>
            <a:ext cx="129007" cy="743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8"/>
              </a:lnSpc>
            </a:pP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3330" y="4479979"/>
            <a:ext cx="6066111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ขึ้นโดยอาศัยอ านาจตามกฎหมายด้วย”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3330" y="2467775"/>
            <a:ext cx="9205855" cy="743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8"/>
              </a:lnSpc>
            </a:pP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มนุษ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ย์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ตราขึ้น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โดยรัฏ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ฐาธิปั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ย์ ์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เพื่อ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ให้เ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กิด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ความสงบเรีย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บร้อ</a:t>
            </a:r>
            <a:r>
              <a:rPr lang="en-US" sz="44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406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43330" y="3809152"/>
            <a:ext cx="9113510" cy="743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8"/>
              </a:lnSpc>
            </a:pPr>
            <a:r>
              <a:rPr lang="en-US" sz="4406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ได้รับผลร้ายหรือถูกลงโทษ</a:t>
            </a:r>
            <a:r>
              <a:rPr lang="en-US" sz="44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และรวมถึงกฎข้อบังคับที่กาหนด</a:t>
            </a:r>
          </a:p>
        </p:txBody>
      </p:sp>
    </p:spTree>
  </p:cSld>
  <p:clrMapOvr>
    <a:masterClrMapping/>
  </p:clrMapOvr>
</p:sld>
</file>

<file path=ppt/slides/slide8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587797"/>
            <a:ext cx="4260933" cy="633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6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5.10 การชาระบัญชีบริษัทจากัด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2520" y="1409119"/>
            <a:ext cx="126873" cy="4592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7"/>
              </a:lnSpc>
            </a:pPr>
            <a:r>
              <a:rPr lang="en-US" sz="2798" spc="2238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  <a:p>
            <a:pPr algn="just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 • 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1377" y="3485455"/>
            <a:ext cx="7162648" cy="2532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เรียกประชุมใหญ่เพื่อให้ที่ประชุมอนุมัติ รายงาน </a:t>
            </a:r>
          </a:p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ที่ประชุมอนุมััติแล้ว</a:t>
            </a:r>
          </a:p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ผู้ชาระบัญชีต้องนาข้อความนั้นไปจดทะเบียนภายใน 14 วันนับแต่วันประชุม การยกเลิกห้้างเสร็จสมบูรณ์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02050" y="711146"/>
            <a:ext cx="1769764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เมื่อบริษัทเลิกแล้ว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41377" y="2119703"/>
            <a:ext cx="9556937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นาความไป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จดทะเบียน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ภายใน 14 วันนับแต่วันที่เลิกบริษัท (จดทะเบียนแจ้งว่าบริษัทกาลังชาระบัญชี)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1377" y="1436675"/>
            <a:ext cx="3366316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ตั้งผู้ชาระบัญชี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(ตั้งเองหรือศาลตั้ง)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1377" y="2802436"/>
            <a:ext cx="5208737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ดาเนินการช าระบัญชี  ผู้ชาระบัญชีทารายงานเสร็จแล้ว </a:t>
            </a:r>
          </a:p>
        </p:txBody>
      </p:sp>
    </p:spTree>
  </p:cSld>
  <p:clrMapOvr>
    <a:masterClrMapping/>
  </p:clrMapOvr>
</p:sld>
</file>

<file path=ppt/slides/slide8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19601" y="759238"/>
            <a:ext cx="10167938" cy="938212"/>
            <a:chOff x="0" y="0"/>
            <a:chExt cx="13557250" cy="12509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557250" cy="1250950"/>
            </a:xfrm>
            <a:custGeom>
              <a:avLst/>
              <a:gdLst/>
              <a:ahLst/>
              <a:cxnLst/>
              <a:rect r="r" b="b" t="t" l="l"/>
              <a:pathLst>
                <a:path h="1250950" w="13557250">
                  <a:moveTo>
                    <a:pt x="0" y="0"/>
                  </a:moveTo>
                  <a:lnTo>
                    <a:pt x="13557250" y="0"/>
                  </a:lnTo>
                  <a:lnTo>
                    <a:pt x="13557250" y="1250950"/>
                  </a:lnTo>
                  <a:lnTo>
                    <a:pt x="0" y="1250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715061" y="719880"/>
            <a:ext cx="7153913" cy="930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63"/>
              </a:lnSpc>
            </a:pPr>
            <a:r>
              <a:rPr lang="en-US" sz="5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Note : การยกเลิก และ การชาระบัญชี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29361" y="2222668"/>
            <a:ext cx="163325" cy="2610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040"/>
              </a:lnSpc>
            </a:pPr>
            <a:r>
              <a:rPr lang="en-US" sz="36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  <a:p>
            <a:pPr algn="just" rtl="true">
              <a:lnSpc>
                <a:spcPts val="5040"/>
              </a:lnSpc>
            </a:pPr>
          </a:p>
          <a:p>
            <a:pPr algn="just">
              <a:lnSpc>
                <a:spcPts val="5040"/>
              </a:lnSpc>
            </a:pPr>
            <a:r>
              <a:rPr lang="en-US" sz="36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57961" y="2264921"/>
            <a:ext cx="3550529" cy="2589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ห้างหุุ้้นส่วนสามัญ ห้างหุุ้้นส่วนสามัญนิติบุคคล </a:t>
            </a:r>
          </a:p>
          <a:p>
            <a:pPr algn="l" rtl="true">
              <a:lnSpc>
                <a:spcPts val="5040"/>
              </a:lnSpc>
            </a:pP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ห้างหุุ้้นส่วนจ ากัด 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จากัด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29361" y="5232711"/>
            <a:ext cx="5808669" cy="562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ข้อสังเกต : กรณี ห้างฯ หรือ บริษัทฯ ล้มละลาย ? </a:t>
            </a:r>
          </a:p>
        </p:txBody>
      </p:sp>
    </p:spTree>
  </p:cSld>
  <p:clrMapOvr>
    <a:masterClrMapping/>
  </p:clrMapOvr>
</p:sld>
</file>

<file path=ppt/slides/slide8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33349" y="442341"/>
            <a:ext cx="136122" cy="52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1949" y="471221"/>
            <a:ext cx="4865408" cy="514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3"/>
              </a:lnSpc>
            </a:pPr>
            <a:r>
              <a:rPr lang="en-US" sz="3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ข้อดี ของการประกอบกิจการแบบบริษัทจากัด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30529" y="970569"/>
            <a:ext cx="104461" cy="2524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13"/>
              </a:lnSpc>
            </a:pPr>
            <a:r>
              <a:rPr lang="en-US" sz="23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 • 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30529" y="4180751"/>
            <a:ext cx="104565" cy="1683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10"/>
              </a:lnSpc>
            </a:pPr>
            <a:r>
              <a:rPr lang="en-US" sz="2304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 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50035" y="3681670"/>
            <a:ext cx="8783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9129" y="4205126"/>
            <a:ext cx="9868129" cy="2023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มีขั้นตอนในการจัดต้ัั้งบริษัทที่ยุ่งยากและเสีียค่าใช้จ่่ายในการจัดต้ัั้งมากกว่าธุรกิจประเภทอื่น ๆ </a:t>
            </a:r>
          </a:p>
          <a:p>
            <a:pPr algn="l">
              <a:lnSpc>
                <a:spcPts val="3310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มีกฎหมายและข้อบังคับที่เข้มงวดและควบคุุมอยู่เป็็นจ านวนมาก </a:t>
            </a:r>
          </a:p>
          <a:p>
            <a:pPr algn="l">
              <a:lnSpc>
                <a:spcPts val="3310"/>
              </a:lnSpc>
            </a:pPr>
            <a:r>
              <a:rPr lang="en-US" sz="23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โครงสร้างของการเสียภาษีที่ค่อนข้างเสี่ยงต่อการถูกตรวจสอบกรณีที่มีการปกปิดรายได้ บางส่วนหรือการยื่นภาษีที่ไม่ครบถ้วน </a:t>
            </a: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ข้อมูลที่เป็นความลับของบริษัทถูกเปิดเผยได้ง่่ายกว่าการประกอบกิิจการแบบเจ้้าของคนเดียวหรือห้างหุ้นส่วน เนื่องจากจานวน</a:t>
            </a:r>
          </a:p>
          <a:p>
            <a:pPr algn="l">
              <a:lnSpc>
                <a:spcPts val="2207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พนักงานที่มากขึ้น หรืออันเนื่องจากการจััดท ารายงานประจ าปีเพื่อ่เปิดเผยต่อสาธารณะ เป็นต้น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9129" y="994943"/>
            <a:ext cx="10026815" cy="2513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ผู้ถือหุ้นจ ากัดความรับผิดชอบในหนี้สินมูลค่าไม่เกินจานวนหุ้นที่ถืออยู่หรือืจานวนหุ้นที่ย่ังชาระไม่ครบเท่านั้น้ </a:t>
            </a:r>
          </a:p>
          <a:p>
            <a:pPr algn="l">
              <a:lnSpc>
                <a:spcPts val="331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การบริหารจัดการที่เป็็นรูปแบบและเป็นทางการมากกว่าแบบเจ้าของคนเดียวหรือแบบห้างหุ้นส่วน </a:t>
            </a:r>
          </a:p>
          <a:p>
            <a:pPr algn="l">
              <a:lnSpc>
                <a:spcPts val="331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การระดมเงินทุนหรือการขยายกิจการทาได้ง่ายด้วยการออกหุ้นใหม่ตามมติพิเศษของที่ประชุมผู้ถือหุ้นหรือออกหุ้นกู้ (Bond) </a:t>
            </a:r>
          </a:p>
          <a:p>
            <a:pPr algn="l">
              <a:lnSpc>
                <a:spcPts val="331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เป็นรูปแบบธุุรกิจที่เหมาะสมทั้งกับธุรกิจขนาดย่อมและธุรกิจขนาดใหญ่ ่</a:t>
            </a:r>
          </a:p>
          <a:p>
            <a:pPr algn="l">
              <a:lnSpc>
                <a:spcPts val="3313"/>
              </a:lnSpc>
            </a:pPr>
            <a:r>
              <a:rPr lang="en-US" sz="23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การโอนหุ้นสามารถท าได้ง่าย ผูู้้ถือหุ้นของบริษัทสามารถโอนหรือขายหุ้นให้ใครก็ได้โดยไม่ต้องได้รับความเห็นชอบจากทางบริษัท 6. มีความน่าเชื่อถือในการติดต่อเจรจาธุรกิจ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33349" y="3652809"/>
            <a:ext cx="136017" cy="525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1949" y="3681670"/>
            <a:ext cx="500503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เสีย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ของการประกอบกิจ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การแบบบริษัั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0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จากัด</a:t>
            </a:r>
          </a:p>
        </p:txBody>
      </p:sp>
    </p:spTree>
  </p:cSld>
  <p:clrMapOvr>
    <a:masterClrMapping/>
  </p:clrMapOvr>
</p:sld>
</file>

<file path=ppt/slides/slide8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6970" y="2057209"/>
            <a:ext cx="9705975" cy="2600325"/>
            <a:chOff x="0" y="0"/>
            <a:chExt cx="12941300" cy="3467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941300" cy="3467100"/>
            </a:xfrm>
            <a:custGeom>
              <a:avLst/>
              <a:gdLst/>
              <a:ahLst/>
              <a:cxnLst/>
              <a:rect r="r" b="b" t="t" l="l"/>
              <a:pathLst>
                <a:path h="3467100" w="12941300">
                  <a:moveTo>
                    <a:pt x="0" y="0"/>
                  </a:moveTo>
                  <a:lnTo>
                    <a:pt x="12941300" y="0"/>
                  </a:lnTo>
                  <a:lnTo>
                    <a:pt x="12941300" y="3467100"/>
                  </a:lnTo>
                  <a:lnTo>
                    <a:pt x="0" y="3467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225422" y="2387660"/>
            <a:ext cx="461886" cy="791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4595">
                <a:solidFill>
                  <a:srgbClr val="242852"/>
                </a:solidFill>
                <a:latin typeface="Cambria"/>
                <a:ea typeface="Cambria"/>
                <a:cs typeface="Cambria"/>
                <a:sym typeface="Cambria"/>
              </a:rPr>
              <a:t>2.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60082" y="1547689"/>
            <a:ext cx="130978" cy="791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4595">
                <a:solidFill>
                  <a:srgbClr val="242852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665858" y="2234060"/>
            <a:ext cx="4733649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 บริษัทมหาชนจากัด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323274" y="3148565"/>
            <a:ext cx="175727" cy="1029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3"/>
              </a:lnSpc>
            </a:pP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22121" y="3148565"/>
            <a:ext cx="6214510" cy="1029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3"/>
              </a:lnSpc>
            </a:pP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(Public</a:t>
            </a:r>
            <a:r>
              <a:rPr lang="en-US" sz="6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Company</a:t>
            </a:r>
            <a:r>
              <a:rPr lang="en-US" sz="60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6002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Limited)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760082" y="4063241"/>
            <a:ext cx="175660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8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62940" y="359397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91540" y="399088"/>
            <a:ext cx="2335616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6.1 การจัดตั้งบริษัท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60120" y="1029462"/>
            <a:ext cx="108918" cy="416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1921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129058" y="1044940"/>
            <a:ext cx="67218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 spc="192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89025" y="1044940"/>
            <a:ext cx="7683598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การจัดตั้งต้องเป็นไปตาม</a:t>
            </a:r>
            <a:r>
              <a:rPr lang="en-US" sz="24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“พระราชบัญญัติบริษััทมหาชนจากัด พ.ศ.2535”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โดยมีขั้นตอนดังนี้ ้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26137" y="1468660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1920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13233" y="1484119"/>
            <a:ext cx="6715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192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62940" y="5492877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54737" y="1484119"/>
            <a:ext cx="9018184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</a:t>
            </a: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มีบุคคลตั้งแต่ 15คนขึ้นไป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ร่วมกัันท าหนังสือบริคณห์สนธิจากนั้นนาไปจดทะเบียนที่กรมพัฒนาธุรกิจการค้า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54737" y="1849879"/>
            <a:ext cx="1466183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กระทรวงพาณิชย์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26137" y="2273294"/>
            <a:ext cx="9838896" cy="429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 </a:t>
            </a:r>
            <a:r>
              <a:rPr lang="en-US" sz="2402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เสนอขายหุ้นต่อประชาชน 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โดยขออนุญาตต่่อส านักงานคณะกรรมการกากับหลัักทรัพย์และตลาดหลัักทรัพย์ (ก.ล.ต.)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54737" y="2654808"/>
            <a:ext cx="3011729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แล้้วรายงานผลการขายหุ้นต่อ ก.ล.ต.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26137" y="3078251"/>
            <a:ext cx="9529372" cy="428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เมื่อครบตามจ านวนหุ้นที่ระบุไว้ในหนังสือชี้ชวนหรือเอกสารเกี่ยวกับการเสนอขายหุ้นต่อประชาชนแล้้ว ผู้เริ่มจััดตั้ง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54737" y="3459213"/>
            <a:ext cx="9392241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บริษัทต้องเรียกประชุมผู้จองหุุ้้นทั้งหลายภายใน 2 เดือนนับแต่วั่ันท่ีี่มีีการจองหุุ้้นครบตามจานวนท่ีี่กาหนดไว้้ แต่่ต้้องไม่่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54737" y="3825497"/>
            <a:ext cx="3199124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เกิน 6 เดือนนับแต่วันที่น่ายทะเบียนรับ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345840" y="3825497"/>
            <a:ext cx="2594458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จดทะเบียนหนังสือบริคณห์สนธิ ิ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26137" y="4248941"/>
            <a:ext cx="9106557" cy="428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 ในการประชุม ให้้พิจารณาข้อบังคับของบริษัท ให้้สัตยาบันแก่กิจการที่ผู้เริ่มจััดตั้งบริษัทได้  ทาไว้และอนุมัติิ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54737" y="4630169"/>
            <a:ext cx="4205564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ค่าใช้จ่่ายที่ได้จ่่ายไปเนื่องในการจัดตั้งบริษัท เป็นต้น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26137" y="5053708"/>
            <a:ext cx="7227799" cy="429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 กรรมการบริษัทต้องจดทะเบียนบริษัทภายใน 3 เดือนนับแต่วันประชุมตั้งบริษัทเสร็จ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91540" y="5555971"/>
            <a:ext cx="8417528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Note : บริษัทมหาชน คือ บริษัทที่ตั้งเพื่อเสนอขายหุ้นต่อประชาชน โดยผู้ถือหุ้นมีความรับผิดจากัด ค่าหุ้นที่ต้องช าระ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418063" y="5508346"/>
            <a:ext cx="1441009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ไม่่เกินจานวนเงิน</a:t>
            </a:r>
          </a:p>
        </p:txBody>
      </p:sp>
    </p:spTree>
  </p:cSld>
  <p:clrMapOvr>
    <a:masterClrMapping/>
  </p:clrMapOvr>
</p:sld>
</file>

<file path=ppt/slides/slide8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9361" y="503539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57961" y="543239"/>
            <a:ext cx="2265750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6.2 หุ้นและผู้ถือหุ้น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26541" y="1230716"/>
            <a:ext cx="126873" cy="1007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26541" y="2672420"/>
            <a:ext cx="126768" cy="1016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6541" y="4560151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26541" y="5499183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55093" y="1248737"/>
            <a:ext cx="9978933" cy="4761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หุ้นของบริษัทมหาชนจ ากัด แต่ละหุ้นต้องมีมูลค่าเท่ากัน หากบริษัทจะขายหุุ้้นสูงกว่ามูลค่าหุ้นตามที่จดทะเบียนไว้ บริษัทต้องให้ผู้จองหุ้นส่งใช้จานวนเงินที่สูงกว่า</a:t>
            </a:r>
          </a:p>
          <a:p>
            <a:pPr algn="l">
              <a:lnSpc>
                <a:spcPts val="268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มูลค่าหุ้นพร้อมกับเงินค่าหุ้น เพื่อน าส่วนที่เกินตั้งเป็นทุนส ารองส่วนล้ามูลค่าหุ้นต่อไป </a:t>
            </a:r>
          </a:p>
          <a:p>
            <a:pPr algn="l">
              <a:lnSpc>
                <a:spcPts val="5376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บริษัทต้องจัดท าใบหุ้นมอบให้แก่ผู้ซื้อขายภายใน 2 เดือน นับแต่วันที่นายทะเบียนรับจดทะเบียนบริษัท </a:t>
            </a:r>
          </a:p>
          <a:p>
            <a:pPr algn="l">
              <a:lnSpc>
                <a:spcPts val="2692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บริษัทจะก าหนดข้อจ ากัดการโอนหุ้นไม่ได้ เว้นแต่ข้อจ ากัดนั้นจะเป็นไปเพื่อรักษาสิทธิและผลประโยชน์ที่</a:t>
            </a:r>
          </a:p>
          <a:p>
            <a:pPr algn="l">
              <a:lnSpc>
                <a:spcPts val="4029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บริษัทจะพึงได้รับตามกฎหมาย หรือเพื่อเป็นการรักษาสิทธิและและประโยชน์ที่บริษัทจะพึงได้รับตาม</a:t>
            </a:r>
          </a:p>
          <a:p>
            <a:pPr algn="l">
              <a:lnSpc>
                <a:spcPts val="2692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 หรือเพื่อเป็นการรักษาอัตราส่วนการถือหุ้นของคนไทยกับคนต่างด้าว </a:t>
            </a:r>
          </a:p>
          <a:p>
            <a:pPr algn="l">
              <a:lnSpc>
                <a:spcPts val="5379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 าหรับผู้เริ่มจัดตั้งบริษัทนั้นจะโอนหุุ้้นที่ตนเองซื้อไว้ในขณะดาเนินการจัดตั้งบริษัทก่อนครบก าหนด 2 ปี นับ</a:t>
            </a:r>
          </a:p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แต่วันจดทะเบียนเป็นบริษัทแล้วไม่ได้ เว้นแต่จะได้รับรับความเห็็นชอบจากที่ประชุมผู้ถือหุ้น </a:t>
            </a:r>
          </a:p>
          <a:p>
            <a:pPr algn="l">
              <a:lnSpc>
                <a:spcPts val="667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บริษัทต้องจัดให้้ให้้มีทะเบียนผู้ถือหุ้นเก็บรักษาไว้ที่ส านักงานใหญ่ </a:t>
            </a:r>
          </a:p>
        </p:txBody>
      </p:sp>
    </p:spTree>
  </p:cSld>
  <p:clrMapOvr>
    <a:masterClrMapping/>
  </p:clrMapOvr>
</p:sld>
</file>

<file path=ppt/slides/slide8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503539"/>
            <a:ext cx="145266" cy="56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3940" y="543239"/>
            <a:ext cx="1821085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6.3 การโอนหุ้น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2520" y="1317212"/>
            <a:ext cx="122415" cy="471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12520" y="2222849"/>
            <a:ext cx="122415" cy="471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2520" y="4033618"/>
            <a:ext cx="122415" cy="471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12520" y="4939255"/>
            <a:ext cx="122415" cy="471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1377" y="1391764"/>
            <a:ext cx="9651311" cy="4445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2"/>
              </a:lnSpc>
            </a:pPr>
            <a:r>
              <a:rPr lang="en-US" sz="27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หุ้นของบริษัทมหาชนจ ากัดสามารถโอนกันได้โดยสลักหลังใบหุ้นระบุชื่อผู้รับโอนและ ของผู้โอนกับผูู้้รับโอนแล้วส่งมอบใบหุ้นแก่ผู้รับโอน </a:t>
            </a:r>
          </a:p>
          <a:p>
            <a:pPr algn="l">
              <a:lnSpc>
                <a:spcPts val="4533"/>
              </a:lnSpc>
            </a:pPr>
            <a:r>
              <a:rPr lang="en-US" sz="27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การโอนหุ้นจะใช้ยันบริษัทได้ต่อเมื่อบริษัทได้รับค าร้้องขอให้ลงทะเบียนการโอนหุ้นแล้ว แต่จะใช้ยัน</a:t>
            </a:r>
          </a:p>
          <a:p>
            <a:pPr algn="l">
              <a:lnSpc>
                <a:spcPts val="1946"/>
              </a:lnSpc>
            </a:pPr>
            <a:r>
              <a:rPr lang="en-US" sz="27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บุคคลภายนอกได้เมื่อบริิษัทได้ลงทะเบียนการโอนหุ้นแล้ว </a:t>
            </a:r>
          </a:p>
          <a:p>
            <a:pPr algn="l">
              <a:lnSpc>
                <a:spcPts val="3891"/>
              </a:lnSpc>
            </a:pP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หากบริิษั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เห็น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ว่า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การโอนหุ้น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ถูก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งตามกฎหมาย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บริิษั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จะต้อ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งลงทะเบีย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นการโอนหุ้น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ภายใน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14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วัน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นับ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</a:t>
            </a:r>
          </a:p>
          <a:p>
            <a:pPr algn="l" rtl="true">
              <a:lnSpc>
                <a:spcPts val="3891"/>
              </a:lnSpc>
            </a:pPr>
          </a:p>
          <a:p>
            <a:pPr algn="l" rtl="true">
              <a:lnSpc>
                <a:spcPts val="3891"/>
              </a:lnSpc>
            </a:pPr>
          </a:p>
          <a:p>
            <a:pPr algn="l" rtl="true">
              <a:lnSpc>
                <a:spcPts val="3891"/>
              </a:lnSpc>
            </a:pPr>
          </a:p>
          <a:p>
            <a:pPr algn="l">
              <a:lnSpc>
                <a:spcPts val="3887"/>
              </a:lnSpc>
            </a:pPr>
            <a:r>
              <a:rPr lang="en-US" sz="27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วันได้รับค าร้องขอให้ลงทะเบียนการโอน หากเห็นว่าไม่ถูกต้องก็ต้องแจ้งให้ผู้้ร้องขอนั้นทราบภายใน 7 วัน ผู้รับโอนหุ้นถ้าประสงค์จะได้ใบหุ้นใหม่ ต้องร้องขอต่อบริิษัทโดยทาเป็นหนังสือลงลายมือชื่อของตน และมี</a:t>
            </a:r>
          </a:p>
          <a:p>
            <a:pPr algn="l">
              <a:lnSpc>
                <a:spcPts val="2597"/>
              </a:lnSpc>
            </a:pPr>
            <a:r>
              <a:rPr lang="en-US" sz="27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พยานลงชื่อรับรองด้วย 1 คน พร้อมทั้งคืืนใบหุ้นเดิมหรือหลักฐานอื่นแก่บริษัท </a:t>
            </a:r>
          </a:p>
          <a:p>
            <a:pPr algn="l">
              <a:lnSpc>
                <a:spcPts val="5178"/>
              </a:lnSpc>
            </a:pPr>
            <a:r>
              <a:rPr lang="en-US" sz="27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ในกรณีที่ผู้ถือหุ้นตายหรือล้มละลาย เป็นเหตุให้บุุคคลใดมีสิทธิในหุ้นของผู้ตายหรือผู้ล้มละลาย ถ้าผู้นั้นน า</a:t>
            </a:r>
          </a:p>
          <a:p>
            <a:pPr algn="l">
              <a:lnSpc>
                <a:spcPts val="1350"/>
              </a:lnSpc>
            </a:pPr>
            <a:r>
              <a:rPr lang="en-US" sz="27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หลักฐานมาแสดงต่อบริิษัทครบถ้วน บริิษัทต้องลงทะเบียนและออกใบหุ้นใหม่ใ่ห้แก่ผู้นั้นภายใน 1 เดือน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452200" y="1344139"/>
            <a:ext cx="1212142" cy="460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7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ลงลายมือชื่อ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12520" y="3128077"/>
            <a:ext cx="122520" cy="471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3"/>
              </a:lnSpc>
            </a:pPr>
            <a:r>
              <a:rPr lang="en-US" sz="2702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</p:cSld>
  <p:clrMapOvr>
    <a:masterClrMapping/>
  </p:clrMapOvr>
</p:sld>
</file>

<file path=ppt/slides/slide8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35203" y="436093"/>
            <a:ext cx="3178159" cy="587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3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6.4 คณะกรรมการบริิษัท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2688" y="1031872"/>
            <a:ext cx="108918" cy="416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32688" y="2641473"/>
            <a:ext cx="108918" cy="416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61288" y="1047350"/>
            <a:ext cx="9795958" cy="415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ต้องมีคณะกรรมการเป็นผู้ดาเนินกิจการของบริษัทอย่างน้อย 5 คน และกรรมการจานวนไม่น้อยกว่ากึ่งหนึ่งจะต้องมีถิ่นที่อยู่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465321" y="1413386"/>
            <a:ext cx="67151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61288" y="1094975"/>
            <a:ext cx="4390473" cy="733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82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ในประเทศไทย และมีคุณสมบัติตามที่กฎหมายก าหนด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61288" y="1899923"/>
            <a:ext cx="9412376" cy="1172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คณะกรรมการให้้เลือกต้ัั้งจากที่ประชุมผูู้้ถือหุ้น ส่วนการอยู่ในต าแหน่งแล้วแต่ข้อบังคับของบริษัทจากาหนดไว้ หากไม่มี ข้อบังคับ ต้องเลือกตั้งคณะกรรมการกันใหม่ทุกครั้งที่มีการประชุมผูู้้ถือหุ้นสามัญประจาปี </a:t>
            </a:r>
          </a:p>
          <a:p>
            <a:pPr algn="l">
              <a:lnSpc>
                <a:spcPts val="4033"/>
              </a:lnSpc>
            </a:pPr>
            <a:r>
              <a:rPr lang="en-US" sz="24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กรรมการจะพ้นจากต าแหน่งเมื่อ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98448" y="3080671"/>
            <a:ext cx="1711795" cy="428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(1) ออกตามวาระ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98448" y="3510058"/>
            <a:ext cx="108918" cy="865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56"/>
              </a:lnSpc>
            </a:pPr>
            <a:r>
              <a:rPr lang="en-US" sz="2400">
                <a:solidFill>
                  <a:srgbClr val="7F8FA9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27048" y="3525517"/>
            <a:ext cx="939279" cy="864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(2) ตาย (3) ลาออก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98448" y="4388263"/>
            <a:ext cx="5384121" cy="1316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(4) ขาดคุณสมบัติ หรืือมีลัักษณะต้องห้้ามตามท่ีี่กฎหมายบัญญัติ </a:t>
            </a:r>
          </a:p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(5) ที่ประชุมหรือผู้ถือหุุ้้นลงมติให้ออก </a:t>
            </a:r>
          </a:p>
          <a:p>
            <a:pPr algn="l">
              <a:lnSpc>
                <a:spcPts val="3456"/>
              </a:lnSpc>
            </a:pPr>
            <a:r>
              <a:rPr lang="en-US" sz="2400">
                <a:solidFill>
                  <a:srgbClr val="7F8FA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(6) ศาลมีค าสั่งให้อ้อก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61288" y="5730240"/>
            <a:ext cx="8325460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คณะกรรมการมีอ านาจที่จัดการบริษัทให้เป็นไปตามวัตถุประสงค์ ข้อบังคับ และมติิของที่ประชุมผู้ถือหุุ้้น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32688" y="1836830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2688" y="5714771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</p:spTree>
  </p:cSld>
  <p:clrMapOvr>
    <a:masterClrMapping/>
  </p:clrMapOvr>
</p:sld>
</file>

<file path=ppt/slides/slide8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815340" y="719804"/>
            <a:ext cx="4722009" cy="704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4"/>
              </a:lnSpc>
            </a:pPr>
            <a:r>
              <a:rPr lang="en-US" sz="3995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6.5 การเลิกบริษัทมหาชนจากัด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2520" y="1548422"/>
            <a:ext cx="163220" cy="6344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1377" y="1657350"/>
            <a:ext cx="9438027" cy="1644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1) ที่ประชุมผู้ถือหุ้นลงมติิให้เลิกด้วยคะแนนเสียงไม่น้อยกว่า 3 ใน 4 ของ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 านวนเสียงทั้งหมดของผูู้้ถือหุ้นที่มาประชุมและมีสิทธิออกเสียงลงคะแนนเมื่อมี มติแล้ว ต้องน าไปจดทะเบียนเลิกบริษัท แล้วให้จัดการชาระบัญชี เว้นแต่กรณี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64665" y="3236957"/>
            <a:ext cx="100794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2520" y="3862873"/>
            <a:ext cx="2653446" cy="1283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</a:pPr>
            <a:r>
              <a:rPr lang="en-US" sz="3600">
                <a:solidFill>
                  <a:srgbClr val="297FD5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2) บริษัทล้มละลาย </a:t>
            </a:r>
          </a:p>
          <a:p>
            <a:pPr algn="l">
              <a:lnSpc>
                <a:spcPts val="5187"/>
              </a:lnSpc>
            </a:pPr>
            <a:r>
              <a:rPr lang="en-US" sz="3602" spc="2532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94361" y="4553950"/>
            <a:ext cx="100794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 spc="253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1377" y="3236957"/>
            <a:ext cx="1960883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บริษัทล้้มละลาย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1377" y="4553950"/>
            <a:ext cx="5122078" cy="613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3)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เมื่อ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ศาลมีค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าสั่ง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ถึง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ที่สุุ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แล้้ว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ให้เ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ลิก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602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</a:p>
        </p:txBody>
      </p:sp>
    </p:spTree>
  </p:cSld>
  <p:clrMapOvr>
    <a:masterClrMapping/>
  </p:clrMapOvr>
</p:sld>
</file>

<file path=ppt/slides/slide8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30073600" y="0"/>
            <a:chExt cx="2438400" cy="18288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" cy="18288000"/>
            </a:xfrm>
            <a:custGeom>
              <a:avLst/>
              <a:gdLst/>
              <a:ahLst/>
              <a:cxnLst/>
              <a:rect r="r" b="b" t="t" l="l"/>
              <a:pathLst>
                <a:path h="18288000" w="2438400">
                  <a:moveTo>
                    <a:pt x="2438400" y="0"/>
                  </a:moveTo>
                  <a:lnTo>
                    <a:pt x="2438400" y="18288000"/>
                  </a:lnTo>
                  <a:lnTo>
                    <a:pt x="0" y="182880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30073600" y="14630400"/>
            <a:chExt cx="2438400" cy="1828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" cy="1828800"/>
            </a:xfrm>
            <a:custGeom>
              <a:avLst/>
              <a:gdLst/>
              <a:ahLst/>
              <a:cxnLst/>
              <a:rect r="r" b="b" t="t" l="l"/>
              <a:pathLst>
                <a:path h="1828800" w="2438400">
                  <a:moveTo>
                    <a:pt x="2438400" y="0"/>
                  </a:moveTo>
                  <a:lnTo>
                    <a:pt x="2438400" y="1828800"/>
                  </a:lnTo>
                  <a:lnTo>
                    <a:pt x="0" y="1828800"/>
                  </a:lnTo>
                  <a:lnTo>
                    <a:pt x="0" y="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02220" y="403384"/>
            <a:ext cx="9515475" cy="1776412"/>
            <a:chOff x="0" y="0"/>
            <a:chExt cx="12687300" cy="23685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687300" cy="2368550"/>
            </a:xfrm>
            <a:custGeom>
              <a:avLst/>
              <a:gdLst/>
              <a:ahLst/>
              <a:cxnLst/>
              <a:rect r="r" b="b" t="t" l="l"/>
              <a:pathLst>
                <a:path h="2368550" w="12687300">
                  <a:moveTo>
                    <a:pt x="0" y="0"/>
                  </a:moveTo>
                  <a:lnTo>
                    <a:pt x="12687300" y="0"/>
                  </a:lnTo>
                  <a:lnTo>
                    <a:pt x="12687300" y="2368550"/>
                  </a:lnTo>
                  <a:lnTo>
                    <a:pt x="0" y="2368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537973" y="2569997"/>
            <a:ext cx="44701" cy="333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4"/>
              </a:lnSpc>
            </a:pPr>
            <a:r>
              <a:rPr lang="en-US" sz="18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09373" y="3000851"/>
            <a:ext cx="9386868" cy="1703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63"/>
              </a:lnSpc>
            </a:pPr>
            <a:r>
              <a:rPr lang="en-US" sz="3395" spc="84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395" spc="84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ลักษณะของแฟรนไชส์ประกอบด้วยการใช้เครื่องหมายการค้า ชื่อการค้าของ บริษัท และระบบบริหารของเจ้าของแฟรนไชส์ซึ่งระบบการบริหารนี้อาจรวมไป ถึงการเลือกท าเลที่ตั้ง การตกแต่งร้าน การจัดซื้อและจัดสินค้าในร้าน การ</a:t>
            </a:r>
          </a:p>
          <a:p>
            <a:pPr algn="just">
              <a:lnSpc>
                <a:spcPts val="3263"/>
              </a:lnSpc>
            </a:pPr>
            <a:r>
              <a:rPr lang="en-US" sz="33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ฝึกอบรมพนักงานตลอดจนการโฆษณาและการส่งเสริมการขาย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09373" y="5138433"/>
            <a:ext cx="8334537" cy="602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4"/>
              </a:lnSpc>
            </a:pPr>
            <a:r>
              <a:rPr lang="en-US" sz="3395">
                <a:solidFill>
                  <a:srgbClr val="629DD1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•</a:t>
            </a:r>
            <a:r>
              <a:rPr lang="en-US" sz="33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ประเทศไทยยัังไม่มีการบัญญัติ การประกอบธุรกิจแฟรนไชส์ ์โดยตรง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388746" y="16650"/>
            <a:ext cx="6994979" cy="2583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46"/>
              </a:lnSpc>
            </a:pPr>
            <a:r>
              <a:rPr lang="en-US" sz="4595">
                <a:solidFill>
                  <a:srgbClr val="24285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  <a:p>
            <a:pPr algn="ctr">
              <a:lnSpc>
                <a:spcPts val="5085"/>
              </a:lnSpc>
            </a:pPr>
            <a:r>
              <a:rPr lang="en-US" sz="39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การประกอบกิจการรูปแบบพิเศษ : ธุรกิจแฟรนไชส์ </a:t>
            </a:r>
          </a:p>
          <a:p>
            <a:pPr algn="ctr">
              <a:lnSpc>
                <a:spcPts val="5082"/>
              </a:lnSpc>
            </a:pPr>
            <a:r>
              <a:rPr lang="en-US" sz="3995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(Franchising</a:t>
            </a:r>
            <a:r>
              <a:rPr lang="en-US" sz="39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995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Bussiness)</a:t>
            </a:r>
          </a:p>
          <a:p>
            <a:pPr algn="ctr">
              <a:lnSpc>
                <a:spcPts val="4579"/>
              </a:lnSpc>
            </a:pPr>
            <a:r>
              <a:rPr lang="en-US" sz="3600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85800" y="388020"/>
            <a:ext cx="3676460" cy="736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14"/>
              </a:lnSpc>
            </a:pPr>
            <a:r>
              <a:rPr lang="en-US" sz="42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นิยาม “ผู้ประกอบการ”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42798" y="1441218"/>
            <a:ext cx="228190" cy="349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705814" y="1507446"/>
            <a:ext cx="73142" cy="420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7"/>
              </a:lnSpc>
            </a:pPr>
            <a:r>
              <a:rPr lang="en-US" sz="24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42798" y="2331234"/>
            <a:ext cx="228190" cy="349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85698" y="1507446"/>
            <a:ext cx="9489129" cy="420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7"/>
              </a:lnSpc>
            </a:pPr>
            <a:r>
              <a:rPr lang="en-US" sz="24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บุคคลซึ่งขายสินค้าหรืือให้บริการในทางธุรกิจหรือวิชาชีพ </a:t>
            </a:r>
            <a:r>
              <a:rPr lang="en-US" sz="2498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ไม่ว่าการกระทาดังกล่าวจะได้้รับประโยชน์์ หรือได้้รับ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643397" y="1888722"/>
            <a:ext cx="69837" cy="420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4"/>
              </a:lnSpc>
            </a:pP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5698" y="1888722"/>
            <a:ext cx="6036612" cy="420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4"/>
              </a:lnSpc>
            </a:pP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ค่า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ตอบแทนหรือ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และไม่ว่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า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จะได้จ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ดทะเบีย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นภาษีมู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ค่า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เพิ่ม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แล้ว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หรือ</a:t>
            </a:r>
            <a:r>
              <a:rPr lang="en-US" sz="24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ไม่ ่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85698" y="2435838"/>
            <a:ext cx="9535716" cy="2795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4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ผู้ท้ี่คิดริเริ่มด าเนิินธุรกิจข้ึึ้นมาเป็นของตนเอง 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มีการวางแผนการดาเนิินงาน และดาเนิินธุรกิจทุกด้านด้้วยตนเอง โดยยอมรับความเส่ีี่ยงที่อาจเกิดขึ้นได้ตลอดเวลา </a:t>
            </a:r>
            <a:r>
              <a:rPr lang="en-US" sz="24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เพื่อมุ่งหวังผลกาไร</a:t>
            </a: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ที่เกิดจากผลการดาเนินงานของธุรกิจตนเอง </a:t>
            </a:r>
          </a:p>
          <a:p>
            <a:pPr algn="l">
              <a:lnSpc>
                <a:spcPts val="4996"/>
              </a:lnSpc>
            </a:pPr>
            <a:r>
              <a:rPr lang="en-US" sz="24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บุคคลที่จัดตั้งธุุรกิิจใหม่ โดยเผชิญกัับความเสี่ยงและความไม่แน่นอนทางธุรกิจ </a:t>
            </a:r>
            <a:r>
              <a:rPr lang="en-US" sz="2498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เพื่อแสวงหาผลกาไรและความ</a:t>
            </a:r>
          </a:p>
          <a:p>
            <a:pPr algn="l">
              <a:lnSpc>
                <a:spcPts val="1247"/>
              </a:lnSpc>
            </a:pP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เติบโต มุ่งหาความต้องการของตลาดเพื่อสนองความต้องการ </a:t>
            </a:r>
            <a:r>
              <a:rPr lang="en-US" sz="24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ในทางเศรษฐศาสตร์ ผู้ประกอบการคือ ผู้รวบรวม</a:t>
            </a:r>
          </a:p>
          <a:p>
            <a:pPr algn="l">
              <a:lnSpc>
                <a:spcPts val="4752"/>
              </a:lnSpc>
            </a:pPr>
            <a:r>
              <a:rPr lang="en-US" sz="24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ปัจจัยการผลิต ได้้แก่ ที่ดิน แรงงาน และทุน มาผลิตเป็นสินค้าและบริการ </a:t>
            </a:r>
            <a:r>
              <a:rPr lang="en-US" sz="24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ผู้ประกอบการอาจจะเป็นหน่วยงาน </a:t>
            </a:r>
          </a:p>
          <a:p>
            <a:pPr algn="l">
              <a:lnSpc>
                <a:spcPts val="1249"/>
              </a:lnSpc>
            </a:pPr>
            <a:r>
              <a:rPr lang="en-US" sz="2498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บริษัท ห้างร้้าน หรืือเอกชนเพียงคนเดียวก็ได้ </a:t>
            </a:r>
            <a:r>
              <a:rPr lang="en-US" sz="2498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ทั้งนี้ผูู้้ประกอบการต้องยอมรับความเส่ีี่ยงท่ีี่อาจเกิดขึ้นจากการผลิต </a:t>
            </a:r>
          </a:p>
          <a:p>
            <a:pPr algn="l">
              <a:lnSpc>
                <a:spcPts val="4752"/>
              </a:lnSpc>
            </a:pPr>
            <a:r>
              <a:rPr lang="en-US" sz="2495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และบริหารจัดการในกระบวนการผลิิต ผลตอบแทนท่ีี่ได้คือ ก าไร หรือ ขาดทุุน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42798" y="3219698"/>
            <a:ext cx="228457" cy="349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2006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941950" y="5294909"/>
            <a:ext cx="4366612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CC0099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ผู้ประกอบการ = ผู้ประกอบธุรกิจ</a:t>
            </a:r>
          </a:p>
        </p:txBody>
      </p:sp>
    </p:spTree>
  </p:cSld>
  <p:clrMapOvr>
    <a:masterClrMapping/>
  </p:clrMapOvr>
</p:sld>
</file>

<file path=ppt/slides/slide9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01040" y="390401"/>
            <a:ext cx="6368920" cy="790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45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ร่างพ.ร.บ.การจัดตั้งนิติบุคคลเดียว พ.ศ…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0120" y="1655512"/>
            <a:ext cx="3414760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ดี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การจดทะเบีย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นบริษั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ท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คนเดีย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91173" y="2252910"/>
            <a:ext cx="78305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0120" y="3098235"/>
            <a:ext cx="7951480" cy="2626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2.ลดปัญหาการทะเลาะและข้อพิพาทระหว่างผู้ถือหุ้นด้วยกันเอง 3.เมื่อจดทะเบียนนิติบุคคลได้ง่ายขึ้นก็จะช่วยให้้SMEsเข้าถึงแหล่งเงินทุนได้มากขึ้น </a:t>
            </a:r>
          </a:p>
          <a:p>
            <a:pPr algn="l" rtl="true">
              <a:lnSpc>
                <a:spcPts val="1397"/>
              </a:lnSpc>
            </a:pPr>
          </a:p>
          <a:p>
            <a:pPr algn="l">
              <a:lnSpc>
                <a:spcPts val="470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4.มีอ านาจในการตัดสินใจทางธุรกิจอย่างเต็มท่ีี่ เพิ่มความรวดเร็วในการทาธุรกิจ 5.ค่าใช้จ่ายในการด าเนินการจดทะเบียนและจัดตั้งธุรกิจต ่า </a:t>
            </a:r>
          </a:p>
          <a:p>
            <a:pPr algn="l">
              <a:lnSpc>
                <a:spcPts val="470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6.เพิ่มความน่าเชื่อถือ และยกระดับขีดความสามารถทางการแข่งขันให้้กับ SMEs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0120" y="2252910"/>
            <a:ext cx="8309010" cy="484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1.SMEsและStartupมีความสะดวกสบายในการลงทุนจัดตั้งธุรกิจเข้าสู่ระบบได้ง่ายขึ้น </a:t>
            </a:r>
          </a:p>
        </p:txBody>
      </p:sp>
    </p:spTree>
  </p:cSld>
  <p:clrMapOvr>
    <a:masterClrMapping/>
  </p:clrMapOvr>
</p:sld>
</file>

<file path=ppt/slides/slide9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01040" y="285245"/>
            <a:ext cx="6368920" cy="790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4595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ร่างพ.ร.บ.การจัดตั้งนิติบุคคลเดียว พ.ศ…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2520" y="1399099"/>
            <a:ext cx="9748390" cy="4572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2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ข้อเสียการจดทะเบียนบริษัทคนเดียว </a:t>
            </a:r>
          </a:p>
          <a:p>
            <a:pPr algn="l">
              <a:lnSpc>
                <a:spcPts val="4702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1.ค่าใช้จ่ายสูง รวมถึงเงินลงทุนมีจ านวนจ ากัดจากเงินลงทุนส่วนตัวของเจ้าของกิจการ 2.ความรับผิดชอบต่อหนี้สินของกิจการ เจ้าหนี้สามารถตามยึดทรัพย์สินส่วนตัวของเจ้าของกิจการได้ แม้</a:t>
            </a:r>
          </a:p>
          <a:p>
            <a:pPr algn="l">
              <a:lnSpc>
                <a:spcPts val="3363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มิใช่ทรัพย์์สินที่ลงทุนในกิจการ </a:t>
            </a:r>
          </a:p>
          <a:p>
            <a:pPr algn="l">
              <a:lnSpc>
                <a:spcPts val="6042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3.การเลิกกิจการท าได้ยาก ต้องมีการช าระบัญชี และจัดการให้ถูกต้องตามระเบียบข้อบังคับทางกฎหมาย </a:t>
            </a:r>
          </a:p>
          <a:p>
            <a:pPr algn="l">
              <a:lnSpc>
                <a:spcPts val="3363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4.ระดมทุุนได้ยาก เพราะการจดทะเบียนบริษัทคนเดียว อาจมีผู้ถือหุุ้้นคนเดียว ไม่มีผู้ถือหุุ้้นคนอื่นเลย </a:t>
            </a:r>
          </a:p>
          <a:p>
            <a:pPr algn="l">
              <a:lnSpc>
                <a:spcPts val="6044"/>
              </a:lnSpc>
            </a:pP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5.เมื่อคนเดียวจัดตั้งบริษัทท าได้ จะท าให้้ธุรกิจที่ไม่มีมาตรฐานเข้าสู่ระบบมากขึ้น เมื่อบริหารล้มเหลว ก็</a:t>
            </a:r>
          </a:p>
          <a:p>
            <a:pPr algn="l">
              <a:lnSpc>
                <a:spcPts val="202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อาจส่งผลต่อภาพรวม ของเศรษฐกิจ เพราะไม่สามารถใช้หนี้คืนแก่ธนาคารได้ </a:t>
            </a:r>
          </a:p>
        </p:txBody>
      </p:sp>
    </p:spTree>
  </p:cSld>
  <p:clrMapOvr>
    <a:masterClrMapping/>
  </p:clrMapOvr>
</p:sld>
</file>

<file path=ppt/slides/slide9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5106667" y="187328"/>
            <a:ext cx="1365094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SMEs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4698" y="1135666"/>
            <a:ext cx="108814" cy="113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680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04698" y="3911879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04698" y="5238017"/>
            <a:ext cx="108814" cy="416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33298" y="1322575"/>
            <a:ext cx="10303716" cy="4712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Small and Medium Enterprise (SME) </a:t>
            </a: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“วิสาหกิจขนาดกลางและขนาดย่อม” </a:t>
            </a:r>
          </a:p>
          <a:p>
            <a:pPr algn="l" rtl="true">
              <a:lnSpc>
                <a:spcPts val="2879"/>
              </a:lnSpc>
            </a:pP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วิสาหกิจขนาดกลางและขนาดย่อม (Small and Medium Enterprises = SMEs) เป็นธุรกิิจที่มีจานวนมากในประเทศไทย ผู้ประกอบการส่่วนมากประกอบการในรูปของบุคคลธรรมดา คณะบุคคลหรือห้างหุ้นส่วนสามัญที่มิใช่นิติบุคคล ห้างหุ้นส่วนจ ากัด บริษัทจ ากัด หรือกิจการร่วมค้า ซึ่งจะประกอบธุรกิจขายสินค้า ผลิตสินค้า หรืือให้บริการ หน่วยงานต่่าง ๆ ในประเทศไทยมักจะใช้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 าหนดลักษณะตามกฎกระทรวงอุตสาหกรรมก าหนดจ านวนการจ้้างงานและมูลค่าสินทรัพย์ของวิสาหกิิจขนาดกลางและขนาด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ย่อม พ.ศ.2545 </a:t>
            </a:r>
          </a:p>
          <a:p>
            <a:pPr algn="l" rtl="true">
              <a:lnSpc>
                <a:spcPts val="2879"/>
              </a:lnSpc>
            </a:pP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 าหรับกรมสรรพากร ประมวลรัษฎากรไม่ได้มีค านิยาม SMEs ไว้ว่ามีลักษณะอย่างไร แต่่ได้อาศัยอานาจตามประมวลรััษฎากร ออกกฎหมายเพื่อสนับสนุนส่งเสริมธุรกิิจ SMEs เช่น ลดอััตราภาษีเงินได้ ยกเว้นภาษีเงินได้ การหักค่าสึกหรอและค่าเสื่อมราคาใน อัตราเร่ง เป็นต้น </a:t>
            </a:r>
          </a:p>
          <a:p>
            <a:pPr algn="l" rtl="true">
              <a:lnSpc>
                <a:spcPts val="2879"/>
              </a:lnSpc>
            </a:pP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ลักษณะ SMEs ตามพระราชบัญญัติส่งเสริมวิสาหกิจขนาดกลางและขนาดย่อม พ.ศ.2543 และตามประมวลรัษฎากร โดย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 าหนดตาม จ านวนการจ้างงาน (คน) จ านวนสินทรัพย์ถาวร (ล้านบาท) </a:t>
            </a:r>
          </a:p>
        </p:txBody>
      </p:sp>
    </p:spTree>
  </p:cSld>
  <p:clrMapOvr>
    <a:masterClrMapping/>
  </p:clrMapOvr>
</p:sld>
</file>

<file path=ppt/slides/slide9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01040" y="162316"/>
            <a:ext cx="1086650" cy="790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4"/>
              </a:lnSpc>
            </a:pPr>
            <a:r>
              <a:rPr lang="en-US" sz="4595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Note</a:t>
            </a:r>
            <a:r>
              <a:rPr lang="en-US" sz="45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4595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73887" y="1129627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3887" y="2068659"/>
            <a:ext cx="126768" cy="4949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73887" y="2997889"/>
            <a:ext cx="126873" cy="1529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8"/>
              </a:lnSpc>
            </a:pPr>
            <a:r>
              <a:rPr lang="en-US" sz="2798">
                <a:solidFill>
                  <a:srgbClr val="629DD1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71067" y="4534748"/>
            <a:ext cx="126873" cy="1528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1"/>
              </a:lnSpc>
            </a:pPr>
            <a:r>
              <a:rPr lang="en-US" sz="2795">
                <a:solidFill>
                  <a:srgbClr val="297FD5"/>
                </a:solidFill>
                <a:latin typeface="Arial"/>
                <a:ea typeface="Arial"/>
                <a:cs typeface="Arial"/>
                <a:sym typeface="Arial"/>
              </a:rPr>
              <a:t>• • •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02487" y="1214314"/>
            <a:ext cx="10041103" cy="3329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7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การจดทะเบียนพาณิชย์ ไม่ใช่การจดทะเบียนนิติบุคคล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(การจดทะเบียนพาณิชย์ ไม่จาเป็นต้องเป็นนิติ บุคคล) </a:t>
            </a:r>
          </a:p>
          <a:p>
            <a:pPr algn="l">
              <a:lnSpc>
                <a:spcPts val="4705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การจดทะเบียนพาณิชย์ และการจดทะเบียนนิติบุคคล สามารถทาได้ที่  </a:t>
            </a: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“กรมพัฒนาธุรกิจการค้า กระทรวง</a:t>
            </a:r>
          </a:p>
          <a:p>
            <a:pPr algn="l">
              <a:lnSpc>
                <a:spcPts val="2015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พาณิิชย์” </a:t>
            </a:r>
          </a:p>
          <a:p>
            <a:pPr algn="l">
              <a:lnSpc>
                <a:spcPts val="6050"/>
              </a:lnSpc>
            </a:pPr>
            <a:r>
              <a:rPr lang="en-US" sz="2798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องค์กรธุรกิจ ที่เป็นนิติิบุคคล </a:t>
            </a:r>
            <a:r>
              <a:rPr lang="en-US" sz="2798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ได้แก่ ……. </a:t>
            </a:r>
          </a:p>
          <a:p>
            <a:pPr algn="l">
              <a:lnSpc>
                <a:spcPts val="2015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องค์กรธุรกิจ ที่ไม่เป็นนิติบุคคล </a:t>
            </a: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ได้แก่ …… </a:t>
            </a:r>
          </a:p>
          <a:p>
            <a:pPr algn="l">
              <a:lnSpc>
                <a:spcPts val="6053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การเสียภาษี 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9715" y="4562294"/>
            <a:ext cx="5712190" cy="1517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ธุรกิจเจ้าของคนเดียว เสียภาษีเงินได้บุคคลธรรมดา ห้างหุ้นส่วนสามัญ เสียภาษีเงินได้คณะบุคคลที่ไม่ใช่นิติบุคคล องค์กรธุรกิจที่เป็นนิติบุคคลเสียภาษีเงินได้นิติบุคคล</a:t>
            </a:r>
          </a:p>
        </p:txBody>
      </p:sp>
    </p:spTree>
  </p:cSld>
  <p:clrMapOvr>
    <a:masterClrMapping/>
  </p:clrMapOvr>
</p:sld>
</file>

<file path=ppt/slides/slide9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2"/>
            <a:ext cx="12192000" cy="6858000"/>
            <a:chOff x="0" y="0"/>
            <a:chExt cx="16256000" cy="914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256000" cy="9144000"/>
            </a:xfrm>
            <a:custGeom>
              <a:avLst/>
              <a:gdLst/>
              <a:ahLst/>
              <a:cxnLst/>
              <a:rect r="r" b="b" t="t" l="l"/>
              <a:pathLst>
                <a:path h="9144000" w="16256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277600" y="0"/>
            <a:ext cx="914400" cy="6858000"/>
            <a:chOff x="46990000" y="0"/>
            <a:chExt cx="3810000" cy="28575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00" cy="28575000"/>
            </a:xfrm>
            <a:custGeom>
              <a:avLst/>
              <a:gdLst/>
              <a:ahLst/>
              <a:cxnLst/>
              <a:rect r="r" b="b" t="t" l="l"/>
              <a:pathLst>
                <a:path h="28575000" w="3810000">
                  <a:moveTo>
                    <a:pt x="3810000" y="0"/>
                  </a:moveTo>
                  <a:lnTo>
                    <a:pt x="3810000" y="28575000"/>
                  </a:lnTo>
                  <a:lnTo>
                    <a:pt x="0" y="285750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24285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277600" y="5486400"/>
            <a:ext cx="914400" cy="685800"/>
            <a:chOff x="46990000" y="22860000"/>
            <a:chExt cx="3810000" cy="2857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00" cy="2857500"/>
            </a:xfrm>
            <a:custGeom>
              <a:avLst/>
              <a:gdLst/>
              <a:ahLst/>
              <a:cxnLst/>
              <a:rect r="r" b="b" t="t" l="l"/>
              <a:pathLst>
                <a:path h="2857500" w="3810000">
                  <a:moveTo>
                    <a:pt x="3810000" y="0"/>
                  </a:moveTo>
                  <a:lnTo>
                    <a:pt x="3810000" y="2857500"/>
                  </a:lnTo>
                  <a:lnTo>
                    <a:pt x="0" y="2857500"/>
                  </a:lnTo>
                  <a:lnTo>
                    <a:pt x="0" y="0"/>
                  </a:lnTo>
                  <a:lnTo>
                    <a:pt x="38100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527390" y="1051541"/>
            <a:ext cx="1728216" cy="573024"/>
            <a:chOff x="2197470" y="4386633"/>
            <a:chExt cx="7200900" cy="237717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2" y="-2"/>
              <a:ext cx="7200900" cy="2377174"/>
            </a:xfrm>
            <a:custGeom>
              <a:avLst/>
              <a:gdLst/>
              <a:ahLst/>
              <a:cxnLst/>
              <a:rect r="r" b="b" t="t" l="l"/>
              <a:pathLst>
                <a:path h="2377174" w="7200900">
                  <a:moveTo>
                    <a:pt x="7200900" y="0"/>
                  </a:moveTo>
                  <a:lnTo>
                    <a:pt x="7200900" y="2377173"/>
                  </a:lnTo>
                  <a:lnTo>
                    <a:pt x="0" y="2377173"/>
                  </a:lnTo>
                  <a:lnTo>
                    <a:pt x="0" y="0"/>
                  </a:lnTo>
                  <a:lnTo>
                    <a:pt x="72009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2255644" y="1051541"/>
            <a:ext cx="2218944" cy="573024"/>
            <a:chOff x="9398529" y="4386633"/>
            <a:chExt cx="9245600" cy="237717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4" y="-2"/>
              <a:ext cx="9245600" cy="2377174"/>
            </a:xfrm>
            <a:custGeom>
              <a:avLst/>
              <a:gdLst/>
              <a:ahLst/>
              <a:cxnLst/>
              <a:rect r="r" b="b" t="t" l="l"/>
              <a:pathLst>
                <a:path h="2377174" w="9245600">
                  <a:moveTo>
                    <a:pt x="9245600" y="0"/>
                  </a:moveTo>
                  <a:lnTo>
                    <a:pt x="9245600" y="2377173"/>
                  </a:lnTo>
                  <a:lnTo>
                    <a:pt x="0" y="2377173"/>
                  </a:lnTo>
                  <a:lnTo>
                    <a:pt x="0" y="0"/>
                  </a:lnTo>
                  <a:lnTo>
                    <a:pt x="92456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4474464" y="1051541"/>
            <a:ext cx="2368296" cy="573024"/>
            <a:chOff x="18643600" y="4386633"/>
            <a:chExt cx="9867900" cy="237717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-2"/>
              <a:ext cx="9867900" cy="2377174"/>
            </a:xfrm>
            <a:custGeom>
              <a:avLst/>
              <a:gdLst/>
              <a:ahLst/>
              <a:cxnLst/>
              <a:rect r="r" b="b" t="t" l="l"/>
              <a:pathLst>
                <a:path h="2377174" w="9867900">
                  <a:moveTo>
                    <a:pt x="9867900" y="0"/>
                  </a:moveTo>
                  <a:lnTo>
                    <a:pt x="9867900" y="2377173"/>
                  </a:lnTo>
                  <a:lnTo>
                    <a:pt x="0" y="2377173"/>
                  </a:lnTo>
                  <a:lnTo>
                    <a:pt x="0" y="0"/>
                  </a:lnTo>
                  <a:lnTo>
                    <a:pt x="9867900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6841550" y="1051541"/>
            <a:ext cx="2212848" cy="573024"/>
            <a:chOff x="28511500" y="4386633"/>
            <a:chExt cx="9210142" cy="237717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-2"/>
              <a:ext cx="9210142" cy="2377174"/>
            </a:xfrm>
            <a:custGeom>
              <a:avLst/>
              <a:gdLst/>
              <a:ahLst/>
              <a:cxnLst/>
              <a:rect r="r" b="b" t="t" l="l"/>
              <a:pathLst>
                <a:path h="2377174" w="9210142">
                  <a:moveTo>
                    <a:pt x="9210142" y="0"/>
                  </a:moveTo>
                  <a:lnTo>
                    <a:pt x="9210142" y="2377173"/>
                  </a:lnTo>
                  <a:lnTo>
                    <a:pt x="0" y="2377173"/>
                  </a:lnTo>
                  <a:lnTo>
                    <a:pt x="0" y="0"/>
                  </a:lnTo>
                  <a:lnTo>
                    <a:pt x="9210142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052112" y="1051541"/>
            <a:ext cx="2133600" cy="573024"/>
            <a:chOff x="37721646" y="4386633"/>
            <a:chExt cx="8881008" cy="237717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4" y="-2"/>
              <a:ext cx="8881009" cy="2377174"/>
            </a:xfrm>
            <a:custGeom>
              <a:avLst/>
              <a:gdLst/>
              <a:ahLst/>
              <a:cxnLst/>
              <a:rect r="r" b="b" t="t" l="l"/>
              <a:pathLst>
                <a:path h="2377174" w="8881009">
                  <a:moveTo>
                    <a:pt x="8881008" y="0"/>
                  </a:moveTo>
                  <a:lnTo>
                    <a:pt x="8881008" y="2377173"/>
                  </a:lnTo>
                  <a:lnTo>
                    <a:pt x="0" y="2377173"/>
                  </a:lnTo>
                  <a:lnTo>
                    <a:pt x="0" y="0"/>
                  </a:lnTo>
                  <a:lnTo>
                    <a:pt x="8881008" y="0"/>
                  </a:lnTo>
                  <a:close/>
                </a:path>
              </a:pathLst>
            </a:custGeom>
            <a:solidFill>
              <a:srgbClr val="629DD1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527390" y="1623317"/>
            <a:ext cx="1728216" cy="914400"/>
            <a:chOff x="2197470" y="6763808"/>
            <a:chExt cx="7200900" cy="38100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-2" y="-4"/>
              <a:ext cx="72009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7200900">
                  <a:moveTo>
                    <a:pt x="7200900" y="0"/>
                  </a:moveTo>
                  <a:lnTo>
                    <a:pt x="7200900" y="3810000"/>
                  </a:lnTo>
                  <a:lnTo>
                    <a:pt x="0" y="3810000"/>
                  </a:lnTo>
                  <a:lnTo>
                    <a:pt x="0" y="0"/>
                  </a:lnTo>
                  <a:lnTo>
                    <a:pt x="72009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255644" y="1623317"/>
            <a:ext cx="2218944" cy="914400"/>
            <a:chOff x="9398529" y="6763808"/>
            <a:chExt cx="9245600" cy="38100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4" y="-4"/>
              <a:ext cx="92456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9245600">
                  <a:moveTo>
                    <a:pt x="9245600" y="0"/>
                  </a:moveTo>
                  <a:lnTo>
                    <a:pt x="9245600" y="3810000"/>
                  </a:lnTo>
                  <a:lnTo>
                    <a:pt x="0" y="3810000"/>
                  </a:lnTo>
                  <a:lnTo>
                    <a:pt x="0" y="0"/>
                  </a:lnTo>
                  <a:lnTo>
                    <a:pt x="92456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4474464" y="1623317"/>
            <a:ext cx="2368296" cy="914400"/>
            <a:chOff x="18643600" y="6763808"/>
            <a:chExt cx="9867900" cy="38100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-4"/>
              <a:ext cx="98679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9867900">
                  <a:moveTo>
                    <a:pt x="9867900" y="0"/>
                  </a:moveTo>
                  <a:lnTo>
                    <a:pt x="9867900" y="3810000"/>
                  </a:lnTo>
                  <a:lnTo>
                    <a:pt x="0" y="3810000"/>
                  </a:lnTo>
                  <a:lnTo>
                    <a:pt x="0" y="0"/>
                  </a:lnTo>
                  <a:lnTo>
                    <a:pt x="98679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6841550" y="1623317"/>
            <a:ext cx="2212848" cy="914400"/>
            <a:chOff x="28511500" y="6763808"/>
            <a:chExt cx="9210142" cy="38100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-4"/>
              <a:ext cx="9210142" cy="3810000"/>
            </a:xfrm>
            <a:custGeom>
              <a:avLst/>
              <a:gdLst/>
              <a:ahLst/>
              <a:cxnLst/>
              <a:rect r="r" b="b" t="t" l="l"/>
              <a:pathLst>
                <a:path h="3810000" w="9210142">
                  <a:moveTo>
                    <a:pt x="9210142" y="0"/>
                  </a:moveTo>
                  <a:lnTo>
                    <a:pt x="9210142" y="3810000"/>
                  </a:lnTo>
                  <a:lnTo>
                    <a:pt x="0" y="3810000"/>
                  </a:lnTo>
                  <a:lnTo>
                    <a:pt x="0" y="0"/>
                  </a:lnTo>
                  <a:lnTo>
                    <a:pt x="9210142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9052112" y="1623317"/>
            <a:ext cx="2133600" cy="914400"/>
            <a:chOff x="37721646" y="6763808"/>
            <a:chExt cx="8881008" cy="38100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-4" y="-4"/>
              <a:ext cx="8881009" cy="3810000"/>
            </a:xfrm>
            <a:custGeom>
              <a:avLst/>
              <a:gdLst/>
              <a:ahLst/>
              <a:cxnLst/>
              <a:rect r="r" b="b" t="t" l="l"/>
              <a:pathLst>
                <a:path h="3810000" w="8881009">
                  <a:moveTo>
                    <a:pt x="8881008" y="0"/>
                  </a:moveTo>
                  <a:lnTo>
                    <a:pt x="8881008" y="3810000"/>
                  </a:lnTo>
                  <a:lnTo>
                    <a:pt x="0" y="3810000"/>
                  </a:lnTo>
                  <a:lnTo>
                    <a:pt x="0" y="0"/>
                  </a:lnTo>
                  <a:lnTo>
                    <a:pt x="8881008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527390" y="2536755"/>
            <a:ext cx="1728216" cy="914400"/>
            <a:chOff x="2197470" y="10573755"/>
            <a:chExt cx="7200900" cy="380211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-2" y="-2"/>
              <a:ext cx="7200900" cy="3802114"/>
            </a:xfrm>
            <a:custGeom>
              <a:avLst/>
              <a:gdLst/>
              <a:ahLst/>
              <a:cxnLst/>
              <a:rect r="r" b="b" t="t" l="l"/>
              <a:pathLst>
                <a:path h="3802114" w="7200900">
                  <a:moveTo>
                    <a:pt x="7200900" y="0"/>
                  </a:moveTo>
                  <a:lnTo>
                    <a:pt x="7200900" y="3802113"/>
                  </a:lnTo>
                  <a:lnTo>
                    <a:pt x="0" y="3802113"/>
                  </a:lnTo>
                  <a:lnTo>
                    <a:pt x="0" y="0"/>
                  </a:lnTo>
                  <a:lnTo>
                    <a:pt x="72009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255644" y="2536755"/>
            <a:ext cx="2218944" cy="914400"/>
            <a:chOff x="9398529" y="10573755"/>
            <a:chExt cx="9245600" cy="380211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4" y="-2"/>
              <a:ext cx="9245600" cy="3802114"/>
            </a:xfrm>
            <a:custGeom>
              <a:avLst/>
              <a:gdLst/>
              <a:ahLst/>
              <a:cxnLst/>
              <a:rect r="r" b="b" t="t" l="l"/>
              <a:pathLst>
                <a:path h="3802114" w="9245600">
                  <a:moveTo>
                    <a:pt x="9245600" y="0"/>
                  </a:moveTo>
                  <a:lnTo>
                    <a:pt x="9245600" y="3802113"/>
                  </a:lnTo>
                  <a:lnTo>
                    <a:pt x="0" y="3802113"/>
                  </a:lnTo>
                  <a:lnTo>
                    <a:pt x="0" y="0"/>
                  </a:lnTo>
                  <a:lnTo>
                    <a:pt x="92456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4474464" y="2536755"/>
            <a:ext cx="2368296" cy="914400"/>
            <a:chOff x="18643600" y="10573755"/>
            <a:chExt cx="9867900" cy="3802113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-2"/>
              <a:ext cx="9867900" cy="3802114"/>
            </a:xfrm>
            <a:custGeom>
              <a:avLst/>
              <a:gdLst/>
              <a:ahLst/>
              <a:cxnLst/>
              <a:rect r="r" b="b" t="t" l="l"/>
              <a:pathLst>
                <a:path h="3802114" w="9867900">
                  <a:moveTo>
                    <a:pt x="9867900" y="0"/>
                  </a:moveTo>
                  <a:lnTo>
                    <a:pt x="9867900" y="3802113"/>
                  </a:lnTo>
                  <a:lnTo>
                    <a:pt x="0" y="3802113"/>
                  </a:lnTo>
                  <a:lnTo>
                    <a:pt x="0" y="0"/>
                  </a:lnTo>
                  <a:lnTo>
                    <a:pt x="98679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6841550" y="2536755"/>
            <a:ext cx="2212848" cy="914400"/>
            <a:chOff x="28511500" y="10573755"/>
            <a:chExt cx="9210142" cy="380211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-2"/>
              <a:ext cx="9210142" cy="3802114"/>
            </a:xfrm>
            <a:custGeom>
              <a:avLst/>
              <a:gdLst/>
              <a:ahLst/>
              <a:cxnLst/>
              <a:rect r="r" b="b" t="t" l="l"/>
              <a:pathLst>
                <a:path h="3802114" w="9210142">
                  <a:moveTo>
                    <a:pt x="9210142" y="0"/>
                  </a:moveTo>
                  <a:lnTo>
                    <a:pt x="9210142" y="3802113"/>
                  </a:lnTo>
                  <a:lnTo>
                    <a:pt x="0" y="3802113"/>
                  </a:lnTo>
                  <a:lnTo>
                    <a:pt x="0" y="0"/>
                  </a:lnTo>
                  <a:lnTo>
                    <a:pt x="9210142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9052112" y="2536755"/>
            <a:ext cx="2133600" cy="914400"/>
            <a:chOff x="37721646" y="10573755"/>
            <a:chExt cx="8881008" cy="3802113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-4" y="-2"/>
              <a:ext cx="8881009" cy="3802114"/>
            </a:xfrm>
            <a:custGeom>
              <a:avLst/>
              <a:gdLst/>
              <a:ahLst/>
              <a:cxnLst/>
              <a:rect r="r" b="b" t="t" l="l"/>
              <a:pathLst>
                <a:path h="3802114" w="8881009">
                  <a:moveTo>
                    <a:pt x="8881008" y="0"/>
                  </a:moveTo>
                  <a:lnTo>
                    <a:pt x="8881008" y="3802113"/>
                  </a:lnTo>
                  <a:lnTo>
                    <a:pt x="0" y="3802113"/>
                  </a:lnTo>
                  <a:lnTo>
                    <a:pt x="0" y="0"/>
                  </a:lnTo>
                  <a:lnTo>
                    <a:pt x="8881008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527390" y="3449222"/>
            <a:ext cx="1728216" cy="816864"/>
            <a:chOff x="2197470" y="14375606"/>
            <a:chExt cx="7200900" cy="339592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-2" y="6"/>
              <a:ext cx="7200900" cy="3395917"/>
            </a:xfrm>
            <a:custGeom>
              <a:avLst/>
              <a:gdLst/>
              <a:ahLst/>
              <a:cxnLst/>
              <a:rect r="r" b="b" t="t" l="l"/>
              <a:pathLst>
                <a:path h="3395917" w="7200900">
                  <a:moveTo>
                    <a:pt x="7200900" y="0"/>
                  </a:moveTo>
                  <a:lnTo>
                    <a:pt x="7200900" y="3395917"/>
                  </a:lnTo>
                  <a:lnTo>
                    <a:pt x="0" y="3395917"/>
                  </a:lnTo>
                  <a:lnTo>
                    <a:pt x="0" y="0"/>
                  </a:lnTo>
                  <a:lnTo>
                    <a:pt x="72009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2255644" y="3449222"/>
            <a:ext cx="2218944" cy="816864"/>
            <a:chOff x="9398529" y="14375606"/>
            <a:chExt cx="9245600" cy="3395929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4" y="6"/>
              <a:ext cx="9245600" cy="3395917"/>
            </a:xfrm>
            <a:custGeom>
              <a:avLst/>
              <a:gdLst/>
              <a:ahLst/>
              <a:cxnLst/>
              <a:rect r="r" b="b" t="t" l="l"/>
              <a:pathLst>
                <a:path h="3395917" w="9245600">
                  <a:moveTo>
                    <a:pt x="9245600" y="0"/>
                  </a:moveTo>
                  <a:lnTo>
                    <a:pt x="9245600" y="3395917"/>
                  </a:lnTo>
                  <a:lnTo>
                    <a:pt x="0" y="3395917"/>
                  </a:lnTo>
                  <a:lnTo>
                    <a:pt x="0" y="0"/>
                  </a:lnTo>
                  <a:lnTo>
                    <a:pt x="92456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4474464" y="3449222"/>
            <a:ext cx="2368296" cy="816864"/>
            <a:chOff x="18643600" y="14375606"/>
            <a:chExt cx="9867900" cy="3395929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6"/>
              <a:ext cx="9867900" cy="3395917"/>
            </a:xfrm>
            <a:custGeom>
              <a:avLst/>
              <a:gdLst/>
              <a:ahLst/>
              <a:cxnLst/>
              <a:rect r="r" b="b" t="t" l="l"/>
              <a:pathLst>
                <a:path h="3395917" w="9867900">
                  <a:moveTo>
                    <a:pt x="9867900" y="0"/>
                  </a:moveTo>
                  <a:lnTo>
                    <a:pt x="9867900" y="3395917"/>
                  </a:lnTo>
                  <a:lnTo>
                    <a:pt x="0" y="3395917"/>
                  </a:lnTo>
                  <a:lnTo>
                    <a:pt x="0" y="0"/>
                  </a:lnTo>
                  <a:lnTo>
                    <a:pt x="98679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6841550" y="3449222"/>
            <a:ext cx="2212848" cy="816864"/>
            <a:chOff x="28511500" y="14375606"/>
            <a:chExt cx="9210142" cy="3395929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6"/>
              <a:ext cx="9210142" cy="3395917"/>
            </a:xfrm>
            <a:custGeom>
              <a:avLst/>
              <a:gdLst/>
              <a:ahLst/>
              <a:cxnLst/>
              <a:rect r="r" b="b" t="t" l="l"/>
              <a:pathLst>
                <a:path h="3395917" w="9210142">
                  <a:moveTo>
                    <a:pt x="9210142" y="0"/>
                  </a:moveTo>
                  <a:lnTo>
                    <a:pt x="9210142" y="3395917"/>
                  </a:lnTo>
                  <a:lnTo>
                    <a:pt x="0" y="3395917"/>
                  </a:lnTo>
                  <a:lnTo>
                    <a:pt x="0" y="0"/>
                  </a:lnTo>
                  <a:lnTo>
                    <a:pt x="9210142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9052112" y="3449222"/>
            <a:ext cx="2133600" cy="816864"/>
            <a:chOff x="37721646" y="14375606"/>
            <a:chExt cx="8881008" cy="3395929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-4" y="6"/>
              <a:ext cx="8881009" cy="3395917"/>
            </a:xfrm>
            <a:custGeom>
              <a:avLst/>
              <a:gdLst/>
              <a:ahLst/>
              <a:cxnLst/>
              <a:rect r="r" b="b" t="t" l="l"/>
              <a:pathLst>
                <a:path h="3395917" w="8881009">
                  <a:moveTo>
                    <a:pt x="8881008" y="0"/>
                  </a:moveTo>
                  <a:lnTo>
                    <a:pt x="8881008" y="3395917"/>
                  </a:lnTo>
                  <a:lnTo>
                    <a:pt x="0" y="3395917"/>
                  </a:lnTo>
                  <a:lnTo>
                    <a:pt x="0" y="0"/>
                  </a:lnTo>
                  <a:lnTo>
                    <a:pt x="8881008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527390" y="4264562"/>
            <a:ext cx="1728216" cy="640080"/>
            <a:chOff x="2197470" y="17771745"/>
            <a:chExt cx="7200900" cy="2661501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-2" y="0"/>
              <a:ext cx="7200900" cy="2661501"/>
            </a:xfrm>
            <a:custGeom>
              <a:avLst/>
              <a:gdLst/>
              <a:ahLst/>
              <a:cxnLst/>
              <a:rect r="r" b="b" t="t" l="l"/>
              <a:pathLst>
                <a:path h="2661501" w="7200900">
                  <a:moveTo>
                    <a:pt x="7200900" y="0"/>
                  </a:moveTo>
                  <a:lnTo>
                    <a:pt x="7200900" y="2661501"/>
                  </a:lnTo>
                  <a:lnTo>
                    <a:pt x="0" y="2661501"/>
                  </a:lnTo>
                  <a:lnTo>
                    <a:pt x="0" y="0"/>
                  </a:lnTo>
                  <a:lnTo>
                    <a:pt x="72009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50" id="50"/>
          <p:cNvGrpSpPr/>
          <p:nvPr/>
        </p:nvGrpSpPr>
        <p:grpSpPr>
          <a:xfrm rot="0">
            <a:off x="2255644" y="4264562"/>
            <a:ext cx="2218944" cy="640080"/>
            <a:chOff x="9398529" y="17771745"/>
            <a:chExt cx="9245600" cy="2661501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4" y="0"/>
              <a:ext cx="9245600" cy="2661501"/>
            </a:xfrm>
            <a:custGeom>
              <a:avLst/>
              <a:gdLst/>
              <a:ahLst/>
              <a:cxnLst/>
              <a:rect r="r" b="b" t="t" l="l"/>
              <a:pathLst>
                <a:path h="2661501" w="9245600">
                  <a:moveTo>
                    <a:pt x="9245600" y="0"/>
                  </a:moveTo>
                  <a:lnTo>
                    <a:pt x="9245600" y="2661501"/>
                  </a:lnTo>
                  <a:lnTo>
                    <a:pt x="0" y="2661501"/>
                  </a:lnTo>
                  <a:lnTo>
                    <a:pt x="0" y="0"/>
                  </a:lnTo>
                  <a:lnTo>
                    <a:pt x="92456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52" id="52"/>
          <p:cNvGrpSpPr/>
          <p:nvPr/>
        </p:nvGrpSpPr>
        <p:grpSpPr>
          <a:xfrm rot="0">
            <a:off x="4474464" y="4264562"/>
            <a:ext cx="2368296" cy="640080"/>
            <a:chOff x="18643600" y="17771745"/>
            <a:chExt cx="9867900" cy="2661501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9867900" cy="2661501"/>
            </a:xfrm>
            <a:custGeom>
              <a:avLst/>
              <a:gdLst/>
              <a:ahLst/>
              <a:cxnLst/>
              <a:rect r="r" b="b" t="t" l="l"/>
              <a:pathLst>
                <a:path h="2661501" w="9867900">
                  <a:moveTo>
                    <a:pt x="9867900" y="0"/>
                  </a:moveTo>
                  <a:lnTo>
                    <a:pt x="9867900" y="2661501"/>
                  </a:lnTo>
                  <a:lnTo>
                    <a:pt x="0" y="2661501"/>
                  </a:lnTo>
                  <a:lnTo>
                    <a:pt x="0" y="0"/>
                  </a:lnTo>
                  <a:lnTo>
                    <a:pt x="98679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6841550" y="4264562"/>
            <a:ext cx="2212848" cy="640080"/>
            <a:chOff x="28511500" y="17771745"/>
            <a:chExt cx="9210142" cy="2661501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9210142" cy="2661501"/>
            </a:xfrm>
            <a:custGeom>
              <a:avLst/>
              <a:gdLst/>
              <a:ahLst/>
              <a:cxnLst/>
              <a:rect r="r" b="b" t="t" l="l"/>
              <a:pathLst>
                <a:path h="2661501" w="9210142">
                  <a:moveTo>
                    <a:pt x="9210142" y="0"/>
                  </a:moveTo>
                  <a:lnTo>
                    <a:pt x="9210142" y="2661501"/>
                  </a:lnTo>
                  <a:lnTo>
                    <a:pt x="0" y="2661501"/>
                  </a:lnTo>
                  <a:lnTo>
                    <a:pt x="0" y="0"/>
                  </a:lnTo>
                  <a:lnTo>
                    <a:pt x="9210142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56" id="56"/>
          <p:cNvGrpSpPr/>
          <p:nvPr/>
        </p:nvGrpSpPr>
        <p:grpSpPr>
          <a:xfrm rot="0">
            <a:off x="9052112" y="4264562"/>
            <a:ext cx="2133600" cy="640080"/>
            <a:chOff x="37721646" y="17771745"/>
            <a:chExt cx="8881008" cy="2661501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-4" y="0"/>
              <a:ext cx="8881009" cy="2661501"/>
            </a:xfrm>
            <a:custGeom>
              <a:avLst/>
              <a:gdLst/>
              <a:ahLst/>
              <a:cxnLst/>
              <a:rect r="r" b="b" t="t" l="l"/>
              <a:pathLst>
                <a:path h="2661501" w="8881009">
                  <a:moveTo>
                    <a:pt x="8881008" y="0"/>
                  </a:moveTo>
                  <a:lnTo>
                    <a:pt x="8881008" y="2661501"/>
                  </a:lnTo>
                  <a:lnTo>
                    <a:pt x="0" y="2661501"/>
                  </a:lnTo>
                  <a:lnTo>
                    <a:pt x="0" y="0"/>
                  </a:lnTo>
                  <a:lnTo>
                    <a:pt x="8881008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58" id="58"/>
          <p:cNvGrpSpPr/>
          <p:nvPr/>
        </p:nvGrpSpPr>
        <p:grpSpPr>
          <a:xfrm rot="0">
            <a:off x="527390" y="4903975"/>
            <a:ext cx="1728216" cy="640080"/>
            <a:chOff x="2197470" y="20433242"/>
            <a:chExt cx="7200900" cy="266700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-2" y="4"/>
              <a:ext cx="7200900" cy="2667000"/>
            </a:xfrm>
            <a:custGeom>
              <a:avLst/>
              <a:gdLst/>
              <a:ahLst/>
              <a:cxnLst/>
              <a:rect r="r" b="b" t="t" l="l"/>
              <a:pathLst>
                <a:path h="2667000" w="7200900">
                  <a:moveTo>
                    <a:pt x="7200900" y="0"/>
                  </a:moveTo>
                  <a:lnTo>
                    <a:pt x="7200900" y="2667000"/>
                  </a:lnTo>
                  <a:lnTo>
                    <a:pt x="0" y="2667000"/>
                  </a:lnTo>
                  <a:lnTo>
                    <a:pt x="0" y="0"/>
                  </a:lnTo>
                  <a:lnTo>
                    <a:pt x="72009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2255644" y="4903975"/>
            <a:ext cx="2218944" cy="640080"/>
            <a:chOff x="9398529" y="20433242"/>
            <a:chExt cx="9245600" cy="266700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4" y="4"/>
              <a:ext cx="9245600" cy="2667000"/>
            </a:xfrm>
            <a:custGeom>
              <a:avLst/>
              <a:gdLst/>
              <a:ahLst/>
              <a:cxnLst/>
              <a:rect r="r" b="b" t="t" l="l"/>
              <a:pathLst>
                <a:path h="2667000" w="9245600">
                  <a:moveTo>
                    <a:pt x="9245600" y="0"/>
                  </a:moveTo>
                  <a:lnTo>
                    <a:pt x="9245600" y="2667000"/>
                  </a:lnTo>
                  <a:lnTo>
                    <a:pt x="0" y="2667000"/>
                  </a:lnTo>
                  <a:lnTo>
                    <a:pt x="0" y="0"/>
                  </a:lnTo>
                  <a:lnTo>
                    <a:pt x="92456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4474464" y="4903975"/>
            <a:ext cx="2368296" cy="640080"/>
            <a:chOff x="18643600" y="20433242"/>
            <a:chExt cx="9867900" cy="26670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4"/>
              <a:ext cx="9867900" cy="2667000"/>
            </a:xfrm>
            <a:custGeom>
              <a:avLst/>
              <a:gdLst/>
              <a:ahLst/>
              <a:cxnLst/>
              <a:rect r="r" b="b" t="t" l="l"/>
              <a:pathLst>
                <a:path h="2667000" w="9867900">
                  <a:moveTo>
                    <a:pt x="9867900" y="0"/>
                  </a:moveTo>
                  <a:lnTo>
                    <a:pt x="9867900" y="2667000"/>
                  </a:lnTo>
                  <a:lnTo>
                    <a:pt x="0" y="2667000"/>
                  </a:lnTo>
                  <a:lnTo>
                    <a:pt x="0" y="0"/>
                  </a:lnTo>
                  <a:lnTo>
                    <a:pt x="9867900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64" id="64"/>
          <p:cNvGrpSpPr/>
          <p:nvPr/>
        </p:nvGrpSpPr>
        <p:grpSpPr>
          <a:xfrm rot="0">
            <a:off x="6841550" y="4903975"/>
            <a:ext cx="2212848" cy="640080"/>
            <a:chOff x="28511500" y="20433242"/>
            <a:chExt cx="9210142" cy="266700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4"/>
              <a:ext cx="9210142" cy="2667000"/>
            </a:xfrm>
            <a:custGeom>
              <a:avLst/>
              <a:gdLst/>
              <a:ahLst/>
              <a:cxnLst/>
              <a:rect r="r" b="b" t="t" l="l"/>
              <a:pathLst>
                <a:path h="2667000" w="9210142">
                  <a:moveTo>
                    <a:pt x="9210142" y="0"/>
                  </a:moveTo>
                  <a:lnTo>
                    <a:pt x="9210142" y="2667000"/>
                  </a:lnTo>
                  <a:lnTo>
                    <a:pt x="0" y="2667000"/>
                  </a:lnTo>
                  <a:lnTo>
                    <a:pt x="0" y="0"/>
                  </a:lnTo>
                  <a:lnTo>
                    <a:pt x="9210142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9052112" y="4903975"/>
            <a:ext cx="2133600" cy="640080"/>
            <a:chOff x="37721646" y="20433242"/>
            <a:chExt cx="8881008" cy="266700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-4" y="4"/>
              <a:ext cx="8881009" cy="2667000"/>
            </a:xfrm>
            <a:custGeom>
              <a:avLst/>
              <a:gdLst/>
              <a:ahLst/>
              <a:cxnLst/>
              <a:rect r="r" b="b" t="t" l="l"/>
              <a:pathLst>
                <a:path h="2667000" w="8881009">
                  <a:moveTo>
                    <a:pt x="8881008" y="0"/>
                  </a:moveTo>
                  <a:lnTo>
                    <a:pt x="8881008" y="2667000"/>
                  </a:lnTo>
                  <a:lnTo>
                    <a:pt x="0" y="2667000"/>
                  </a:lnTo>
                  <a:lnTo>
                    <a:pt x="0" y="0"/>
                  </a:lnTo>
                  <a:lnTo>
                    <a:pt x="8881008" y="0"/>
                  </a:lnTo>
                  <a:close/>
                </a:path>
              </a:pathLst>
            </a:custGeom>
            <a:solidFill>
              <a:srgbClr val="D3DFEE"/>
            </a:solidFill>
          </p:spPr>
        </p:sp>
      </p:grpSp>
      <p:grpSp>
        <p:nvGrpSpPr>
          <p:cNvPr name="Group 68" id="68"/>
          <p:cNvGrpSpPr/>
          <p:nvPr/>
        </p:nvGrpSpPr>
        <p:grpSpPr>
          <a:xfrm rot="0">
            <a:off x="527390" y="5543083"/>
            <a:ext cx="1728216" cy="914400"/>
            <a:chOff x="2197470" y="23100136"/>
            <a:chExt cx="7200900" cy="3802113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-2" y="-5"/>
              <a:ext cx="7200900" cy="3802128"/>
            </a:xfrm>
            <a:custGeom>
              <a:avLst/>
              <a:gdLst/>
              <a:ahLst/>
              <a:cxnLst/>
              <a:rect r="r" b="b" t="t" l="l"/>
              <a:pathLst>
                <a:path h="3802128" w="7200900">
                  <a:moveTo>
                    <a:pt x="7200900" y="0"/>
                  </a:moveTo>
                  <a:lnTo>
                    <a:pt x="7200900" y="3802128"/>
                  </a:lnTo>
                  <a:lnTo>
                    <a:pt x="0" y="3802128"/>
                  </a:lnTo>
                  <a:lnTo>
                    <a:pt x="0" y="0"/>
                  </a:lnTo>
                  <a:lnTo>
                    <a:pt x="72009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70" id="70"/>
          <p:cNvGrpSpPr/>
          <p:nvPr/>
        </p:nvGrpSpPr>
        <p:grpSpPr>
          <a:xfrm rot="0">
            <a:off x="2255644" y="5543083"/>
            <a:ext cx="2218944" cy="914400"/>
            <a:chOff x="9398529" y="23100136"/>
            <a:chExt cx="9245600" cy="3802113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4" y="-5"/>
              <a:ext cx="9245600" cy="3802128"/>
            </a:xfrm>
            <a:custGeom>
              <a:avLst/>
              <a:gdLst/>
              <a:ahLst/>
              <a:cxnLst/>
              <a:rect r="r" b="b" t="t" l="l"/>
              <a:pathLst>
                <a:path h="3802128" w="9245600">
                  <a:moveTo>
                    <a:pt x="9245600" y="0"/>
                  </a:moveTo>
                  <a:lnTo>
                    <a:pt x="9245600" y="3802128"/>
                  </a:lnTo>
                  <a:lnTo>
                    <a:pt x="0" y="3802128"/>
                  </a:lnTo>
                  <a:lnTo>
                    <a:pt x="0" y="0"/>
                  </a:lnTo>
                  <a:lnTo>
                    <a:pt x="92456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72" id="72"/>
          <p:cNvGrpSpPr/>
          <p:nvPr/>
        </p:nvGrpSpPr>
        <p:grpSpPr>
          <a:xfrm rot="0">
            <a:off x="4474464" y="5543083"/>
            <a:ext cx="2368296" cy="914400"/>
            <a:chOff x="18643600" y="23100136"/>
            <a:chExt cx="9867900" cy="3802113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-5"/>
              <a:ext cx="9867900" cy="3802128"/>
            </a:xfrm>
            <a:custGeom>
              <a:avLst/>
              <a:gdLst/>
              <a:ahLst/>
              <a:cxnLst/>
              <a:rect r="r" b="b" t="t" l="l"/>
              <a:pathLst>
                <a:path h="3802128" w="9867900">
                  <a:moveTo>
                    <a:pt x="9867900" y="0"/>
                  </a:moveTo>
                  <a:lnTo>
                    <a:pt x="9867900" y="3802128"/>
                  </a:lnTo>
                  <a:lnTo>
                    <a:pt x="0" y="3802128"/>
                  </a:lnTo>
                  <a:lnTo>
                    <a:pt x="0" y="0"/>
                  </a:lnTo>
                  <a:lnTo>
                    <a:pt x="9867900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74" id="74"/>
          <p:cNvGrpSpPr/>
          <p:nvPr/>
        </p:nvGrpSpPr>
        <p:grpSpPr>
          <a:xfrm rot="0">
            <a:off x="6841550" y="5543083"/>
            <a:ext cx="2212848" cy="914400"/>
            <a:chOff x="28511500" y="23100136"/>
            <a:chExt cx="9210142" cy="3802113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-5"/>
              <a:ext cx="9210142" cy="3802128"/>
            </a:xfrm>
            <a:custGeom>
              <a:avLst/>
              <a:gdLst/>
              <a:ahLst/>
              <a:cxnLst/>
              <a:rect r="r" b="b" t="t" l="l"/>
              <a:pathLst>
                <a:path h="3802128" w="9210142">
                  <a:moveTo>
                    <a:pt x="9210142" y="0"/>
                  </a:moveTo>
                  <a:lnTo>
                    <a:pt x="9210142" y="3802128"/>
                  </a:lnTo>
                  <a:lnTo>
                    <a:pt x="0" y="3802128"/>
                  </a:lnTo>
                  <a:lnTo>
                    <a:pt x="0" y="0"/>
                  </a:lnTo>
                  <a:lnTo>
                    <a:pt x="9210142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9052112" y="5543083"/>
            <a:ext cx="2133600" cy="914400"/>
            <a:chOff x="37721646" y="23100136"/>
            <a:chExt cx="8881008" cy="3802113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-4" y="-5"/>
              <a:ext cx="8881009" cy="3802128"/>
            </a:xfrm>
            <a:custGeom>
              <a:avLst/>
              <a:gdLst/>
              <a:ahLst/>
              <a:cxnLst/>
              <a:rect r="r" b="b" t="t" l="l"/>
              <a:pathLst>
                <a:path h="3802128" w="8881009">
                  <a:moveTo>
                    <a:pt x="8881008" y="0"/>
                  </a:moveTo>
                  <a:lnTo>
                    <a:pt x="8881008" y="3802128"/>
                  </a:lnTo>
                  <a:lnTo>
                    <a:pt x="0" y="3802128"/>
                  </a:lnTo>
                  <a:lnTo>
                    <a:pt x="0" y="0"/>
                  </a:lnTo>
                  <a:lnTo>
                    <a:pt x="8881008" y="0"/>
                  </a:lnTo>
                  <a:close/>
                </a:path>
              </a:pathLst>
            </a:custGeom>
            <a:solidFill>
              <a:srgbClr val="EAF0F7"/>
            </a:solidFill>
          </p:spPr>
        </p:sp>
      </p:grpSp>
      <p:sp>
        <p:nvSpPr>
          <p:cNvPr name="Freeform 78" id="78"/>
          <p:cNvSpPr/>
          <p:nvPr/>
        </p:nvSpPr>
        <p:spPr>
          <a:xfrm flipH="false" flipV="false" rot="0">
            <a:off x="2248024" y="1038854"/>
            <a:ext cx="15240" cy="5431536"/>
          </a:xfrm>
          <a:custGeom>
            <a:avLst/>
            <a:gdLst/>
            <a:ahLst/>
            <a:cxnLst/>
            <a:rect r="r" b="b" t="t" l="l"/>
            <a:pathLst>
              <a:path h="5431536" w="15240">
                <a:moveTo>
                  <a:pt x="0" y="0"/>
                </a:moveTo>
                <a:lnTo>
                  <a:pt x="15240" y="0"/>
                </a:lnTo>
                <a:lnTo>
                  <a:pt x="15240" y="5431536"/>
                </a:lnTo>
                <a:lnTo>
                  <a:pt x="0" y="543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9" id="79"/>
          <p:cNvSpPr/>
          <p:nvPr/>
        </p:nvSpPr>
        <p:spPr>
          <a:xfrm flipH="false" flipV="false" rot="0">
            <a:off x="4466844" y="1038854"/>
            <a:ext cx="15240" cy="5431536"/>
          </a:xfrm>
          <a:custGeom>
            <a:avLst/>
            <a:gdLst/>
            <a:ahLst/>
            <a:cxnLst/>
            <a:rect r="r" b="b" t="t" l="l"/>
            <a:pathLst>
              <a:path h="5431536" w="15240">
                <a:moveTo>
                  <a:pt x="0" y="0"/>
                </a:moveTo>
                <a:lnTo>
                  <a:pt x="15240" y="0"/>
                </a:lnTo>
                <a:lnTo>
                  <a:pt x="15240" y="5431536"/>
                </a:lnTo>
                <a:lnTo>
                  <a:pt x="0" y="543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0" id="80"/>
          <p:cNvSpPr/>
          <p:nvPr/>
        </p:nvSpPr>
        <p:spPr>
          <a:xfrm flipH="false" flipV="false" rot="0">
            <a:off x="6835140" y="1038854"/>
            <a:ext cx="15240" cy="5431536"/>
          </a:xfrm>
          <a:custGeom>
            <a:avLst/>
            <a:gdLst/>
            <a:ahLst/>
            <a:cxnLst/>
            <a:rect r="r" b="b" t="t" l="l"/>
            <a:pathLst>
              <a:path h="5431536" w="15240">
                <a:moveTo>
                  <a:pt x="0" y="0"/>
                </a:moveTo>
                <a:lnTo>
                  <a:pt x="15240" y="0"/>
                </a:lnTo>
                <a:lnTo>
                  <a:pt x="15240" y="5431536"/>
                </a:lnTo>
                <a:lnTo>
                  <a:pt x="0" y="543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1" id="81"/>
          <p:cNvSpPr/>
          <p:nvPr/>
        </p:nvSpPr>
        <p:spPr>
          <a:xfrm flipH="false" flipV="false" rot="0">
            <a:off x="9045578" y="1038854"/>
            <a:ext cx="15240" cy="5431536"/>
          </a:xfrm>
          <a:custGeom>
            <a:avLst/>
            <a:gdLst/>
            <a:ahLst/>
            <a:cxnLst/>
            <a:rect r="r" b="b" t="t" l="l"/>
            <a:pathLst>
              <a:path h="5431536" w="15240">
                <a:moveTo>
                  <a:pt x="0" y="0"/>
                </a:moveTo>
                <a:lnTo>
                  <a:pt x="15240" y="0"/>
                </a:lnTo>
                <a:lnTo>
                  <a:pt x="15240" y="5431536"/>
                </a:lnTo>
                <a:lnTo>
                  <a:pt x="0" y="543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2" id="82"/>
          <p:cNvSpPr/>
          <p:nvPr/>
        </p:nvSpPr>
        <p:spPr>
          <a:xfrm flipH="false" flipV="false" rot="0">
            <a:off x="500682" y="1603505"/>
            <a:ext cx="10710672" cy="39624"/>
          </a:xfrm>
          <a:custGeom>
            <a:avLst/>
            <a:gdLst/>
            <a:ahLst/>
            <a:cxnLst/>
            <a:rect r="r" b="b" t="t" l="l"/>
            <a:pathLst>
              <a:path h="39624" w="10710672">
                <a:moveTo>
                  <a:pt x="0" y="0"/>
                </a:moveTo>
                <a:lnTo>
                  <a:pt x="10710672" y="0"/>
                </a:lnTo>
                <a:lnTo>
                  <a:pt x="10710672" y="39624"/>
                </a:lnTo>
                <a:lnTo>
                  <a:pt x="0" y="396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3" id="83"/>
          <p:cNvSpPr/>
          <p:nvPr/>
        </p:nvSpPr>
        <p:spPr>
          <a:xfrm flipH="false" flipV="false" rot="0">
            <a:off x="514398" y="2530097"/>
            <a:ext cx="10683240" cy="15240"/>
          </a:xfrm>
          <a:custGeom>
            <a:avLst/>
            <a:gdLst/>
            <a:ahLst/>
            <a:cxnLst/>
            <a:rect r="r" b="b" t="t" l="l"/>
            <a:pathLst>
              <a:path h="15240" w="10683240">
                <a:moveTo>
                  <a:pt x="0" y="0"/>
                </a:moveTo>
                <a:lnTo>
                  <a:pt x="10683240" y="0"/>
                </a:lnTo>
                <a:lnTo>
                  <a:pt x="10683240" y="15240"/>
                </a:lnTo>
                <a:lnTo>
                  <a:pt x="0" y="152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4" id="84"/>
          <p:cNvSpPr/>
          <p:nvPr/>
        </p:nvSpPr>
        <p:spPr>
          <a:xfrm flipH="false" flipV="false" rot="0">
            <a:off x="514398" y="3442592"/>
            <a:ext cx="10683240" cy="15240"/>
          </a:xfrm>
          <a:custGeom>
            <a:avLst/>
            <a:gdLst/>
            <a:ahLst/>
            <a:cxnLst/>
            <a:rect r="r" b="b" t="t" l="l"/>
            <a:pathLst>
              <a:path h="15240" w="10683240">
                <a:moveTo>
                  <a:pt x="0" y="0"/>
                </a:moveTo>
                <a:lnTo>
                  <a:pt x="10683240" y="0"/>
                </a:lnTo>
                <a:lnTo>
                  <a:pt x="10683240" y="15240"/>
                </a:lnTo>
                <a:lnTo>
                  <a:pt x="0" y="152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5" id="85"/>
          <p:cNvSpPr/>
          <p:nvPr/>
        </p:nvSpPr>
        <p:spPr>
          <a:xfrm flipH="false" flipV="false" rot="0">
            <a:off x="514398" y="4257551"/>
            <a:ext cx="10683240" cy="15240"/>
          </a:xfrm>
          <a:custGeom>
            <a:avLst/>
            <a:gdLst/>
            <a:ahLst/>
            <a:cxnLst/>
            <a:rect r="r" b="b" t="t" l="l"/>
            <a:pathLst>
              <a:path h="15240" w="10683240">
                <a:moveTo>
                  <a:pt x="0" y="0"/>
                </a:moveTo>
                <a:lnTo>
                  <a:pt x="10683240" y="0"/>
                </a:lnTo>
                <a:lnTo>
                  <a:pt x="10683240" y="15240"/>
                </a:lnTo>
                <a:lnTo>
                  <a:pt x="0" y="152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6" id="86"/>
          <p:cNvSpPr/>
          <p:nvPr/>
        </p:nvSpPr>
        <p:spPr>
          <a:xfrm flipH="false" flipV="false" rot="0">
            <a:off x="514398" y="4896355"/>
            <a:ext cx="10683240" cy="15240"/>
          </a:xfrm>
          <a:custGeom>
            <a:avLst/>
            <a:gdLst/>
            <a:ahLst/>
            <a:cxnLst/>
            <a:rect r="r" b="b" t="t" l="l"/>
            <a:pathLst>
              <a:path h="15240" w="10683240">
                <a:moveTo>
                  <a:pt x="0" y="0"/>
                </a:moveTo>
                <a:lnTo>
                  <a:pt x="10683240" y="0"/>
                </a:lnTo>
                <a:lnTo>
                  <a:pt x="10683240" y="15240"/>
                </a:lnTo>
                <a:lnTo>
                  <a:pt x="0" y="152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7" id="87"/>
          <p:cNvSpPr/>
          <p:nvPr/>
        </p:nvSpPr>
        <p:spPr>
          <a:xfrm flipH="false" flipV="false" rot="0">
            <a:off x="514398" y="5536435"/>
            <a:ext cx="10683240" cy="15240"/>
          </a:xfrm>
          <a:custGeom>
            <a:avLst/>
            <a:gdLst/>
            <a:ahLst/>
            <a:cxnLst/>
            <a:rect r="r" b="b" t="t" l="l"/>
            <a:pathLst>
              <a:path h="15240" w="10683240">
                <a:moveTo>
                  <a:pt x="0" y="0"/>
                </a:moveTo>
                <a:lnTo>
                  <a:pt x="10683240" y="0"/>
                </a:lnTo>
                <a:lnTo>
                  <a:pt x="10683240" y="15240"/>
                </a:lnTo>
                <a:lnTo>
                  <a:pt x="0" y="152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8" id="88"/>
          <p:cNvSpPr/>
          <p:nvPr/>
        </p:nvSpPr>
        <p:spPr>
          <a:xfrm flipH="false" flipV="false" rot="0">
            <a:off x="519770" y="1038854"/>
            <a:ext cx="15240" cy="5431536"/>
          </a:xfrm>
          <a:custGeom>
            <a:avLst/>
            <a:gdLst/>
            <a:ahLst/>
            <a:cxnLst/>
            <a:rect r="r" b="b" t="t" l="l"/>
            <a:pathLst>
              <a:path h="5431536" w="15240">
                <a:moveTo>
                  <a:pt x="0" y="0"/>
                </a:moveTo>
                <a:lnTo>
                  <a:pt x="15240" y="0"/>
                </a:lnTo>
                <a:lnTo>
                  <a:pt x="15240" y="5431536"/>
                </a:lnTo>
                <a:lnTo>
                  <a:pt x="0" y="543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9" id="89"/>
          <p:cNvSpPr/>
          <p:nvPr/>
        </p:nvSpPr>
        <p:spPr>
          <a:xfrm flipH="false" flipV="false" rot="0">
            <a:off x="11177016" y="1038854"/>
            <a:ext cx="15240" cy="5431536"/>
          </a:xfrm>
          <a:custGeom>
            <a:avLst/>
            <a:gdLst/>
            <a:ahLst/>
            <a:cxnLst/>
            <a:rect r="r" b="b" t="t" l="l"/>
            <a:pathLst>
              <a:path h="5431536" w="15240">
                <a:moveTo>
                  <a:pt x="0" y="0"/>
                </a:moveTo>
                <a:lnTo>
                  <a:pt x="15240" y="0"/>
                </a:lnTo>
                <a:lnTo>
                  <a:pt x="15240" y="5431536"/>
                </a:lnTo>
                <a:lnTo>
                  <a:pt x="0" y="5431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0" id="90"/>
          <p:cNvSpPr/>
          <p:nvPr/>
        </p:nvSpPr>
        <p:spPr>
          <a:xfrm flipH="false" flipV="false" rot="0">
            <a:off x="514398" y="1045083"/>
            <a:ext cx="10683240" cy="15240"/>
          </a:xfrm>
          <a:custGeom>
            <a:avLst/>
            <a:gdLst/>
            <a:ahLst/>
            <a:cxnLst/>
            <a:rect r="r" b="b" t="t" l="l"/>
            <a:pathLst>
              <a:path h="15240" w="10683240">
                <a:moveTo>
                  <a:pt x="0" y="0"/>
                </a:moveTo>
                <a:lnTo>
                  <a:pt x="10683240" y="0"/>
                </a:lnTo>
                <a:lnTo>
                  <a:pt x="10683240" y="15240"/>
                </a:lnTo>
                <a:lnTo>
                  <a:pt x="0" y="152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1" id="91"/>
          <p:cNvSpPr/>
          <p:nvPr/>
        </p:nvSpPr>
        <p:spPr>
          <a:xfrm flipH="false" flipV="false" rot="0">
            <a:off x="514398" y="6448920"/>
            <a:ext cx="10683240" cy="15240"/>
          </a:xfrm>
          <a:custGeom>
            <a:avLst/>
            <a:gdLst/>
            <a:ahLst/>
            <a:cxnLst/>
            <a:rect r="r" b="b" t="t" l="l"/>
            <a:pathLst>
              <a:path h="15240" w="10683240">
                <a:moveTo>
                  <a:pt x="0" y="0"/>
                </a:moveTo>
                <a:lnTo>
                  <a:pt x="10683240" y="0"/>
                </a:lnTo>
                <a:lnTo>
                  <a:pt x="10683240" y="15240"/>
                </a:lnTo>
                <a:lnTo>
                  <a:pt x="0" y="1524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2" id="92"/>
          <p:cNvSpPr txBox="true"/>
          <p:nvPr/>
        </p:nvSpPr>
        <p:spPr>
          <a:xfrm rot="0">
            <a:off x="3959095" y="159372"/>
            <a:ext cx="3665106" cy="790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7"/>
              </a:lnSpc>
            </a:pPr>
            <a:r>
              <a:rPr lang="en-US" sz="4598">
                <a:solidFill>
                  <a:srgbClr val="242852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ตารางสรุปองค์กรธุรกิจ 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5327266" y="1069658"/>
            <a:ext cx="728891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การจััดการ 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649529" y="1678372"/>
            <a:ext cx="1229830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1.กิจ</a:t>
            </a: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การเจ้้า</a:t>
            </a: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ของคน เดียว 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649529" y="2554919"/>
            <a:ext cx="1322651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2.ห้างหุ้นส่วนสามัญั 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649529" y="3505648"/>
            <a:ext cx="1463469" cy="1083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3.ห้า</a:t>
            </a: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งหุ้น</a:t>
            </a: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ส่ว</a:t>
            </a: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นสามัญั</a:t>
            </a: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นิติิ</a:t>
            </a: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บุคคล </a:t>
            </a:r>
          </a:p>
          <a:p>
            <a:pPr algn="l" rtl="true">
              <a:lnSpc>
                <a:spcPts val="2160"/>
              </a:lnSpc>
            </a:pPr>
          </a:p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4.ห้างหุ้นส่วนจากัด 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649529" y="4921691"/>
            <a:ext cx="571891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5.บริษัท </a:t>
            </a:r>
          </a:p>
        </p:txBody>
      </p:sp>
      <p:sp>
        <p:nvSpPr>
          <p:cNvPr name="TextBox 98" id="98"/>
          <p:cNvSpPr txBox="true"/>
          <p:nvPr/>
        </p:nvSpPr>
        <p:spPr>
          <a:xfrm rot="0">
            <a:off x="649529" y="5561800"/>
            <a:ext cx="1047512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6.บริษัทมหาชน </a:t>
            </a:r>
          </a:p>
        </p:txBody>
      </p:sp>
      <p:sp>
        <p:nvSpPr>
          <p:cNvPr name="TextBox 99" id="99"/>
          <p:cNvSpPr txBox="true"/>
          <p:nvPr/>
        </p:nvSpPr>
        <p:spPr>
          <a:xfrm rot="0">
            <a:off x="3071498" y="1069658"/>
            <a:ext cx="599256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การจััดตั้ง</a:t>
            </a:r>
          </a:p>
        </p:txBody>
      </p:sp>
      <p:sp>
        <p:nvSpPr>
          <p:cNvPr name="TextBox 100" id="100"/>
          <p:cNvSpPr txBox="true"/>
          <p:nvPr/>
        </p:nvSpPr>
        <p:spPr>
          <a:xfrm rot="0">
            <a:off x="7624572" y="1069658"/>
            <a:ext cx="713346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การยกเลิก </a:t>
            </a:r>
          </a:p>
        </p:txBody>
      </p:sp>
      <p:sp>
        <p:nvSpPr>
          <p:cNvPr name="TextBox 101" id="101"/>
          <p:cNvSpPr txBox="true"/>
          <p:nvPr/>
        </p:nvSpPr>
        <p:spPr>
          <a:xfrm rot="0">
            <a:off x="9674352" y="1069658"/>
            <a:ext cx="907971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การชาระบัญชี</a:t>
            </a:r>
          </a:p>
        </p:txBody>
      </p:sp>
    </p:spTree>
  </p:cSld>
  <p:clrMapOvr>
    <a:masterClrMapping/>
  </p:clrMapOvr>
</p:sld>
</file>

<file path=ppt/slides/slide9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38888" y="-63503"/>
            <a:ext cx="11016615" cy="6985006"/>
          </a:xfrm>
          <a:custGeom>
            <a:avLst/>
            <a:gdLst/>
            <a:ahLst/>
            <a:cxnLst/>
            <a:rect r="r" b="b" t="t" l="l"/>
            <a:pathLst>
              <a:path h="6985006" w="11016615">
                <a:moveTo>
                  <a:pt x="0" y="0"/>
                </a:moveTo>
                <a:lnTo>
                  <a:pt x="11016615" y="0"/>
                </a:lnTo>
                <a:lnTo>
                  <a:pt x="1101661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444240" y="518351"/>
            <a:ext cx="5913787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กฎหมายแพ่งและพาณิชย์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503933" y="2469518"/>
            <a:ext cx="4581077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 เอกเทศสัญญา </a:t>
            </a:r>
          </a:p>
        </p:txBody>
      </p:sp>
    </p:spTree>
  </p:cSld>
  <p:clrMapOvr>
    <a:masterClrMapping/>
  </p:clrMapOvr>
</p:sld>
</file>

<file path=ppt/slides/slide9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9010" y="591626"/>
            <a:ext cx="3252245" cy="1337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92"/>
              </a:lnSpc>
            </a:pPr>
            <a:r>
              <a:rPr lang="en-US" sz="44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นิยามเอกเทศสัญญา </a:t>
            </a:r>
          </a:p>
          <a:p>
            <a:pPr algn="l">
              <a:lnSpc>
                <a:spcPts val="6389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703328" y="1546412"/>
            <a:ext cx="93802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1910" y="1546412"/>
            <a:ext cx="8570385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เอกเทศสัญญาคือ สัญญาทางกฎหมายที่มีลักษณะเฉพาะตัว </a:t>
            </a:r>
            <a:r>
              <a:rPr lang="en-US" sz="3204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เป็นสัญญาที่ใช้กัน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11910" y="2091223"/>
            <a:ext cx="8801938" cy="3414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41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มากในชีีวิตประจ าวััน ประมวลกฎหมายแพ่งและพาณิชย์์จึงจัดรวบรวมเอาไว้้ ซึ่งมี ทั้งสิ้น </a:t>
            </a:r>
            <a:r>
              <a:rPr lang="en-US" sz="3206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22 ลักษณะ </a:t>
            </a: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เพื่อให้สะดวกในการใช้้ ค้นหาและอ้างอิง แต่อย่างไรก็ดีี มิใช่ว่่า สัญญาในทางกฎหมายจะมีเพีียงเอกเทศสัญญาเท่านั้น บุคคลสามารถทาสัญญา ชนิดอื่นๆ หรือเรียกช่ืื่อสัญญาอย่างไรก็ได้โดยอิสระเสรี ีประมวลกฎหมายแพ่งและ พาณิชย์ระบุสัญญาต่างๆ ที่เป็นเอกเทศสัญญาอันเป็นสัญญาที่เป็นบ่อเกิดแห่งหนี้ ซึ่งมีหลายลักษณะในบรรพ 3 ของประมวลกฎหมายแพ่งและพาณิชย์์ ซึ่ง ประกอบด้วยสัญญา 22 ชนิด </a:t>
            </a:r>
          </a:p>
        </p:txBody>
      </p:sp>
    </p:spTree>
  </p:cSld>
  <p:clrMapOvr>
    <a:masterClrMapping/>
  </p:clrMapOvr>
</p:sld>
</file>

<file path=ppt/slides/slide9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54990" y="508435"/>
            <a:ext cx="3631321" cy="7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เอกเทศสัญญา 22 ชนิด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60420" y="1518323"/>
            <a:ext cx="93869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45566" y="1321794"/>
            <a:ext cx="291313" cy="42545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41"/>
              </a:lnSpc>
            </a:pPr>
            <a:r>
              <a:rPr lang="en-US" sz="2555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 </a:t>
            </a:r>
          </a:p>
          <a:p>
            <a:pPr algn="just">
              <a:lnSpc>
                <a:spcPts val="1279"/>
              </a:lnSpc>
            </a:pPr>
            <a:r>
              <a:rPr lang="en-US" sz="2558">
                <a:solidFill>
                  <a:srgbClr val="90C226"/>
                </a:solidFill>
                <a:latin typeface="Arimo"/>
                <a:ea typeface="Arimo"/>
                <a:cs typeface="Arimo"/>
                <a:sym typeface="Arimo"/>
              </a:rPr>
              <a:t>   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8771" y="1480223"/>
            <a:ext cx="9437665" cy="3043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4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1.สัญ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ญาซื้อ</a:t>
            </a:r>
            <a:r>
              <a:rPr lang="en-US" sz="3206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 </a:t>
            </a: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ขาย</a:t>
            </a:r>
          </a:p>
          <a:p>
            <a:pPr algn="l">
              <a:lnSpc>
                <a:spcPts val="4844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4.สัญญาเช่าทรัพัย์  5. สัญญาเช่าซื้อ 6.สัญญาจ้างแรงงาน 7.สัญญาจ้างทาของ 8.สัญญารับขนของ 9. สัญญาการยืม 10.สัญญาฝากทรัพย์  11. สัญญาค้าประกัน 12. สัญญาจ านอง 13. สัญญาจ าน า 14. สัญญาเก็บของในคลังสินค้า </a:t>
            </a:r>
          </a:p>
          <a:p>
            <a:pPr algn="l">
              <a:lnSpc>
                <a:spcPts val="4844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15. สัญญาตัวแทน 16.สัญญานายหน้า 17. สัญญาประนีประนอมยอมความ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36135" y="1518323"/>
            <a:ext cx="2369220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2.สัญญาแลกเปลี่ย่น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728973" y="1518323"/>
            <a:ext cx="2257530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3.สัญญาเรื่องการให้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8771" y="4593250"/>
            <a:ext cx="6173210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18. สัญญาการพนันขันัต่อ 19. สัญญาบัญชีเดินสะพัดั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10885" y="4593250"/>
            <a:ext cx="2492016" cy="545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8"/>
              </a:lnSpc>
            </a:pPr>
            <a:r>
              <a:rPr lang="en-US" sz="3206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20. สัญญาประกันภัย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8771" y="5207641"/>
            <a:ext cx="2636244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21. สัญญาตั๋วเงิน และ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846576" y="5207641"/>
            <a:ext cx="2907668" cy="5447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5"/>
              </a:lnSpc>
            </a:pPr>
            <a:r>
              <a:rPr lang="en-US" sz="3204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22. สัญญาหุ้นส่วนบริษัท </a:t>
            </a:r>
          </a:p>
        </p:txBody>
      </p:sp>
    </p:spTree>
  </p:cSld>
  <p:clrMapOvr>
    <a:masterClrMapping/>
  </p:clrMapOvr>
</p:sld>
</file>

<file path=ppt/slides/slide9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7528" y="-63503"/>
            <a:ext cx="10697975" cy="6985006"/>
          </a:xfrm>
          <a:custGeom>
            <a:avLst/>
            <a:gdLst/>
            <a:ahLst/>
            <a:cxnLst/>
            <a:rect r="r" b="b" t="t" l="l"/>
            <a:pathLst>
              <a:path h="6985006" w="10697975">
                <a:moveTo>
                  <a:pt x="0" y="0"/>
                </a:moveTo>
                <a:lnTo>
                  <a:pt x="10697975" y="0"/>
                </a:lnTo>
                <a:lnTo>
                  <a:pt x="10697975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07510" y="546040"/>
            <a:ext cx="4627921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กฎหมายเฉพาะเรื่อง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029712" y="2469518"/>
            <a:ext cx="5156235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>
                <a:solidFill>
                  <a:srgbClr val="40404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1. กฎหมายแรงงาน </a:t>
            </a:r>
          </a:p>
        </p:txBody>
      </p:sp>
    </p:spTree>
  </p:cSld>
  <p:clrMapOvr>
    <a:masterClrMapping/>
  </p:clrMapOvr>
</p:sld>
</file>

<file path=ppt/slides/slide9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013197"/>
            <a:ext cx="448732" cy="2844803"/>
          </a:xfrm>
          <a:custGeom>
            <a:avLst/>
            <a:gdLst/>
            <a:ahLst/>
            <a:cxnLst/>
            <a:rect r="r" b="b" t="t" l="l"/>
            <a:pathLst>
              <a:path h="2844803" w="448732">
                <a:moveTo>
                  <a:pt x="0" y="0"/>
                </a:moveTo>
                <a:lnTo>
                  <a:pt x="448732" y="0"/>
                </a:lnTo>
                <a:lnTo>
                  <a:pt x="448732" y="2844803"/>
                </a:lnTo>
                <a:lnTo>
                  <a:pt x="0" y="28448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7043" y="-63503"/>
            <a:ext cx="4898450" cy="6985006"/>
          </a:xfrm>
          <a:custGeom>
            <a:avLst/>
            <a:gdLst/>
            <a:ahLst/>
            <a:cxnLst/>
            <a:rect r="r" b="b" t="t" l="l"/>
            <a:pathLst>
              <a:path h="6985006" w="4898450">
                <a:moveTo>
                  <a:pt x="0" y="0"/>
                </a:moveTo>
                <a:lnTo>
                  <a:pt x="4898451" y="0"/>
                </a:lnTo>
                <a:lnTo>
                  <a:pt x="4898451" y="6985006"/>
                </a:lnTo>
                <a:lnTo>
                  <a:pt x="0" y="6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54990" y="383848"/>
            <a:ext cx="2709653" cy="1614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กฎหมายแรงงาน </a:t>
            </a:r>
          </a:p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26210" y="2128999"/>
            <a:ext cx="318373" cy="496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11910" y="1668599"/>
            <a:ext cx="3421237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ประมวลกฎหมายแพ่่งและพาณิชย์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38602" y="2308679"/>
            <a:ext cx="9294352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มาตรา 575 จ้างแรงงาน คือ สัญญาซึ่งบุคคลหนึ่งเรียกว่าลูกจ้าง ตกลงจะท างานให้้แก่บุคคลอีกคน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12694" y="2949007"/>
            <a:ext cx="7072198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FF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หนึ่ง เรียกว่านายจ้าง และนายจ้างตกลงจะให้้สินจ้างตลอดเวลาที่ท างานให้้ 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83382" y="3561817"/>
            <a:ext cx="318373" cy="496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B050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95802" y="3741487"/>
            <a:ext cx="7649480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ส าหรับการบังคับนั้น กฎหมายไม่ได้บังคับว่าต้้องทาสัญญาเป็นลายลักษณ์อักษร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911982" y="4381948"/>
            <a:ext cx="6829006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B05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แต่ควรท า เพราะมีกฎหมายทรัพย์สินทางปัญญาเข้ามาเกี่ยวข้องเพ่ืื่อ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597782" y="4994758"/>
            <a:ext cx="318373" cy="496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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910202" y="5174428"/>
            <a:ext cx="7828740" cy="483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>
                <a:solidFill>
                  <a:srgbClr val="0070C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ป้องกันข้อมูลความลับ -ป้องกันการทาธุรกิจแข่งขัน -ป้องกันการบอกกล่าวเลิก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DAHPLzsW7zU</dc:identifier>
  <dcterms:modified xsi:type="dcterms:W3CDTF">2011-08-01T06:04:30Z</dcterms:modified>
  <cp:revision>1</cp:revision>
  <dc:title>Law.pdf</dc:title>
</cp:coreProperties>
</file>