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1" r:id="rId38"/>
    <p:sldId id="292"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com" initials="w" lastIdx="1" clrIdx="0">
    <p:extLst>
      <p:ext uri="{19B8F6BF-5375-455C-9EA6-DF929625EA0E}">
        <p15:presenceInfo xmlns:p15="http://schemas.microsoft.com/office/powerpoint/2012/main" userId="w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07T11:28:01.009" idx="1">
    <p:pos x="7333" y="1369"/>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336277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77032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h-TH"/>
              <a:t>คลิกเพื่อแก้ไขสไตล์ชื่อเรื่องต้นแบบ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CDC230-B1FE-48D6-8D3B-23C57D2242E8}" type="slidenum">
              <a:rPr lang="th-TH" smtClean="0"/>
              <a:t>‹#›</a:t>
            </a:fld>
            <a:endParaRPr lang="th-TH"/>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425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h-TH"/>
              <a:t>คลิกเพื่อแก้ไขสไตล์ชื่อเรื่องต้นแบบ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AB2F260F-F553-4319-8AD6-73841F84C8F2}" type="datetimeFigureOut">
              <a:rPr lang="th-TH" smtClean="0"/>
              <a:t>29/04/68</a:t>
            </a:fld>
            <a:endParaRPr lang="th-TH"/>
          </a:p>
        </p:txBody>
      </p:sp>
      <p:sp>
        <p:nvSpPr>
          <p:cNvPr id="6" name="Footer Placeholder 5"/>
          <p:cNvSpPr>
            <a:spLocks noGrp="1"/>
          </p:cNvSpPr>
          <p:nvPr>
            <p:ph type="ftr" sz="quarter" idx="11"/>
          </p:nvPr>
        </p:nvSpPr>
        <p:spPr/>
        <p:txBody>
          <a:bodyPr/>
          <a:lstStyle/>
          <a:p>
            <a:endParaRPr lang="th-T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247587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h-TH"/>
              <a:t>คลิกเพื่อแก้ไขสไตล์ชื่อเรื่องต้นแบบ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AB2F260F-F553-4319-8AD6-73841F84C8F2}" type="datetimeFigureOut">
              <a:rPr lang="th-TH" smtClean="0"/>
              <a:t>29/04/68</a:t>
            </a:fld>
            <a:endParaRPr lang="th-TH"/>
          </a:p>
        </p:txBody>
      </p:sp>
      <p:sp>
        <p:nvSpPr>
          <p:cNvPr id="6" name="Footer Placeholder 5"/>
          <p:cNvSpPr>
            <a:spLocks noGrp="1"/>
          </p:cNvSpPr>
          <p:nvPr>
            <p:ph type="ftr" sz="quarter" idx="11"/>
          </p:nvPr>
        </p:nvSpPr>
        <p:spPr/>
        <p:txBody>
          <a:bodyPr/>
          <a:lstStyle/>
          <a:p>
            <a:endParaRPr lang="th-TH"/>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CDC230-B1FE-48D6-8D3B-23C57D2242E8}" type="slidenum">
              <a:rPr lang="th-TH" smtClean="0"/>
              <a:t>‹#›</a:t>
            </a:fld>
            <a:endParaRPr lang="th-TH"/>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3497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h-TH"/>
              <a:t>คลิกเพื่อแก้ไขสไตล์ชื่อเรื่องต้นแบบ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AB2F260F-F553-4319-8AD6-73841F84C8F2}" type="datetimeFigureOut">
              <a:rPr lang="th-TH" smtClean="0"/>
              <a:t>29/04/68</a:t>
            </a:fld>
            <a:endParaRPr lang="th-TH"/>
          </a:p>
        </p:txBody>
      </p:sp>
      <p:sp>
        <p:nvSpPr>
          <p:cNvPr id="6" name="Footer Placeholder 5"/>
          <p:cNvSpPr>
            <a:spLocks noGrp="1"/>
          </p:cNvSpPr>
          <p:nvPr>
            <p:ph type="ftr" sz="quarter" idx="11"/>
          </p:nvPr>
        </p:nvSpPr>
        <p:spPr/>
        <p:txBody>
          <a:bodyPr/>
          <a:lstStyle/>
          <a:p>
            <a:endParaRPr lang="th-T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273583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227411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376193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5659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AB2F260F-F553-4319-8AD6-73841F84C8F2}" type="datetimeFigureOut">
              <a:rPr lang="th-TH" smtClean="0"/>
              <a:t>29/04/68</a:t>
            </a:fld>
            <a:endParaRPr lang="th-TH"/>
          </a:p>
        </p:txBody>
      </p:sp>
      <p:sp>
        <p:nvSpPr>
          <p:cNvPr id="5" name="Footer Placeholder 4"/>
          <p:cNvSpPr>
            <a:spLocks noGrp="1"/>
          </p:cNvSpPr>
          <p:nvPr>
            <p:ph type="ftr" sz="quarter" idx="11"/>
          </p:nvPr>
        </p:nvSpPr>
        <p:spPr/>
        <p:txBody>
          <a:bodyPr/>
          <a:lstStyle/>
          <a:p>
            <a:endParaRPr lang="th-TH"/>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273080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AB2F260F-F553-4319-8AD6-73841F84C8F2}" type="datetimeFigureOut">
              <a:rPr lang="th-TH" smtClean="0"/>
              <a:t>29/04/68</a:t>
            </a:fld>
            <a:endParaRPr lang="th-TH"/>
          </a:p>
        </p:txBody>
      </p:sp>
      <p:sp>
        <p:nvSpPr>
          <p:cNvPr id="6" name="Footer Placeholder 5"/>
          <p:cNvSpPr>
            <a:spLocks noGrp="1"/>
          </p:cNvSpPr>
          <p:nvPr>
            <p:ph type="ftr" sz="quarter" idx="11"/>
          </p:nvPr>
        </p:nvSpPr>
        <p:spPr/>
        <p:txBody>
          <a:bodyPr/>
          <a:lstStyle/>
          <a:p>
            <a:endParaRPr lang="th-TH"/>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9129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AB2F260F-F553-4319-8AD6-73841F84C8F2}" type="datetimeFigureOut">
              <a:rPr lang="th-TH" smtClean="0"/>
              <a:t>29/04/68</a:t>
            </a:fld>
            <a:endParaRPr lang="th-TH"/>
          </a:p>
        </p:txBody>
      </p:sp>
      <p:sp>
        <p:nvSpPr>
          <p:cNvPr id="8" name="Footer Placeholder 7"/>
          <p:cNvSpPr>
            <a:spLocks noGrp="1"/>
          </p:cNvSpPr>
          <p:nvPr>
            <p:ph type="ftr" sz="quarter" idx="11"/>
          </p:nvPr>
        </p:nvSpPr>
        <p:spPr/>
        <p:txBody>
          <a:bodyPr/>
          <a:lstStyle/>
          <a:p>
            <a:endParaRPr lang="th-TH"/>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107798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AB2F260F-F553-4319-8AD6-73841F84C8F2}" type="datetimeFigureOut">
              <a:rPr lang="th-TH" smtClean="0"/>
              <a:t>29/04/68</a:t>
            </a:fld>
            <a:endParaRPr lang="th-TH"/>
          </a:p>
        </p:txBody>
      </p:sp>
      <p:sp>
        <p:nvSpPr>
          <p:cNvPr id="4" name="Footer Placeholder 3"/>
          <p:cNvSpPr>
            <a:spLocks noGrp="1"/>
          </p:cNvSpPr>
          <p:nvPr>
            <p:ph type="ftr" sz="quarter" idx="11"/>
          </p:nvPr>
        </p:nvSpPr>
        <p:spPr/>
        <p:txBody>
          <a:bodyPr/>
          <a:lstStyle/>
          <a:p>
            <a:endParaRPr lang="th-TH"/>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295839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F260F-F553-4319-8AD6-73841F84C8F2}" type="datetimeFigureOut">
              <a:rPr lang="th-TH" smtClean="0"/>
              <a:t>29/04/68</a:t>
            </a:fld>
            <a:endParaRPr lang="th-TH"/>
          </a:p>
        </p:txBody>
      </p:sp>
      <p:sp>
        <p:nvSpPr>
          <p:cNvPr id="3" name="Footer Placeholder 2"/>
          <p:cNvSpPr>
            <a:spLocks noGrp="1"/>
          </p:cNvSpPr>
          <p:nvPr>
            <p:ph type="ftr" sz="quarter" idx="11"/>
          </p:nvPr>
        </p:nvSpPr>
        <p:spPr/>
        <p:txBody>
          <a:bodyPr/>
          <a:lstStyle/>
          <a:p>
            <a:endParaRPr lang="th-TH"/>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154753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AB2F260F-F553-4319-8AD6-73841F84C8F2}" type="datetimeFigureOut">
              <a:rPr lang="th-TH" smtClean="0"/>
              <a:t>29/04/68</a:t>
            </a:fld>
            <a:endParaRPr lang="th-TH"/>
          </a:p>
        </p:txBody>
      </p:sp>
      <p:sp>
        <p:nvSpPr>
          <p:cNvPr id="6" name="Footer Placeholder 5"/>
          <p:cNvSpPr>
            <a:spLocks noGrp="1"/>
          </p:cNvSpPr>
          <p:nvPr>
            <p:ph type="ftr" sz="quarter" idx="11"/>
          </p:nvPr>
        </p:nvSpPr>
        <p:spPr/>
        <p:txBody>
          <a:bodyPr/>
          <a:lstStyle/>
          <a:p>
            <a:endParaRPr lang="th-TH"/>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17747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AB2F260F-F553-4319-8AD6-73841F84C8F2}" type="datetimeFigureOut">
              <a:rPr lang="th-TH" smtClean="0"/>
              <a:t>29/04/68</a:t>
            </a:fld>
            <a:endParaRPr lang="th-TH"/>
          </a:p>
        </p:txBody>
      </p:sp>
      <p:sp>
        <p:nvSpPr>
          <p:cNvPr id="6" name="Footer Placeholder 5"/>
          <p:cNvSpPr>
            <a:spLocks noGrp="1"/>
          </p:cNvSpPr>
          <p:nvPr>
            <p:ph type="ftr" sz="quarter" idx="11"/>
          </p:nvPr>
        </p:nvSpPr>
        <p:spPr/>
        <p:txBody>
          <a:bodyPr/>
          <a:lstStyle/>
          <a:p>
            <a:endParaRPr lang="th-T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CDC230-B1FE-48D6-8D3B-23C57D2242E8}" type="slidenum">
              <a:rPr lang="th-TH" smtClean="0"/>
              <a:t>‹#›</a:t>
            </a:fld>
            <a:endParaRPr lang="th-TH"/>
          </a:p>
        </p:txBody>
      </p:sp>
    </p:spTree>
    <p:extLst>
      <p:ext uri="{BB962C8B-B14F-4D97-AF65-F5344CB8AC3E}">
        <p14:creationId xmlns:p14="http://schemas.microsoft.com/office/powerpoint/2010/main" val="205961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2F260F-F553-4319-8AD6-73841F84C8F2}" type="datetimeFigureOut">
              <a:rPr lang="th-TH" smtClean="0"/>
              <a:t>29/04/68</a:t>
            </a:fld>
            <a:endParaRPr lang="th-TH"/>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h-TH"/>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CDC230-B1FE-48D6-8D3B-23C57D2242E8}" type="slidenum">
              <a:rPr lang="th-TH" smtClean="0"/>
              <a:t>‹#›</a:t>
            </a:fld>
            <a:endParaRPr lang="th-TH"/>
          </a:p>
        </p:txBody>
      </p:sp>
    </p:spTree>
    <p:extLst>
      <p:ext uri="{BB962C8B-B14F-4D97-AF65-F5344CB8AC3E}">
        <p14:creationId xmlns:p14="http://schemas.microsoft.com/office/powerpoint/2010/main" val="7223790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allstreetmojo.com/economic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llstreetmojo.com/liquidity-risk/" TargetMode="External"/><Relationship Id="rId2" Type="http://schemas.openxmlformats.org/officeDocument/2006/relationships/hyperlink" Target="https://www.wallstreetmojo.com/credit-ris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wallstreetmojo.com/investment-securit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allstreetmojo.com/portfolio-diversific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allstreetmojo.com/normal-distribu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allstreetmojo.com/short-term-investme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allstreetmojo.com/types-of-asse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allstreetmojo.com/financial-instrumen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allstreetmojo.com/duration/" TargetMode="External"/><Relationship Id="rId2" Type="http://schemas.openxmlformats.org/officeDocument/2006/relationships/hyperlink" Target="https://www.wallstreetmojo.com/bonds/" TargetMode="External"/><Relationship Id="rId1" Type="http://schemas.openxmlformats.org/officeDocument/2006/relationships/slideLayout" Target="../slideLayouts/slideLayout2.xml"/><Relationship Id="rId4" Type="http://schemas.openxmlformats.org/officeDocument/2006/relationships/hyperlink" Target="https://www.wallstreetmojo.com/risk-free-rate/"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wallstreetmojo.com/systematic-ris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allstreetmojo.com/bankruptcy/" TargetMode="External"/><Relationship Id="rId2" Type="http://schemas.openxmlformats.org/officeDocument/2006/relationships/hyperlink" Target="https://www.wallstreetmojo.com/cash-flo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allstreetmojo.com/multinational-company/" TargetMode="External"/><Relationship Id="rId2" Type="http://schemas.openxmlformats.org/officeDocument/2006/relationships/hyperlink" Target="https://www.wallstreetmojo.com/foreign-direct-investment/" TargetMode="External"/><Relationship Id="rId1" Type="http://schemas.openxmlformats.org/officeDocument/2006/relationships/slideLayout" Target="../slideLayouts/slideLayout2.xml"/><Relationship Id="rId4" Type="http://schemas.openxmlformats.org/officeDocument/2006/relationships/hyperlink" Target="https://www.wallstreetmojo.com/equit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allstreetmojo.com/global-recess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6703857-EF4A-EDC0-294D-D8C500B6C3E7}"/>
              </a:ext>
            </a:extLst>
          </p:cNvPr>
          <p:cNvSpPr>
            <a:spLocks noGrp="1"/>
          </p:cNvSpPr>
          <p:nvPr>
            <p:ph type="ctrTitle"/>
          </p:nvPr>
        </p:nvSpPr>
        <p:spPr>
          <a:xfrm>
            <a:off x="1150375" y="2514600"/>
            <a:ext cx="10354238" cy="2262781"/>
          </a:xfrm>
        </p:spPr>
        <p:txBody>
          <a:bodyPr>
            <a:normAutofit/>
          </a:bodyPr>
          <a:lstStyle/>
          <a:p>
            <a:r>
              <a:rPr lang="en-US" b="1" i="0" dirty="0">
                <a:solidFill>
                  <a:srgbClr val="0C4E54"/>
                </a:solidFill>
                <a:effectLst/>
                <a:latin typeface="poppins" panose="00000500000000000000" pitchFamily="2" charset="0"/>
              </a:rPr>
              <a:t>Lesson 8</a:t>
            </a:r>
            <a:br>
              <a:rPr lang="en-US" b="1" i="0" dirty="0">
                <a:solidFill>
                  <a:srgbClr val="0C4E54"/>
                </a:solidFill>
                <a:effectLst/>
                <a:latin typeface="poppins" panose="00000500000000000000" pitchFamily="2" charset="0"/>
              </a:rPr>
            </a:br>
            <a:r>
              <a:rPr lang="en-US" b="1" i="0" dirty="0">
                <a:solidFill>
                  <a:srgbClr val="0C4E54"/>
                </a:solidFill>
                <a:effectLst/>
                <a:latin typeface="poppins" panose="00000500000000000000" pitchFamily="2" charset="0"/>
              </a:rPr>
              <a:t>International Investments</a:t>
            </a:r>
            <a:endParaRPr lang="th-TH" dirty="0"/>
          </a:p>
        </p:txBody>
      </p:sp>
    </p:spTree>
    <p:extLst>
      <p:ext uri="{BB962C8B-B14F-4D97-AF65-F5344CB8AC3E}">
        <p14:creationId xmlns:p14="http://schemas.microsoft.com/office/powerpoint/2010/main" val="212794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6E7172A-786C-5B62-88DC-35E5C69EFEF8}"/>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important Points To Note</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4968A837-E031-DCC4-95AB-5DBB57529D26}"/>
              </a:ext>
            </a:extLst>
          </p:cNvPr>
          <p:cNvSpPr>
            <a:spLocks noGrp="1"/>
          </p:cNvSpPr>
          <p:nvPr>
            <p:ph idx="1"/>
          </p:nvPr>
        </p:nvSpPr>
        <p:spPr>
          <a:xfrm>
            <a:off x="226143" y="1376516"/>
            <a:ext cx="11867534" cy="3777622"/>
          </a:xfrm>
        </p:spPr>
        <p:txBody>
          <a:bodyPr>
            <a:noAutofit/>
          </a:bodyPr>
          <a:lstStyle/>
          <a:p>
            <a:r>
              <a:rPr lang="en-US" sz="4000" dirty="0">
                <a:latin typeface="Angsana New" panose="02020603050405020304" pitchFamily="18" charset="-34"/>
                <a:cs typeface="Angsana New" panose="02020603050405020304" pitchFamily="18" charset="-34"/>
              </a:rPr>
              <a:t>Some important points to note regarding international investment companies are as given below.</a:t>
            </a:r>
          </a:p>
          <a:p>
            <a:r>
              <a:rPr lang="en-US" sz="4000" dirty="0">
                <a:latin typeface="Angsana New" panose="02020603050405020304" pitchFamily="18" charset="-34"/>
                <a:cs typeface="Angsana New" panose="02020603050405020304" pitchFamily="18" charset="-34"/>
              </a:rPr>
              <a:t>There is not much difference between FDIs and FPIs if both have long term interests. However, FDIs may seek ownership and voting rights provisions as well.</a:t>
            </a:r>
          </a:p>
          <a:p>
            <a:r>
              <a:rPr lang="en-US" sz="4000" dirty="0">
                <a:latin typeface="Angsana New" panose="02020603050405020304" pitchFamily="18" charset="-34"/>
                <a:cs typeface="Angsana New" panose="02020603050405020304" pitchFamily="18" charset="-34"/>
              </a:rPr>
              <a:t>With increasing technological advances and global reach, FPIs and FDIs have outplayed cross border financing in recent years. ‘</a:t>
            </a:r>
          </a:p>
          <a:p>
            <a:r>
              <a:rPr lang="en-US" sz="4000" dirty="0">
                <a:latin typeface="Angsana New" panose="02020603050405020304" pitchFamily="18" charset="-34"/>
                <a:cs typeface="Angsana New" panose="02020603050405020304" pitchFamily="18" charset="-34"/>
              </a:rPr>
              <a:t>FPIs can take several forms, most common being equity and mutual funds.</a:t>
            </a:r>
          </a:p>
          <a:p>
            <a:r>
              <a:rPr lang="en-US" sz="4000" dirty="0">
                <a:latin typeface="Angsana New" panose="02020603050405020304" pitchFamily="18" charset="-34"/>
                <a:cs typeface="Angsana New" panose="02020603050405020304" pitchFamily="18" charset="-34"/>
              </a:rPr>
              <a:t>Foreign direct investment is a subset of international investment.</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5461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1CBCDA2-621C-1832-308E-EC2F7B9442D0}"/>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Advantages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571FD252-62FD-2F8A-937A-CFED225D7D07}"/>
              </a:ext>
            </a:extLst>
          </p:cNvPr>
          <p:cNvSpPr>
            <a:spLocks noGrp="1"/>
          </p:cNvSpPr>
          <p:nvPr>
            <p:ph idx="1"/>
          </p:nvPr>
        </p:nvSpPr>
        <p:spPr>
          <a:xfrm>
            <a:off x="1081548" y="1484670"/>
            <a:ext cx="10423064" cy="4916129"/>
          </a:xfrm>
        </p:spPr>
        <p:txBody>
          <a:bodyPr>
            <a:normAutofit fontScale="92500" lnSpcReduction="20000"/>
          </a:bodyPr>
          <a:lstStyle/>
          <a:p>
            <a:pPr algn="l"/>
            <a:r>
              <a:rPr lang="en-US" sz="4000" b="0" i="0" dirty="0">
                <a:solidFill>
                  <a:srgbClr val="212121"/>
                </a:solidFill>
                <a:effectLst/>
                <a:latin typeface="-apple-system"/>
              </a:rPr>
              <a:t>While the domestic market attracts investors in its own right, </a:t>
            </a:r>
            <a:r>
              <a:rPr lang="en-US" sz="4000" b="1" i="0" dirty="0">
                <a:solidFill>
                  <a:srgbClr val="212121"/>
                </a:solidFill>
                <a:effectLst/>
                <a:latin typeface="-apple-system"/>
              </a:rPr>
              <a:t>international investment theories</a:t>
            </a:r>
            <a:r>
              <a:rPr lang="en-US" sz="4000" b="0" i="0" dirty="0">
                <a:solidFill>
                  <a:srgbClr val="212121"/>
                </a:solidFill>
                <a:effectLst/>
                <a:latin typeface="-apple-system"/>
              </a:rPr>
              <a:t> too have advantages.</a:t>
            </a:r>
          </a:p>
          <a:p>
            <a:pPr algn="l">
              <a:buFont typeface="Arial" panose="020B0604020202020204" pitchFamily="34" charset="0"/>
              <a:buChar char="•"/>
            </a:pPr>
            <a:r>
              <a:rPr lang="en-US" sz="4000" b="0" i="0" dirty="0">
                <a:solidFill>
                  <a:srgbClr val="212121"/>
                </a:solidFill>
                <a:effectLst/>
                <a:latin typeface="-apple-system"/>
              </a:rPr>
              <a:t>Access to opportunities existing in different markets that indigenous markets might not provide.</a:t>
            </a:r>
          </a:p>
          <a:p>
            <a:pPr algn="l">
              <a:buFont typeface="Arial" panose="020B0604020202020204" pitchFamily="34" charset="0"/>
              <a:buChar char="•"/>
            </a:pPr>
            <a:r>
              <a:rPr lang="en-US" sz="4000" b="0" i="0" dirty="0">
                <a:solidFill>
                  <a:srgbClr val="212121"/>
                </a:solidFill>
                <a:effectLst/>
                <a:latin typeface="-apple-system"/>
              </a:rPr>
              <a:t>Access to instruments that allow negating currency exchange risk and may guarantee greater gains.</a:t>
            </a:r>
          </a:p>
          <a:p>
            <a:pPr algn="l">
              <a:buFont typeface="Arial" panose="020B0604020202020204" pitchFamily="34" charset="0"/>
              <a:buChar char="•"/>
            </a:pPr>
            <a:r>
              <a:rPr lang="en-US" sz="4000" b="0" i="0" dirty="0">
                <a:solidFill>
                  <a:srgbClr val="212121"/>
                </a:solidFill>
                <a:effectLst/>
                <a:latin typeface="-apple-system"/>
              </a:rPr>
              <a:t>Offsetting risks pertaining to domestic markets and diversification of a portfolio</a:t>
            </a:r>
          </a:p>
          <a:p>
            <a:endParaRPr lang="th-TH" dirty="0"/>
          </a:p>
        </p:txBody>
      </p:sp>
    </p:spTree>
    <p:extLst>
      <p:ext uri="{BB962C8B-B14F-4D97-AF65-F5344CB8AC3E}">
        <p14:creationId xmlns:p14="http://schemas.microsoft.com/office/powerpoint/2010/main" val="366233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C5AE5F3-6436-CB1D-F8F3-CE1AA4760F72}"/>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Disadvantages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E72BEB75-8495-D031-75D6-F22B25E4793A}"/>
              </a:ext>
            </a:extLst>
          </p:cNvPr>
          <p:cNvSpPr>
            <a:spLocks noGrp="1"/>
          </p:cNvSpPr>
          <p:nvPr>
            <p:ph idx="1"/>
          </p:nvPr>
        </p:nvSpPr>
        <p:spPr>
          <a:xfrm>
            <a:off x="363794" y="1632155"/>
            <a:ext cx="11828206" cy="5102941"/>
          </a:xfrm>
        </p:spPr>
        <p:txBody>
          <a:bodyPr>
            <a:normAutofit fontScale="62500" lnSpcReduction="20000"/>
          </a:bodyPr>
          <a:lstStyle/>
          <a:p>
            <a:pPr algn="l">
              <a:buFont typeface="Arial" panose="020B0604020202020204" pitchFamily="34" charset="0"/>
              <a:buChar char="•"/>
            </a:pPr>
            <a:r>
              <a:rPr lang="en-US" sz="7200" b="0" i="0" dirty="0">
                <a:solidFill>
                  <a:srgbClr val="212121"/>
                </a:solidFill>
                <a:effectLst/>
                <a:latin typeface="-apple-system"/>
              </a:rPr>
              <a:t>Political and </a:t>
            </a:r>
            <a:r>
              <a:rPr lang="en-US" sz="7200" b="1" i="0" u="sng" dirty="0">
                <a:solidFill>
                  <a:srgbClr val="0CA0A0"/>
                </a:solidFill>
                <a:effectLst/>
                <a:latin typeface="-apple-system"/>
                <a:hlinkClick r:id="rId2"/>
              </a:rPr>
              <a:t>economic</a:t>
            </a:r>
            <a:r>
              <a:rPr lang="en-US" sz="7200" b="0" i="0" dirty="0">
                <a:solidFill>
                  <a:srgbClr val="212121"/>
                </a:solidFill>
                <a:effectLst/>
                <a:latin typeface="-apple-system"/>
              </a:rPr>
              <a:t> turbulence can greatly affect such investments</a:t>
            </a:r>
          </a:p>
          <a:p>
            <a:pPr algn="l">
              <a:buFont typeface="Arial" panose="020B0604020202020204" pitchFamily="34" charset="0"/>
              <a:buChar char="•"/>
            </a:pPr>
            <a:r>
              <a:rPr lang="en-US" sz="7200" b="0" i="0" dirty="0">
                <a:solidFill>
                  <a:srgbClr val="212121"/>
                </a:solidFill>
                <a:effectLst/>
                <a:latin typeface="-apple-system"/>
              </a:rPr>
              <a:t>Accessibility to and availability of vital information related to foreign firms and markets is also a concern</a:t>
            </a:r>
          </a:p>
          <a:p>
            <a:pPr algn="l">
              <a:buFont typeface="Arial" panose="020B0604020202020204" pitchFamily="34" charset="0"/>
              <a:buChar char="•"/>
            </a:pPr>
            <a:r>
              <a:rPr lang="en-US" sz="7200" b="0" i="0" dirty="0">
                <a:solidFill>
                  <a:srgbClr val="212121"/>
                </a:solidFill>
                <a:effectLst/>
                <a:latin typeface="-apple-system"/>
              </a:rPr>
              <a:t>Complications are rendered by legislation and varying operating conditions of foreign markets.</a:t>
            </a:r>
          </a:p>
          <a:p>
            <a:endParaRPr lang="th-TH" dirty="0"/>
          </a:p>
        </p:txBody>
      </p:sp>
    </p:spTree>
    <p:extLst>
      <p:ext uri="{BB962C8B-B14F-4D97-AF65-F5344CB8AC3E}">
        <p14:creationId xmlns:p14="http://schemas.microsoft.com/office/powerpoint/2010/main" val="284384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4B5DD2B-50FD-70E9-DE2E-928812A09C9A}"/>
              </a:ext>
            </a:extLst>
          </p:cNvPr>
          <p:cNvSpPr>
            <a:spLocks noGrp="1"/>
          </p:cNvSpPr>
          <p:nvPr>
            <p:ph type="title"/>
          </p:nvPr>
        </p:nvSpPr>
        <p:spPr/>
        <p:txBody>
          <a:bodyPr/>
          <a:lstStyle/>
          <a:p>
            <a:r>
              <a:rPr lang="en-US" dirty="0"/>
              <a:t>Risks</a:t>
            </a:r>
            <a:endParaRPr lang="th-TH" dirty="0"/>
          </a:p>
        </p:txBody>
      </p:sp>
      <p:sp>
        <p:nvSpPr>
          <p:cNvPr id="3" name="ตัวแทนเนื้อหา 2">
            <a:extLst>
              <a:ext uri="{FF2B5EF4-FFF2-40B4-BE49-F238E27FC236}">
                <a16:creationId xmlns:a16="http://schemas.microsoft.com/office/drawing/2014/main" id="{35A3943F-6565-DD3B-72E6-1288F83AD92F}"/>
              </a:ext>
            </a:extLst>
          </p:cNvPr>
          <p:cNvSpPr>
            <a:spLocks noGrp="1"/>
          </p:cNvSpPr>
          <p:nvPr>
            <p:ph idx="1"/>
          </p:nvPr>
        </p:nvSpPr>
        <p:spPr>
          <a:xfrm>
            <a:off x="186812" y="1563330"/>
            <a:ext cx="12005188" cy="4994787"/>
          </a:xfrm>
        </p:spPr>
        <p:txBody>
          <a:bodyPr>
            <a:normAutofit fontScale="55000" lnSpcReduction="20000"/>
          </a:bodyPr>
          <a:lstStyle/>
          <a:p>
            <a:pPr algn="l"/>
            <a:r>
              <a:rPr lang="en-US" sz="5900" b="0" i="0" dirty="0">
                <a:solidFill>
                  <a:srgbClr val="212121"/>
                </a:solidFill>
                <a:effectLst/>
                <a:latin typeface="-apple-system"/>
              </a:rPr>
              <a:t>investments in international markets come with many drawbacks. Some of them are cited below</a:t>
            </a:r>
            <a:r>
              <a:rPr lang="en-US" sz="4400" b="0" i="0" dirty="0">
                <a:solidFill>
                  <a:srgbClr val="212121"/>
                </a:solidFill>
                <a:effectLst/>
                <a:latin typeface="-apple-system"/>
              </a:rPr>
              <a:t>:</a:t>
            </a:r>
          </a:p>
          <a:p>
            <a:pPr algn="l">
              <a:buFont typeface="+mj-lt"/>
              <a:buAutoNum type="arabicPeriod"/>
            </a:pPr>
            <a:r>
              <a:rPr lang="en-US" sz="4400" b="1" i="0" dirty="0">
                <a:solidFill>
                  <a:srgbClr val="212121"/>
                </a:solidFill>
                <a:effectLst/>
                <a:latin typeface="-apple-system"/>
              </a:rPr>
              <a:t>Currency Exchange Rate –</a:t>
            </a:r>
            <a:r>
              <a:rPr lang="en-US" sz="4400" b="0" i="0" dirty="0">
                <a:solidFill>
                  <a:srgbClr val="212121"/>
                </a:solidFill>
                <a:effectLst/>
                <a:latin typeface="-apple-system"/>
              </a:rPr>
              <a:t> Foreign investment at the outset is prone to the risk of currency exchange. Fluctuations in currency exchange can affect big transactions drastically. Currency exchange can affect an equity instrument such that the investor may find different exchange rates at the time of buy and sell.</a:t>
            </a:r>
          </a:p>
          <a:p>
            <a:pPr algn="l">
              <a:buFont typeface="+mj-lt"/>
              <a:buAutoNum type="arabicPeriod"/>
            </a:pPr>
            <a:r>
              <a:rPr lang="en-US" sz="4400" b="1" i="0" dirty="0">
                <a:solidFill>
                  <a:srgbClr val="212121"/>
                </a:solidFill>
                <a:effectLst/>
                <a:latin typeface="-apple-system"/>
              </a:rPr>
              <a:t>Credit Risk –</a:t>
            </a:r>
            <a:r>
              <a:rPr lang="en-US" sz="4400" b="0" i="0" dirty="0">
                <a:solidFill>
                  <a:srgbClr val="212121"/>
                </a:solidFill>
                <a:effectLst/>
                <a:latin typeface="-apple-system"/>
              </a:rPr>
              <a:t> </a:t>
            </a:r>
            <a:r>
              <a:rPr lang="en-US" sz="4400" b="1" i="0" u="sng" dirty="0">
                <a:solidFill>
                  <a:srgbClr val="0CA0A0"/>
                </a:solidFill>
                <a:effectLst/>
                <a:latin typeface="-apple-system"/>
                <a:hlinkClick r:id="rId2"/>
              </a:rPr>
              <a:t>Credit risk</a:t>
            </a:r>
            <a:r>
              <a:rPr lang="en-US" sz="4400" b="0" i="0" dirty="0">
                <a:solidFill>
                  <a:srgbClr val="212121"/>
                </a:solidFill>
                <a:effectLst/>
                <a:latin typeface="-apple-system"/>
              </a:rPr>
              <a:t> can as much affect an international investment as domestic investment. Investors should carefully exercise trades with due prominence to credit ratings.</a:t>
            </a:r>
          </a:p>
          <a:p>
            <a:pPr algn="l">
              <a:buFont typeface="+mj-lt"/>
              <a:buAutoNum type="arabicPeriod"/>
            </a:pPr>
            <a:r>
              <a:rPr lang="en-US" sz="4400" b="1" i="0" dirty="0">
                <a:solidFill>
                  <a:srgbClr val="212121"/>
                </a:solidFill>
                <a:effectLst/>
                <a:latin typeface="-apple-system"/>
              </a:rPr>
              <a:t>Liquidity Risk –</a:t>
            </a:r>
            <a:r>
              <a:rPr lang="en-US" sz="4400" b="0" i="0" dirty="0">
                <a:solidFill>
                  <a:srgbClr val="212121"/>
                </a:solidFill>
                <a:effectLst/>
                <a:latin typeface="-apple-system"/>
              </a:rPr>
              <a:t> One of the biggest concerns of investing in international markets is </a:t>
            </a:r>
            <a:r>
              <a:rPr lang="en-US" sz="4400" b="1" i="0" u="sng" dirty="0">
                <a:solidFill>
                  <a:srgbClr val="0CA0A0"/>
                </a:solidFill>
                <a:effectLst/>
                <a:latin typeface="-apple-system"/>
                <a:hlinkClick r:id="rId3"/>
              </a:rPr>
              <a:t>liquidity risk</a:t>
            </a:r>
            <a:r>
              <a:rPr lang="en-US" sz="4400" b="0" i="0" dirty="0">
                <a:solidFill>
                  <a:srgbClr val="212121"/>
                </a:solidFill>
                <a:effectLst/>
                <a:latin typeface="-apple-system"/>
              </a:rPr>
              <a:t> issues. An investor sitting in the USA might not find buyers for his sale of securities in Japanese markets.</a:t>
            </a:r>
          </a:p>
          <a:p>
            <a:endParaRPr lang="th-TH" dirty="0"/>
          </a:p>
        </p:txBody>
      </p:sp>
    </p:spTree>
    <p:extLst>
      <p:ext uri="{BB962C8B-B14F-4D97-AF65-F5344CB8AC3E}">
        <p14:creationId xmlns:p14="http://schemas.microsoft.com/office/powerpoint/2010/main" val="157289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175B52-9453-82F7-D124-5B0B817B5F1C}"/>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What Is Portfolio Investment?</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EFC754E8-0362-5D21-9C0F-D1A05EADFF85}"/>
              </a:ext>
            </a:extLst>
          </p:cNvPr>
          <p:cNvSpPr>
            <a:spLocks noGrp="1"/>
          </p:cNvSpPr>
          <p:nvPr>
            <p:ph idx="1"/>
          </p:nvPr>
        </p:nvSpPr>
        <p:spPr>
          <a:xfrm>
            <a:off x="0" y="2133600"/>
            <a:ext cx="11504612" cy="3777622"/>
          </a:xfrm>
        </p:spPr>
        <p:txBody>
          <a:bodyPr>
            <a:noAutofit/>
          </a:bodyPr>
          <a:lstStyle/>
          <a:p>
            <a:r>
              <a:rPr lang="en-US" sz="4000" b="0" i="1" dirty="0">
                <a:solidFill>
                  <a:srgbClr val="212121"/>
                </a:solidFill>
                <a:effectLst/>
                <a:latin typeface="-apple-system"/>
              </a:rPr>
              <a:t>Portfolio investments are investments made in a group of assets (equity, debt, mutual funds, derivatives, or even bitcoins) instead of a single asset to earn returns commensurate with the investor’s risk profile. Portfolio investments might vary from a small segment of one industry to a wide-ranging – entire market.</a:t>
            </a:r>
            <a:endParaRPr lang="th-TH" sz="4000" dirty="0"/>
          </a:p>
        </p:txBody>
      </p:sp>
    </p:spTree>
    <p:extLst>
      <p:ext uri="{BB962C8B-B14F-4D97-AF65-F5344CB8AC3E}">
        <p14:creationId xmlns:p14="http://schemas.microsoft.com/office/powerpoint/2010/main" val="285889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06AB432E-16B5-397A-1550-64798ACA0DBB}"/>
              </a:ext>
            </a:extLst>
          </p:cNvPr>
          <p:cNvPicPr>
            <a:picLocks noGrp="1" noChangeAspect="1"/>
          </p:cNvPicPr>
          <p:nvPr>
            <p:ph idx="1"/>
          </p:nvPr>
        </p:nvPicPr>
        <p:blipFill>
          <a:blip r:embed="rId2"/>
          <a:stretch>
            <a:fillRect/>
          </a:stretch>
        </p:blipFill>
        <p:spPr>
          <a:xfrm>
            <a:off x="717755" y="757084"/>
            <a:ext cx="11031793" cy="5810864"/>
          </a:xfrm>
        </p:spPr>
      </p:pic>
    </p:spTree>
    <p:extLst>
      <p:ext uri="{BB962C8B-B14F-4D97-AF65-F5344CB8AC3E}">
        <p14:creationId xmlns:p14="http://schemas.microsoft.com/office/powerpoint/2010/main" val="112362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EE6A05B-788B-A711-4BF0-5240F3BCB9BF}"/>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Portfolio Investment Explained</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D0B2729F-3DBF-CC19-0187-934E8280D88D}"/>
              </a:ext>
            </a:extLst>
          </p:cNvPr>
          <p:cNvSpPr>
            <a:spLocks noGrp="1"/>
          </p:cNvSpPr>
          <p:nvPr>
            <p:ph idx="1"/>
          </p:nvPr>
        </p:nvSpPr>
        <p:spPr>
          <a:xfrm>
            <a:off x="1415845" y="2133600"/>
            <a:ext cx="10314039" cy="3777622"/>
          </a:xfrm>
        </p:spPr>
        <p:txBody>
          <a:bodyPr>
            <a:normAutofit/>
          </a:bodyPr>
          <a:lstStyle/>
          <a:p>
            <a:r>
              <a:rPr lang="en-US" sz="3200" b="1" i="0" dirty="0">
                <a:solidFill>
                  <a:srgbClr val="212121"/>
                </a:solidFill>
                <a:effectLst/>
                <a:latin typeface="-apple-system"/>
              </a:rPr>
              <a:t>Portfolio investment management</a:t>
            </a:r>
            <a:r>
              <a:rPr lang="en-US" sz="3200" b="0" i="0" dirty="0">
                <a:solidFill>
                  <a:srgbClr val="212121"/>
                </a:solidFill>
                <a:effectLst/>
                <a:latin typeface="-apple-system"/>
              </a:rPr>
              <a:t> is the process of allocation the funds into a wide range of financial instruments which may include mutual funds, stocks, bonds, exchange traded funds(ETFs) or any other types of securities with the aim of earning are turn according to the risk profile and return expectations</a:t>
            </a:r>
            <a:endParaRPr lang="th-TH" sz="3200" dirty="0"/>
          </a:p>
        </p:txBody>
      </p:sp>
    </p:spTree>
    <p:extLst>
      <p:ext uri="{BB962C8B-B14F-4D97-AF65-F5344CB8AC3E}">
        <p14:creationId xmlns:p14="http://schemas.microsoft.com/office/powerpoint/2010/main" val="302732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9D5330A-110A-0EA9-644B-77975161937F}"/>
              </a:ext>
            </a:extLst>
          </p:cNvPr>
          <p:cNvSpPr>
            <a:spLocks noGrp="1"/>
          </p:cNvSpPr>
          <p:nvPr>
            <p:ph type="title"/>
          </p:nvPr>
        </p:nvSpPr>
        <p:spPr>
          <a:xfrm>
            <a:off x="1000100" y="152161"/>
            <a:ext cx="1851256" cy="794617"/>
          </a:xfrm>
        </p:spPr>
        <p:txBody>
          <a:bodyPr>
            <a:normAutofit fontScale="90000"/>
          </a:bodyPr>
          <a:lstStyle/>
          <a:p>
            <a:r>
              <a:rPr lang="en-US" b="1" i="0" dirty="0">
                <a:solidFill>
                  <a:srgbClr val="0C4E54"/>
                </a:solidFill>
                <a:effectLst/>
                <a:latin typeface="poppins" panose="00000500000000000000" pitchFamily="2" charset="0"/>
              </a:rPr>
              <a:t>Types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C58EA5B6-B209-3E30-4B6C-9D197C79BE16}"/>
              </a:ext>
            </a:extLst>
          </p:cNvPr>
          <p:cNvSpPr>
            <a:spLocks noGrp="1"/>
          </p:cNvSpPr>
          <p:nvPr>
            <p:ph idx="1"/>
          </p:nvPr>
        </p:nvSpPr>
        <p:spPr>
          <a:xfrm>
            <a:off x="599332" y="946778"/>
            <a:ext cx="10993335" cy="4682190"/>
          </a:xfrm>
        </p:spPr>
        <p:txBody>
          <a:bodyPr>
            <a:noAutofit/>
          </a:bodyPr>
          <a:lstStyle/>
          <a:p>
            <a:r>
              <a:rPr lang="en-US" sz="2800" dirty="0"/>
              <a:t>An investment gives returns in proportion to its risk factor. If one invests in highly risky assets like bitcoin, they can either get absurdly high returns or go to zero. But if one invests in treasury bonds, the risk factor is almost zero, but the returns are also very low. And each financial investor will have their risk profile tailored to their specific investments.</a:t>
            </a:r>
          </a:p>
          <a:p>
            <a:endParaRPr lang="en-US" sz="2800" dirty="0"/>
          </a:p>
          <a:p>
            <a:r>
              <a:rPr lang="en-US" sz="2800" dirty="0"/>
              <a:t>But the investments available in the market are not tailored to such needs. Hence each investor will have a specific requirement that can be maintained using a portfolio. The different types of diverse portfolio investment are as follows</a:t>
            </a:r>
            <a:endParaRPr lang="th-TH" sz="2800" dirty="0"/>
          </a:p>
        </p:txBody>
      </p:sp>
    </p:spTree>
    <p:extLst>
      <p:ext uri="{BB962C8B-B14F-4D97-AF65-F5344CB8AC3E}">
        <p14:creationId xmlns:p14="http://schemas.microsoft.com/office/powerpoint/2010/main" val="181369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1C2A5D0-5A6C-275D-CB93-3B2C0D9C6B4E}"/>
              </a:ext>
            </a:extLst>
          </p:cNvPr>
          <p:cNvSpPr>
            <a:spLocks noGrp="1"/>
          </p:cNvSpPr>
          <p:nvPr>
            <p:ph idx="1"/>
          </p:nvPr>
        </p:nvSpPr>
        <p:spPr>
          <a:xfrm>
            <a:off x="619431" y="816077"/>
            <a:ext cx="11012129" cy="5095145"/>
          </a:xfrm>
        </p:spPr>
        <p:txBody>
          <a:bodyPr>
            <a:normAutofit fontScale="92500"/>
          </a:bodyPr>
          <a:lstStyle/>
          <a:p>
            <a:pPr algn="l">
              <a:buFont typeface="Arial" panose="020B0604020202020204" pitchFamily="34" charset="0"/>
              <a:buChar char="•"/>
            </a:pPr>
            <a:r>
              <a:rPr lang="en-US" sz="3200" b="1" i="0" dirty="0">
                <a:solidFill>
                  <a:srgbClr val="212121"/>
                </a:solidFill>
                <a:effectLst/>
                <a:latin typeface="-apple-system"/>
              </a:rPr>
              <a:t>Risk-Free Portfolios –</a:t>
            </a:r>
            <a:r>
              <a:rPr lang="en-US" sz="3200" b="0" i="0" dirty="0">
                <a:solidFill>
                  <a:srgbClr val="212121"/>
                </a:solidFill>
                <a:effectLst/>
                <a:latin typeface="-apple-system"/>
              </a:rPr>
              <a:t> Risk-free portfolios are the ones that have </a:t>
            </a:r>
            <a:r>
              <a:rPr lang="en-US" sz="3200" b="1" i="0" u="sng" dirty="0">
                <a:solidFill>
                  <a:srgbClr val="0CA0A0"/>
                </a:solidFill>
                <a:effectLst/>
                <a:latin typeface="-apple-system"/>
                <a:hlinkClick r:id="rId2"/>
              </a:rPr>
              <a:t>investment securities</a:t>
            </a:r>
            <a:r>
              <a:rPr lang="en-US" sz="3200" b="0" i="0" dirty="0">
                <a:solidFill>
                  <a:srgbClr val="212121"/>
                </a:solidFill>
                <a:effectLst/>
                <a:latin typeface="-apple-system"/>
              </a:rPr>
              <a:t> regarding treasury bonds and such where the risk is almost nil but low returns.</a:t>
            </a:r>
          </a:p>
          <a:p>
            <a:pPr algn="l">
              <a:buFont typeface="Arial" panose="020B0604020202020204" pitchFamily="34" charset="0"/>
              <a:buChar char="•"/>
            </a:pPr>
            <a:r>
              <a:rPr lang="en-US" sz="3200" b="1" i="0" dirty="0">
                <a:solidFill>
                  <a:srgbClr val="212121"/>
                </a:solidFill>
                <a:effectLst/>
                <a:latin typeface="-apple-system"/>
              </a:rPr>
              <a:t>Low-Risk Portfolios –</a:t>
            </a:r>
            <a:r>
              <a:rPr lang="en-US" sz="3200" b="0" i="0" dirty="0">
                <a:solidFill>
                  <a:srgbClr val="212121"/>
                </a:solidFill>
                <a:effectLst/>
                <a:latin typeface="-apple-system"/>
              </a:rPr>
              <a:t> A portfolio with majorly risk-free assets combined with risk-based securities gives a blend of low-risk, decent returns.</a:t>
            </a:r>
          </a:p>
          <a:p>
            <a:pPr algn="l">
              <a:buFont typeface="Arial" panose="020B0604020202020204" pitchFamily="34" charset="0"/>
              <a:buChar char="•"/>
            </a:pPr>
            <a:r>
              <a:rPr lang="en-US" sz="3200" b="1" i="0" dirty="0">
                <a:solidFill>
                  <a:srgbClr val="212121"/>
                </a:solidFill>
                <a:effectLst/>
                <a:latin typeface="-apple-system"/>
              </a:rPr>
              <a:t>Medium Risk Portfolios –</a:t>
            </a:r>
            <a:r>
              <a:rPr lang="en-US" sz="3200" b="0" i="0" dirty="0">
                <a:solidFill>
                  <a:srgbClr val="212121"/>
                </a:solidFill>
                <a:effectLst/>
                <a:latin typeface="-apple-system"/>
              </a:rPr>
              <a:t> A portfolio with more risk-free securities than the high-risk portfolio but fewer risk-based assets.</a:t>
            </a:r>
          </a:p>
          <a:p>
            <a:pPr algn="l">
              <a:buFont typeface="Arial" panose="020B0604020202020204" pitchFamily="34" charset="0"/>
              <a:buChar char="•"/>
            </a:pPr>
            <a:r>
              <a:rPr lang="en-US" sz="3200" b="1" i="0" dirty="0">
                <a:solidFill>
                  <a:srgbClr val="212121"/>
                </a:solidFill>
                <a:effectLst/>
                <a:latin typeface="-apple-system"/>
              </a:rPr>
              <a:t>High-Risk Portfolios –</a:t>
            </a:r>
            <a:r>
              <a:rPr lang="en-US" sz="3200" b="0" i="0" dirty="0">
                <a:solidFill>
                  <a:srgbClr val="212121"/>
                </a:solidFill>
                <a:effectLst/>
                <a:latin typeface="-apple-system"/>
              </a:rPr>
              <a:t> This portfolio investment includes many high-risk securities that benefit with high returns.</a:t>
            </a:r>
          </a:p>
          <a:p>
            <a:endParaRPr lang="th-TH" dirty="0"/>
          </a:p>
        </p:txBody>
      </p:sp>
    </p:spTree>
    <p:extLst>
      <p:ext uri="{BB962C8B-B14F-4D97-AF65-F5344CB8AC3E}">
        <p14:creationId xmlns:p14="http://schemas.microsoft.com/office/powerpoint/2010/main" val="410971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99499E5-0401-5700-2F14-367600AA45AD}"/>
              </a:ext>
            </a:extLst>
          </p:cNvPr>
          <p:cNvSpPr>
            <a:spLocks noGrp="1"/>
          </p:cNvSpPr>
          <p:nvPr>
            <p:ph idx="1"/>
          </p:nvPr>
        </p:nvSpPr>
        <p:spPr>
          <a:xfrm>
            <a:off x="408038" y="1061884"/>
            <a:ext cx="11375923" cy="3777622"/>
          </a:xfrm>
        </p:spPr>
        <p:txBody>
          <a:bodyPr>
            <a:noAutofit/>
          </a:bodyPr>
          <a:lstStyle/>
          <a:p>
            <a:r>
              <a:rPr lang="en-US" sz="3200" dirty="0"/>
              <a:t>The thought that one can attain high returns with low risk is a difficult one to perceive. The free market dynamics call it arbitrage – when two similar risk profiles pay off at different scales, one of them has a benefit over the others. Such a difference slows the investors to pounce on the opportunity and neutralizes the benefit of the difference in returns for similar risk portfolios. This is called the law of one price, and such a law of one price does not allow the same risk assets to have the same price. One should keep this in mind while preparing a portfolio – any returns more than that for the specific risk rate will not stand the test of time</a:t>
            </a:r>
            <a:endParaRPr lang="th-TH" sz="3200" dirty="0"/>
          </a:p>
        </p:txBody>
      </p:sp>
    </p:spTree>
    <p:extLst>
      <p:ext uri="{BB962C8B-B14F-4D97-AF65-F5344CB8AC3E}">
        <p14:creationId xmlns:p14="http://schemas.microsoft.com/office/powerpoint/2010/main" val="309318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DB962E0-18A8-5E6B-A9E3-AA7435558C94}"/>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What Is International Investments?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2F961060-44C0-174E-23DE-316A3DF66C8C}"/>
              </a:ext>
            </a:extLst>
          </p:cNvPr>
          <p:cNvSpPr>
            <a:spLocks noGrp="1"/>
          </p:cNvSpPr>
          <p:nvPr>
            <p:ph idx="1"/>
          </p:nvPr>
        </p:nvSpPr>
        <p:spPr>
          <a:xfrm>
            <a:off x="943897" y="2133600"/>
            <a:ext cx="10746658" cy="3777622"/>
          </a:xfrm>
        </p:spPr>
        <p:txBody>
          <a:bodyPr>
            <a:noAutofit/>
          </a:bodyPr>
          <a:lstStyle/>
          <a:p>
            <a:r>
              <a:rPr lang="en-US" sz="4000" b="0" i="1" dirty="0">
                <a:solidFill>
                  <a:srgbClr val="212121"/>
                </a:solidFill>
                <a:effectLst/>
                <a:latin typeface="-apple-system"/>
              </a:rPr>
              <a:t>international Investments are those investments that are made outside the domestic markets and offer </a:t>
            </a:r>
            <a:r>
              <a:rPr lang="en-US" sz="4000" b="1" i="1" u="sng" dirty="0">
                <a:solidFill>
                  <a:srgbClr val="0CA0A0"/>
                </a:solidFill>
                <a:effectLst/>
                <a:latin typeface="-apple-system"/>
                <a:hlinkClick r:id="rId2"/>
              </a:rPr>
              <a:t>portfolio diversification</a:t>
            </a:r>
            <a:r>
              <a:rPr lang="en-US" sz="4000" b="0" i="1" dirty="0">
                <a:solidFill>
                  <a:srgbClr val="212121"/>
                </a:solidFill>
                <a:effectLst/>
                <a:latin typeface="-apple-system"/>
              </a:rPr>
              <a:t> and opportunities for risk minimization. An investor can make international investments, thereby broadening his portfolio and expanding his horizon of returns.</a:t>
            </a:r>
            <a:endParaRPr lang="th-TH" sz="4000" dirty="0"/>
          </a:p>
        </p:txBody>
      </p:sp>
    </p:spTree>
    <p:extLst>
      <p:ext uri="{BB962C8B-B14F-4D97-AF65-F5344CB8AC3E}">
        <p14:creationId xmlns:p14="http://schemas.microsoft.com/office/powerpoint/2010/main" val="130080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677E8CA6-EA45-2401-5EC5-A5C13B1B36DA}"/>
              </a:ext>
            </a:extLst>
          </p:cNvPr>
          <p:cNvPicPr>
            <a:picLocks noGrp="1" noChangeAspect="1"/>
          </p:cNvPicPr>
          <p:nvPr>
            <p:ph idx="1"/>
          </p:nvPr>
        </p:nvPicPr>
        <p:blipFill>
          <a:blip r:embed="rId2"/>
          <a:stretch>
            <a:fillRect/>
          </a:stretch>
        </p:blipFill>
        <p:spPr>
          <a:xfrm>
            <a:off x="1170039" y="530942"/>
            <a:ext cx="9800441" cy="5380908"/>
          </a:xfrm>
        </p:spPr>
      </p:pic>
    </p:spTree>
    <p:extLst>
      <p:ext uri="{BB962C8B-B14F-4D97-AF65-F5344CB8AC3E}">
        <p14:creationId xmlns:p14="http://schemas.microsoft.com/office/powerpoint/2010/main" val="347368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E9FE859-A82D-9748-8CA6-43344B68B46F}"/>
              </a:ext>
            </a:extLst>
          </p:cNvPr>
          <p:cNvSpPr>
            <a:spLocks noGrp="1"/>
          </p:cNvSpPr>
          <p:nvPr>
            <p:ph type="title"/>
          </p:nvPr>
        </p:nvSpPr>
        <p:spPr>
          <a:xfrm>
            <a:off x="838200" y="103239"/>
            <a:ext cx="3139281" cy="1280890"/>
          </a:xfrm>
        </p:spPr>
        <p:txBody>
          <a:bodyPr/>
          <a:lstStyle/>
          <a:p>
            <a:r>
              <a:rPr lang="en-US" b="1" i="0" dirty="0">
                <a:solidFill>
                  <a:srgbClr val="0C4E54"/>
                </a:solidFill>
                <a:effectLst/>
                <a:latin typeface="poppins" panose="00000500000000000000" pitchFamily="2" charset="0"/>
              </a:rPr>
              <a:t>Strategies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D7A897D9-E9BF-7A86-9DEA-20333BC15B55}"/>
              </a:ext>
            </a:extLst>
          </p:cNvPr>
          <p:cNvSpPr>
            <a:spLocks noGrp="1"/>
          </p:cNvSpPr>
          <p:nvPr>
            <p:ph idx="1"/>
          </p:nvPr>
        </p:nvSpPr>
        <p:spPr>
          <a:xfrm>
            <a:off x="838200" y="1179871"/>
            <a:ext cx="10515600" cy="5574890"/>
          </a:xfrm>
        </p:spPr>
        <p:txBody>
          <a:bodyPr>
            <a:normAutofit fontScale="70000" lnSpcReduction="20000"/>
          </a:bodyPr>
          <a:lstStyle/>
          <a:p>
            <a:pPr algn="l">
              <a:buFont typeface="Arial" panose="020B0604020202020204" pitchFamily="34" charset="0"/>
              <a:buChar char="•"/>
            </a:pPr>
            <a:r>
              <a:rPr lang="en-US" sz="2600" b="1" i="0" dirty="0">
                <a:solidFill>
                  <a:srgbClr val="212121"/>
                </a:solidFill>
                <a:effectLst/>
                <a:latin typeface="-apple-system"/>
              </a:rPr>
              <a:t>Risk and return</a:t>
            </a:r>
            <a:r>
              <a:rPr lang="en-US" sz="2600" b="0" i="0" dirty="0">
                <a:solidFill>
                  <a:srgbClr val="212121"/>
                </a:solidFill>
                <a:effectLst/>
                <a:latin typeface="-apple-system"/>
              </a:rPr>
              <a:t> – Putting money in a </a:t>
            </a:r>
            <a:r>
              <a:rPr lang="en-US" sz="2600" b="0" i="0" dirty="0" err="1">
                <a:solidFill>
                  <a:srgbClr val="212121"/>
                </a:solidFill>
                <a:effectLst/>
                <a:latin typeface="-apple-system"/>
              </a:rPr>
              <a:t>portoilio</a:t>
            </a:r>
            <a:r>
              <a:rPr lang="en-US" sz="2600" b="0" i="0" dirty="0">
                <a:solidFill>
                  <a:srgbClr val="212121"/>
                </a:solidFill>
                <a:effectLst/>
                <a:latin typeface="-apple-system"/>
              </a:rPr>
              <a:t> of assets require a balance of return and risk. Investors should understand that a higher return will carry a higher risk and low risk does not have the potential to generate high return. Such options include bonds, certificate of deposits, treasury bills, etc. which have a guaranteed return that will be low along with low risk.</a:t>
            </a:r>
          </a:p>
          <a:p>
            <a:pPr algn="l">
              <a:buFont typeface="Arial" panose="020B0604020202020204" pitchFamily="34" charset="0"/>
              <a:buChar char="•"/>
            </a:pPr>
            <a:r>
              <a:rPr lang="en-US" sz="2600" b="1" i="0" dirty="0">
                <a:solidFill>
                  <a:srgbClr val="212121"/>
                </a:solidFill>
                <a:effectLst/>
                <a:latin typeface="-apple-system"/>
              </a:rPr>
              <a:t>Diversification</a:t>
            </a:r>
            <a:r>
              <a:rPr lang="en-US" sz="2600" b="0" i="0" dirty="0">
                <a:solidFill>
                  <a:srgbClr val="212121"/>
                </a:solidFill>
                <a:effectLst/>
                <a:latin typeface="-apple-system"/>
              </a:rPr>
              <a:t> – This strategy </a:t>
            </a:r>
            <a:r>
              <a:rPr lang="en-US" sz="2600" b="0" i="0" dirty="0" err="1">
                <a:solidFill>
                  <a:srgbClr val="212121"/>
                </a:solidFill>
                <a:effectLst/>
                <a:latin typeface="-apple-system"/>
              </a:rPr>
              <a:t>emphasises</a:t>
            </a:r>
            <a:r>
              <a:rPr lang="en-US" sz="2600" b="0" i="0" dirty="0">
                <a:solidFill>
                  <a:srgbClr val="212121"/>
                </a:solidFill>
                <a:effectLst/>
                <a:latin typeface="-apple-system"/>
              </a:rPr>
              <a:t> on selecting different asset classes across sectors and regions in order to spread the risk. This is very important because in this </a:t>
            </a:r>
            <a:r>
              <a:rPr lang="en-US" sz="2600" b="1" i="0" dirty="0">
                <a:solidFill>
                  <a:srgbClr val="212121"/>
                </a:solidFill>
                <a:effectLst/>
                <a:latin typeface="-apple-system"/>
              </a:rPr>
              <a:t>portfolio investment management</a:t>
            </a:r>
            <a:r>
              <a:rPr lang="en-US" sz="2600" b="0" i="0" dirty="0">
                <a:solidFill>
                  <a:srgbClr val="212121"/>
                </a:solidFill>
                <a:effectLst/>
                <a:latin typeface="-apple-system"/>
              </a:rPr>
              <a:t>, the loss of one will get compensated by the other, bring a balance to the entire investment and reducing the impact of any one asset’s performance on the overall portfolio.</a:t>
            </a:r>
          </a:p>
          <a:p>
            <a:pPr algn="l">
              <a:buFont typeface="Arial" panose="020B0604020202020204" pitchFamily="34" charset="0"/>
              <a:buChar char="•"/>
            </a:pPr>
            <a:r>
              <a:rPr lang="en-US" sz="2600" b="1" i="0" dirty="0">
                <a:solidFill>
                  <a:srgbClr val="212121"/>
                </a:solidFill>
                <a:effectLst/>
                <a:latin typeface="-apple-system"/>
              </a:rPr>
              <a:t>Allocation</a:t>
            </a:r>
            <a:r>
              <a:rPr lang="en-US" sz="2600" b="0" i="0" dirty="0">
                <a:solidFill>
                  <a:srgbClr val="212121"/>
                </a:solidFill>
                <a:effectLst/>
                <a:latin typeface="-apple-system"/>
              </a:rPr>
              <a:t> – As per the risk and return profile of the investor, it is necessary to allocate the fund in a systematic manner by determining a percentage for each financial instrument like stock, bond, </a:t>
            </a:r>
            <a:r>
              <a:rPr lang="en-US" sz="2600" b="0" i="0" dirty="0" err="1">
                <a:solidFill>
                  <a:srgbClr val="212121"/>
                </a:solidFill>
                <a:effectLst/>
                <a:latin typeface="-apple-system"/>
              </a:rPr>
              <a:t>etc</a:t>
            </a:r>
            <a:r>
              <a:rPr lang="en-US" sz="2600" b="0" i="0" dirty="0">
                <a:solidFill>
                  <a:srgbClr val="212121"/>
                </a:solidFill>
                <a:effectLst/>
                <a:latin typeface="-apple-system"/>
              </a:rPr>
              <a:t>, This is done after </a:t>
            </a:r>
            <a:r>
              <a:rPr lang="en-US" sz="2600" b="0" i="0" dirty="0" err="1">
                <a:solidFill>
                  <a:srgbClr val="212121"/>
                </a:solidFill>
                <a:effectLst/>
                <a:latin typeface="-apple-system"/>
              </a:rPr>
              <a:t>carefull</a:t>
            </a:r>
            <a:r>
              <a:rPr lang="en-US" sz="2600" b="0" i="0" dirty="0">
                <a:solidFill>
                  <a:srgbClr val="212121"/>
                </a:solidFill>
                <a:effectLst/>
                <a:latin typeface="-apple-system"/>
              </a:rPr>
              <a:t> analysis of market condition, investor’s risk and return profile and their financial goal.</a:t>
            </a:r>
          </a:p>
          <a:p>
            <a:pPr algn="l">
              <a:buFont typeface="Arial" panose="020B0604020202020204" pitchFamily="34" charset="0"/>
              <a:buChar char="•"/>
            </a:pPr>
            <a:r>
              <a:rPr lang="en-US" sz="2600" b="1" i="0" dirty="0">
                <a:solidFill>
                  <a:srgbClr val="212121"/>
                </a:solidFill>
                <a:effectLst/>
                <a:latin typeface="-apple-system"/>
              </a:rPr>
              <a:t>Focus on long-term-</a:t>
            </a:r>
            <a:r>
              <a:rPr lang="en-US" sz="2600" b="0" i="0" dirty="0">
                <a:solidFill>
                  <a:srgbClr val="212121"/>
                </a:solidFill>
                <a:effectLst/>
                <a:latin typeface="-apple-system"/>
              </a:rPr>
              <a:t> Investment in a diversified portfolio will involve a focus on a long term strategy which will spread </a:t>
            </a:r>
            <a:r>
              <a:rPr lang="en-US" sz="2600" b="0" i="0" dirty="0" err="1">
                <a:solidFill>
                  <a:srgbClr val="212121"/>
                </a:solidFill>
                <a:effectLst/>
                <a:latin typeface="-apple-system"/>
              </a:rPr>
              <a:t>overa</a:t>
            </a:r>
            <a:r>
              <a:rPr lang="en-US" sz="2600" b="0" i="0" dirty="0">
                <a:solidFill>
                  <a:srgbClr val="212121"/>
                </a:solidFill>
                <a:effectLst/>
                <a:latin typeface="-apple-system"/>
              </a:rPr>
              <a:t> number of years. It also involves regular and systematic monitoring, rebalancing and required adjustment in case the investor’s requirement and market conditions change.</a:t>
            </a:r>
          </a:p>
          <a:p>
            <a:pPr algn="l">
              <a:buFont typeface="Arial" panose="020B0604020202020204" pitchFamily="34" charset="0"/>
              <a:buChar char="•"/>
            </a:pPr>
            <a:r>
              <a:rPr lang="en-US" sz="2600" b="1" i="0" dirty="0">
                <a:solidFill>
                  <a:srgbClr val="212121"/>
                </a:solidFill>
                <a:effectLst/>
                <a:latin typeface="-apple-system"/>
              </a:rPr>
              <a:t>Alignment with objective</a:t>
            </a:r>
            <a:r>
              <a:rPr lang="en-US" sz="2600" b="0" i="0" dirty="0">
                <a:solidFill>
                  <a:srgbClr val="212121"/>
                </a:solidFill>
                <a:effectLst/>
                <a:latin typeface="-apple-system"/>
              </a:rPr>
              <a:t> – The portfolio should be aligned with the objective of designing it so that it serves the purpose of meeting the investor needs in the best way possible and with the time limit required.</a:t>
            </a:r>
          </a:p>
          <a:p>
            <a:pPr algn="l">
              <a:buFont typeface="Arial" panose="020B0604020202020204" pitchFamily="34" charset="0"/>
              <a:buChar char="•"/>
            </a:pPr>
            <a:r>
              <a:rPr lang="en-US" sz="2600" b="1" i="0" dirty="0">
                <a:solidFill>
                  <a:srgbClr val="212121"/>
                </a:solidFill>
                <a:effectLst/>
                <a:latin typeface="-apple-system"/>
              </a:rPr>
              <a:t>Professional management</a:t>
            </a:r>
            <a:r>
              <a:rPr lang="en-US" sz="2600" b="0" i="0" dirty="0">
                <a:solidFill>
                  <a:srgbClr val="212121"/>
                </a:solidFill>
                <a:effectLst/>
                <a:latin typeface="-apple-system"/>
              </a:rPr>
              <a:t> – The portfolio should be managed by professional who have proper knowledge and skill to understand and analysis it so that appropriate selection of investments take place and monitored form time to time in order to meet the requirements.</a:t>
            </a:r>
          </a:p>
          <a:p>
            <a:endParaRPr lang="th-TH" dirty="0"/>
          </a:p>
        </p:txBody>
      </p:sp>
    </p:spTree>
    <p:extLst>
      <p:ext uri="{BB962C8B-B14F-4D97-AF65-F5344CB8AC3E}">
        <p14:creationId xmlns:p14="http://schemas.microsoft.com/office/powerpoint/2010/main" val="421690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B61DCF-9524-4F64-594C-5244C0757E46}"/>
              </a:ext>
            </a:extLst>
          </p:cNvPr>
          <p:cNvSpPr>
            <a:spLocks noGrp="1"/>
          </p:cNvSpPr>
          <p:nvPr>
            <p:ph type="title"/>
          </p:nvPr>
        </p:nvSpPr>
        <p:spPr/>
        <p:txBody>
          <a:bodyPr/>
          <a:lstStyle/>
          <a:p>
            <a:r>
              <a:rPr lang="en-US" dirty="0"/>
              <a:t>Example</a:t>
            </a:r>
            <a:endParaRPr lang="th-TH" dirty="0"/>
          </a:p>
        </p:txBody>
      </p:sp>
      <p:sp>
        <p:nvSpPr>
          <p:cNvPr id="3" name="ตัวแทนเนื้อหา 2">
            <a:extLst>
              <a:ext uri="{FF2B5EF4-FFF2-40B4-BE49-F238E27FC236}">
                <a16:creationId xmlns:a16="http://schemas.microsoft.com/office/drawing/2014/main" id="{54EA552D-02F0-C01A-74F5-AB86BE33A7FC}"/>
              </a:ext>
            </a:extLst>
          </p:cNvPr>
          <p:cNvSpPr>
            <a:spLocks noGrp="1"/>
          </p:cNvSpPr>
          <p:nvPr>
            <p:ph idx="1"/>
          </p:nvPr>
        </p:nvSpPr>
        <p:spPr>
          <a:xfrm>
            <a:off x="157316" y="1356852"/>
            <a:ext cx="11504612" cy="3777622"/>
          </a:xfrm>
        </p:spPr>
        <p:txBody>
          <a:bodyPr>
            <a:noAutofit/>
          </a:bodyPr>
          <a:lstStyle/>
          <a:p>
            <a:r>
              <a:rPr lang="en-US" sz="2400" dirty="0"/>
              <a:t> us take an example scenario to see how best portfolio investment returns and risks are calculated and represented.</a:t>
            </a:r>
          </a:p>
          <a:p>
            <a:endParaRPr lang="en-US" sz="2400" dirty="0"/>
          </a:p>
          <a:p>
            <a:r>
              <a:rPr lang="en-US" sz="2400" dirty="0"/>
              <a:t>For this, we will imagine a treasury bond that yields a return of 2% per annum. Treasury bonds are considered risk-free because the US government backs them. So, the return’s net variability/risk/variance will be zero. This means that the returns will be only 2% per annum a hundred percent of the time</a:t>
            </a:r>
          </a:p>
          <a:p>
            <a:r>
              <a:rPr lang="en-US" sz="2400" b="0" i="0" dirty="0">
                <a:solidFill>
                  <a:srgbClr val="212121"/>
                </a:solidFill>
                <a:effectLst/>
                <a:latin typeface="-apple-system"/>
              </a:rPr>
              <a:t>Let us assume a stock with an average return of 10% and a variance of 2%. This means that if the returns are </a:t>
            </a:r>
            <a:r>
              <a:rPr lang="en-US" sz="2400" b="1" i="0" u="sng" dirty="0">
                <a:solidFill>
                  <a:srgbClr val="0CA0A0"/>
                </a:solidFill>
                <a:effectLst/>
                <a:latin typeface="-apple-system"/>
                <a:hlinkClick r:id="rId2"/>
              </a:rPr>
              <a:t>normally distributed</a:t>
            </a:r>
            <a:r>
              <a:rPr lang="en-US" sz="2400" b="0" i="0" dirty="0">
                <a:solidFill>
                  <a:srgbClr val="212121"/>
                </a:solidFill>
                <a:effectLst/>
                <a:latin typeface="-apple-system"/>
              </a:rPr>
              <a:t>, the net returns lie between 8% and 12% for 68% of the time.</a:t>
            </a:r>
            <a:endParaRPr lang="th-TH" sz="2400" dirty="0"/>
          </a:p>
        </p:txBody>
      </p:sp>
    </p:spTree>
    <p:extLst>
      <p:ext uri="{BB962C8B-B14F-4D97-AF65-F5344CB8AC3E}">
        <p14:creationId xmlns:p14="http://schemas.microsoft.com/office/powerpoint/2010/main" val="79250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36B26D2-9109-1C6C-552D-91F96A119517}"/>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Advantages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789D22A7-4524-AC82-ED6B-0CB8B3A3B72C}"/>
              </a:ext>
            </a:extLst>
          </p:cNvPr>
          <p:cNvSpPr>
            <a:spLocks noGrp="1"/>
          </p:cNvSpPr>
          <p:nvPr>
            <p:ph idx="1"/>
          </p:nvPr>
        </p:nvSpPr>
        <p:spPr>
          <a:xfrm>
            <a:off x="1287624" y="1427584"/>
            <a:ext cx="10216988" cy="5159828"/>
          </a:xfrm>
        </p:spPr>
        <p:txBody>
          <a:bodyPr>
            <a:normAutofit/>
          </a:bodyPr>
          <a:lstStyle/>
          <a:p>
            <a:r>
              <a:rPr lang="en-US" dirty="0"/>
              <a:t>An individual’s risk profile can be met using diverse portfolio investment. It cannot be done by searching for a financial investment that allows the individual his risk profile.</a:t>
            </a:r>
          </a:p>
          <a:p>
            <a:r>
              <a:rPr lang="en-US" dirty="0"/>
              <a:t>An individual can decide how to diversify his investments -by stocks, markets, or types of investments.</a:t>
            </a:r>
          </a:p>
          <a:p>
            <a:r>
              <a:rPr lang="en-US" dirty="0"/>
              <a:t>Suppose the investor wants to manage different points of liquidity. It cannot be managed by one stock or one bond. But having a portfolio of assets will help him have a steady flow of income or flow of income at a necessary time.</a:t>
            </a:r>
          </a:p>
          <a:p>
            <a:r>
              <a:rPr lang="en-US" dirty="0"/>
              <a:t>Not all stocks pay dividends. Some stocks pay dividends, and some stocks are growth stocks. If the investor’s requirements from an investment stand somewhere in between, they can choose to invest in a portfolio that helps them benefit from dividends and growth stocks.</a:t>
            </a:r>
          </a:p>
          <a:p>
            <a:r>
              <a:rPr lang="en-US" dirty="0"/>
              <a:t>Investing in such multiple assets requires minimal management. This will reduce the transactional cost of investment and help save additional costs.</a:t>
            </a:r>
          </a:p>
          <a:p>
            <a:r>
              <a:rPr lang="en-US" dirty="0"/>
              <a:t>For people investing in multiple securities, the individual security analysis is not as important as the conjoint analysis. This helps in reducing the social cost of the investment.</a:t>
            </a:r>
          </a:p>
        </p:txBody>
      </p:sp>
    </p:spTree>
    <p:extLst>
      <p:ext uri="{BB962C8B-B14F-4D97-AF65-F5344CB8AC3E}">
        <p14:creationId xmlns:p14="http://schemas.microsoft.com/office/powerpoint/2010/main" val="277498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3DD2C44-40D9-E043-C20B-4680BF84B746}"/>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Disadvantages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D3B42F39-41B0-AD4C-82BB-27613B9606C6}"/>
              </a:ext>
            </a:extLst>
          </p:cNvPr>
          <p:cNvSpPr>
            <a:spLocks noGrp="1"/>
          </p:cNvSpPr>
          <p:nvPr>
            <p:ph idx="1"/>
          </p:nvPr>
        </p:nvSpPr>
        <p:spPr>
          <a:xfrm>
            <a:off x="117987" y="1297858"/>
            <a:ext cx="11906865" cy="4613364"/>
          </a:xfrm>
        </p:spPr>
        <p:txBody>
          <a:bodyPr>
            <a:normAutofit fontScale="55000" lnSpcReduction="20000"/>
          </a:bodyPr>
          <a:lstStyle/>
          <a:p>
            <a:pPr algn="l"/>
            <a:r>
              <a:rPr lang="en-US" sz="3800" b="0" i="0" dirty="0">
                <a:solidFill>
                  <a:srgbClr val="212121"/>
                </a:solidFill>
                <a:effectLst/>
                <a:latin typeface="-apple-system"/>
              </a:rPr>
              <a:t>The following are the disadvantages of </a:t>
            </a:r>
            <a:r>
              <a:rPr lang="en-US" sz="3800" b="1" i="0" dirty="0">
                <a:solidFill>
                  <a:srgbClr val="212121"/>
                </a:solidFill>
                <a:effectLst/>
                <a:latin typeface="-apple-system"/>
              </a:rPr>
              <a:t>diverse portfolio investment</a:t>
            </a:r>
            <a:r>
              <a:rPr lang="en-US" sz="3800" b="0" i="0" dirty="0">
                <a:solidFill>
                  <a:srgbClr val="212121"/>
                </a:solidFill>
                <a:effectLst/>
                <a:latin typeface="-apple-system"/>
              </a:rPr>
              <a:t>.</a:t>
            </a:r>
          </a:p>
          <a:p>
            <a:pPr algn="l">
              <a:buFont typeface="Arial" panose="020B0604020202020204" pitchFamily="34" charset="0"/>
              <a:buChar char="•"/>
            </a:pPr>
            <a:r>
              <a:rPr lang="en-US" sz="3800" b="0" i="0" dirty="0">
                <a:solidFill>
                  <a:srgbClr val="212121"/>
                </a:solidFill>
                <a:effectLst/>
                <a:latin typeface="-apple-system"/>
              </a:rPr>
              <a:t>One of the important reasons for proper stock market functioning is the information flow. Information flow is the theory where, because of the money involved, the decision-making during the stock price movement helps the company gauge the market’s conditions and the general public. If the stock price moves after a certain decision, it helps the company decide whether it is a good decision. However, with </a:t>
            </a:r>
            <a:r>
              <a:rPr lang="en-US" sz="3800" b="1" i="0" dirty="0">
                <a:solidFill>
                  <a:srgbClr val="212121"/>
                </a:solidFill>
                <a:effectLst/>
                <a:latin typeface="-apple-system"/>
              </a:rPr>
              <a:t>balanced portfolio investment</a:t>
            </a:r>
            <a:r>
              <a:rPr lang="en-US" sz="3800" b="0" i="0" dirty="0">
                <a:solidFill>
                  <a:srgbClr val="212121"/>
                </a:solidFill>
                <a:effectLst/>
                <a:latin typeface="-apple-system"/>
              </a:rPr>
              <a:t>, the movement of such stock prices becomes more uncertain as the risk is gauged as a whole, and hence the flow of information is uncertain.</a:t>
            </a:r>
          </a:p>
          <a:p>
            <a:pPr algn="l">
              <a:buFont typeface="Arial" panose="020B0604020202020204" pitchFamily="34" charset="0"/>
              <a:buChar char="•"/>
            </a:pPr>
            <a:r>
              <a:rPr lang="en-US" sz="3800" b="0" i="0" dirty="0">
                <a:solidFill>
                  <a:srgbClr val="212121"/>
                </a:solidFill>
                <a:effectLst/>
                <a:latin typeface="-apple-system"/>
              </a:rPr>
              <a:t>If proper research is not done and a proper risk profile is not calculated, the portfolio will not yield optimum returns.</a:t>
            </a:r>
          </a:p>
          <a:p>
            <a:pPr algn="l">
              <a:buFont typeface="Arial" panose="020B0604020202020204" pitchFamily="34" charset="0"/>
              <a:buChar char="•"/>
            </a:pPr>
            <a:r>
              <a:rPr lang="en-US" sz="3800" b="0" i="0" dirty="0">
                <a:solidFill>
                  <a:srgbClr val="212121"/>
                </a:solidFill>
                <a:effectLst/>
                <a:latin typeface="-apple-system"/>
              </a:rPr>
              <a:t>To calculate the returns for a certain amount of risk, the person has to analyze multiple stocks and form a portfolio. Though companies available analyze these sorts of portfolios and provide them, that still does not benefit the user to a full extent.</a:t>
            </a:r>
          </a:p>
          <a:p>
            <a:pPr algn="l">
              <a:buFont typeface="Arial" panose="020B0604020202020204" pitchFamily="34" charset="0"/>
              <a:buChar char="•"/>
            </a:pPr>
            <a:r>
              <a:rPr lang="en-US" sz="3800" b="0" i="0" dirty="0">
                <a:solidFill>
                  <a:srgbClr val="212121"/>
                </a:solidFill>
                <a:effectLst/>
                <a:latin typeface="-apple-system"/>
              </a:rPr>
              <a:t>Financial knowledge is mandatory for people trying to invest by using a portfolio instead of individual stocks. The relations between individual stocks, stocks, and markets are difficult to analyze.</a:t>
            </a:r>
          </a:p>
          <a:p>
            <a:endParaRPr lang="th-TH" dirty="0"/>
          </a:p>
        </p:txBody>
      </p:sp>
    </p:spTree>
    <p:extLst>
      <p:ext uri="{BB962C8B-B14F-4D97-AF65-F5344CB8AC3E}">
        <p14:creationId xmlns:p14="http://schemas.microsoft.com/office/powerpoint/2010/main" val="117440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6DD642F-1394-5C36-0D84-224B29F1075C}"/>
              </a:ext>
            </a:extLst>
          </p:cNvPr>
          <p:cNvSpPr>
            <a:spLocks noGrp="1"/>
          </p:cNvSpPr>
          <p:nvPr>
            <p:ph type="title"/>
          </p:nvPr>
        </p:nvSpPr>
        <p:spPr/>
        <p:txBody>
          <a:bodyPr>
            <a:normAutofit fontScale="90000"/>
          </a:bodyPr>
          <a:lstStyle/>
          <a:p>
            <a:r>
              <a:rPr lang="en-US" b="1" i="0" dirty="0">
                <a:solidFill>
                  <a:srgbClr val="0C4E54"/>
                </a:solidFill>
                <a:effectLst/>
                <a:latin typeface="poppins" panose="00000500000000000000" pitchFamily="2" charset="0"/>
              </a:rPr>
              <a:t>Portfolio Investment Vs Direct Investment</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42E9DF69-59A3-51B4-884E-CD24E679EA14}"/>
              </a:ext>
            </a:extLst>
          </p:cNvPr>
          <p:cNvSpPr>
            <a:spLocks noGrp="1"/>
          </p:cNvSpPr>
          <p:nvPr>
            <p:ph idx="1"/>
          </p:nvPr>
        </p:nvSpPr>
        <p:spPr>
          <a:xfrm>
            <a:off x="796413" y="1317523"/>
            <a:ext cx="10708199" cy="5240593"/>
          </a:xfrm>
        </p:spPr>
        <p:txBody>
          <a:bodyPr>
            <a:normAutofit/>
          </a:bodyPr>
          <a:lstStyle/>
          <a:p>
            <a:r>
              <a:rPr lang="en-US" dirty="0"/>
              <a:t>The former refers to putting money in a varied range of financial instruments with the aim of diversifying risk and earning a suitable return, whereas the latter refers to making a large investment in corporations or ventures with the aim of controlling and influencing the business operations.</a:t>
            </a:r>
          </a:p>
          <a:p>
            <a:r>
              <a:rPr lang="en-US" dirty="0"/>
              <a:t>The control level for the former is very limited whereas the latter involved high level of control with active participation on management as well as company policies and directions.</a:t>
            </a:r>
          </a:p>
          <a:p>
            <a:r>
              <a:rPr lang="en-US" dirty="0"/>
              <a:t>The risk level in case of the former is very less due to diversification according to the investor’s profile and financial aim The latter involves higher risk which totally depends on the performance of the company that in turn depends on internal operations and external factors like market conditions, economic stability, to name a few.</a:t>
            </a:r>
          </a:p>
          <a:p>
            <a:r>
              <a:rPr lang="en-US" dirty="0"/>
              <a:t>The balanced portfolio investment is generally more liquid than direct investment. The latter, once done, is very difficult to change into cash. It involves various steps and is a time consuming process.</a:t>
            </a:r>
            <a:endParaRPr lang="th-TH" dirty="0"/>
          </a:p>
        </p:txBody>
      </p:sp>
    </p:spTree>
    <p:extLst>
      <p:ext uri="{BB962C8B-B14F-4D97-AF65-F5344CB8AC3E}">
        <p14:creationId xmlns:p14="http://schemas.microsoft.com/office/powerpoint/2010/main" val="261384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09ADE90-FC01-8934-B478-27325D0B761C}"/>
              </a:ext>
            </a:extLst>
          </p:cNvPr>
          <p:cNvSpPr>
            <a:spLocks noGrp="1"/>
          </p:cNvSpPr>
          <p:nvPr>
            <p:ph type="title"/>
          </p:nvPr>
        </p:nvSpPr>
        <p:spPr>
          <a:xfrm>
            <a:off x="442451" y="574948"/>
            <a:ext cx="11612767" cy="1280890"/>
          </a:xfrm>
        </p:spPr>
        <p:txBody>
          <a:bodyPr>
            <a:normAutofit fontScale="90000"/>
          </a:bodyPr>
          <a:lstStyle/>
          <a:p>
            <a:r>
              <a:rPr lang="en-US" sz="5400" b="1" i="0" dirty="0">
                <a:solidFill>
                  <a:srgbClr val="0C4E54"/>
                </a:solidFill>
                <a:effectLst/>
                <a:latin typeface="poppins" panose="00000500000000000000" pitchFamily="2" charset="0"/>
              </a:rPr>
              <a:t>What Is Portfolio Diversification</a:t>
            </a:r>
            <a:r>
              <a:rPr lang="en-US" b="1" i="0" dirty="0">
                <a:solidFill>
                  <a:srgbClr val="0C4E54"/>
                </a:solidFill>
                <a:effectLst/>
                <a:latin typeface="poppins" panose="00000500000000000000" pitchFamily="2" charset="0"/>
              </a:rPr>
              <a:t>?</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43BCE4BE-96F2-7E46-FA0C-9FCCAAB6E7EB}"/>
              </a:ext>
            </a:extLst>
          </p:cNvPr>
          <p:cNvSpPr>
            <a:spLocks noGrp="1"/>
          </p:cNvSpPr>
          <p:nvPr>
            <p:ph idx="1"/>
          </p:nvPr>
        </p:nvSpPr>
        <p:spPr>
          <a:xfrm>
            <a:off x="1238865" y="2133600"/>
            <a:ext cx="10265747" cy="4724400"/>
          </a:xfrm>
        </p:spPr>
        <p:txBody>
          <a:bodyPr>
            <a:normAutofit/>
          </a:bodyPr>
          <a:lstStyle/>
          <a:p>
            <a:r>
              <a:rPr lang="en-US" sz="3200" dirty="0"/>
              <a:t>Portfolio Diversification refers to choosing different classes of assets to maximize the returns and minimize the risk profile. Each investor has his risk profile, but there is a possibility that he does not have the relevant investment security that matches his risk profile.</a:t>
            </a:r>
            <a:endParaRPr lang="th-TH" sz="3200" dirty="0"/>
          </a:p>
        </p:txBody>
      </p:sp>
    </p:spTree>
    <p:extLst>
      <p:ext uri="{BB962C8B-B14F-4D97-AF65-F5344CB8AC3E}">
        <p14:creationId xmlns:p14="http://schemas.microsoft.com/office/powerpoint/2010/main" val="2803311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AED114DA-90F0-10B3-8D84-CC7A96569164}"/>
              </a:ext>
            </a:extLst>
          </p:cNvPr>
          <p:cNvPicPr>
            <a:picLocks noGrp="1" noChangeAspect="1"/>
          </p:cNvPicPr>
          <p:nvPr>
            <p:ph idx="1"/>
          </p:nvPr>
        </p:nvPicPr>
        <p:blipFill>
          <a:blip r:embed="rId2"/>
          <a:stretch>
            <a:fillRect/>
          </a:stretch>
        </p:blipFill>
        <p:spPr>
          <a:xfrm>
            <a:off x="766916" y="835742"/>
            <a:ext cx="11159613" cy="5594555"/>
          </a:xfrm>
        </p:spPr>
      </p:pic>
    </p:spTree>
    <p:extLst>
      <p:ext uri="{BB962C8B-B14F-4D97-AF65-F5344CB8AC3E}">
        <p14:creationId xmlns:p14="http://schemas.microsoft.com/office/powerpoint/2010/main" val="164472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E950FD6-5182-CDD9-B36F-F133FCE05418}"/>
              </a:ext>
            </a:extLst>
          </p:cNvPr>
          <p:cNvSpPr>
            <a:spLocks noGrp="1"/>
          </p:cNvSpPr>
          <p:nvPr>
            <p:ph idx="1"/>
          </p:nvPr>
        </p:nvSpPr>
        <p:spPr>
          <a:xfrm>
            <a:off x="609600" y="2133600"/>
            <a:ext cx="10895012" cy="3777622"/>
          </a:xfrm>
        </p:spPr>
        <p:txBody>
          <a:bodyPr>
            <a:noAutofit/>
          </a:bodyPr>
          <a:lstStyle/>
          <a:p>
            <a:r>
              <a:rPr lang="en-US" sz="3200" b="0" i="0" dirty="0">
                <a:solidFill>
                  <a:srgbClr val="212121"/>
                </a:solidFill>
                <a:effectLst/>
                <a:latin typeface="-apple-system"/>
              </a:rPr>
              <a:t>Diversification is generally for long-term investors. Diversification will not help in trading. Traders who usually look for profits on a short term basis, has the ability to take high amount of risk in the hope of making high profits. They directly invest their money in one or two types of </a:t>
            </a:r>
            <a:r>
              <a:rPr lang="en-US" sz="3200" b="1" i="0" u="sng" dirty="0">
                <a:solidFill>
                  <a:srgbClr val="0CA0A0"/>
                </a:solidFill>
                <a:effectLst/>
                <a:latin typeface="-apple-system"/>
                <a:hlinkClick r:id="rId2"/>
              </a:rPr>
              <a:t>short term investment</a:t>
            </a:r>
            <a:r>
              <a:rPr lang="en-US" sz="3200" b="0" i="0" dirty="0">
                <a:solidFill>
                  <a:srgbClr val="212121"/>
                </a:solidFill>
                <a:effectLst/>
                <a:latin typeface="-apple-system"/>
              </a:rPr>
              <a:t> options without diversifying them. Thus, this clarifies the fact that high diversifying the portfolio may also reduce return along with mitigating the risk.</a:t>
            </a:r>
            <a:endParaRPr lang="th-TH" sz="3200" dirty="0"/>
          </a:p>
        </p:txBody>
      </p:sp>
    </p:spTree>
    <p:extLst>
      <p:ext uri="{BB962C8B-B14F-4D97-AF65-F5344CB8AC3E}">
        <p14:creationId xmlns:p14="http://schemas.microsoft.com/office/powerpoint/2010/main" val="395541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FDEF0D7-E40B-4892-1415-944FA35CA030}"/>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44CE0A64-8DB2-C000-6A60-9E5FECE760AD}"/>
              </a:ext>
            </a:extLst>
          </p:cNvPr>
          <p:cNvSpPr>
            <a:spLocks noGrp="1"/>
          </p:cNvSpPr>
          <p:nvPr>
            <p:ph idx="1"/>
          </p:nvPr>
        </p:nvSpPr>
        <p:spPr>
          <a:xfrm>
            <a:off x="707923" y="2133600"/>
            <a:ext cx="10796689" cy="3777622"/>
          </a:xfrm>
        </p:spPr>
        <p:txBody>
          <a:bodyPr>
            <a:noAutofit/>
          </a:bodyPr>
          <a:lstStyle/>
          <a:p>
            <a:r>
              <a:rPr lang="en-US" sz="4000" b="0" i="0" dirty="0">
                <a:solidFill>
                  <a:srgbClr val="212121"/>
                </a:solidFill>
                <a:effectLst/>
                <a:latin typeface="-apple-system"/>
              </a:rPr>
              <a:t> know where to put the money, one should have an idea about what </a:t>
            </a:r>
            <a:r>
              <a:rPr lang="en-US" sz="4000" b="1" i="0" u="sng" dirty="0">
                <a:solidFill>
                  <a:srgbClr val="0CA0A0"/>
                </a:solidFill>
                <a:effectLst/>
                <a:latin typeface="-apple-system"/>
                <a:hlinkClick r:id="rId2"/>
              </a:rPr>
              <a:t>different type of assets</a:t>
            </a:r>
            <a:r>
              <a:rPr lang="en-US" sz="4000" b="0" i="0" dirty="0">
                <a:solidFill>
                  <a:srgbClr val="212121"/>
                </a:solidFill>
                <a:effectLst/>
                <a:latin typeface="-apple-system"/>
              </a:rPr>
              <a:t> are. Because of the growth in technology and the availability of different finance products, there are an infinite number of ways I can diversify my portfolio. To keep the difficulty of the concepts low, let us consider a few classes of assets.</a:t>
            </a:r>
            <a:endParaRPr lang="th-TH" sz="4000" dirty="0"/>
          </a:p>
        </p:txBody>
      </p:sp>
    </p:spTree>
    <p:extLst>
      <p:ext uri="{BB962C8B-B14F-4D97-AF65-F5344CB8AC3E}">
        <p14:creationId xmlns:p14="http://schemas.microsoft.com/office/powerpoint/2010/main" val="353177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CE30C83-08E9-7DCD-4C40-D7ABFEFA808A}"/>
              </a:ext>
            </a:extLst>
          </p:cNvPr>
          <p:cNvSpPr>
            <a:spLocks noGrp="1"/>
          </p:cNvSpPr>
          <p:nvPr>
            <p:ph idx="1"/>
          </p:nvPr>
        </p:nvSpPr>
        <p:spPr>
          <a:xfrm>
            <a:off x="953729" y="1052052"/>
            <a:ext cx="10865515" cy="3777622"/>
          </a:xfrm>
        </p:spPr>
        <p:txBody>
          <a:bodyPr>
            <a:noAutofit/>
          </a:bodyPr>
          <a:lstStyle/>
          <a:p>
            <a:r>
              <a:rPr lang="en-US" sz="4000" b="0" i="0" dirty="0">
                <a:solidFill>
                  <a:srgbClr val="212121"/>
                </a:solidFill>
                <a:effectLst/>
                <a:latin typeface="-apple-system"/>
              </a:rPr>
              <a:t>international investments also serve as a means of adding different </a:t>
            </a:r>
            <a:r>
              <a:rPr lang="en-US" sz="4000" b="1" i="0" u="sng" dirty="0">
                <a:solidFill>
                  <a:srgbClr val="0CA0A0"/>
                </a:solidFill>
                <a:effectLst/>
                <a:latin typeface="-apple-system"/>
                <a:hlinkClick r:id="rId2"/>
              </a:rPr>
              <a:t>financial instruments</a:t>
            </a:r>
            <a:r>
              <a:rPr lang="en-US" sz="4000" b="0" i="0" dirty="0">
                <a:solidFill>
                  <a:srgbClr val="212121"/>
                </a:solidFill>
                <a:effectLst/>
                <a:latin typeface="-apple-system"/>
              </a:rPr>
              <a:t> to the list when domestic markets are confined and limited by their variety. International investments aim to assure investors of two probabilities; the counter of domestic market risks and the opportunities in foreign markets</a:t>
            </a:r>
            <a:endParaRPr lang="th-TH" sz="4000" dirty="0"/>
          </a:p>
        </p:txBody>
      </p:sp>
    </p:spTree>
    <p:extLst>
      <p:ext uri="{BB962C8B-B14F-4D97-AF65-F5344CB8AC3E}">
        <p14:creationId xmlns:p14="http://schemas.microsoft.com/office/powerpoint/2010/main" val="1533694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A1C2BEB-C83F-5469-3BEF-422A8580AD55}"/>
              </a:ext>
            </a:extLst>
          </p:cNvPr>
          <p:cNvSpPr>
            <a:spLocks noGrp="1"/>
          </p:cNvSpPr>
          <p:nvPr>
            <p:ph idx="1"/>
          </p:nvPr>
        </p:nvSpPr>
        <p:spPr>
          <a:xfrm>
            <a:off x="265471" y="619431"/>
            <a:ext cx="11239141" cy="6056671"/>
          </a:xfrm>
        </p:spPr>
        <p:txBody>
          <a:bodyPr>
            <a:normAutofit/>
          </a:bodyPr>
          <a:lstStyle/>
          <a:p>
            <a:pPr algn="l"/>
            <a:r>
              <a:rPr lang="en-US" sz="3200" b="0" i="0" dirty="0">
                <a:solidFill>
                  <a:srgbClr val="212121"/>
                </a:solidFill>
                <a:effectLst/>
                <a:latin typeface="-apple-system"/>
              </a:rPr>
              <a:t>As we know, stocks represent the ownership of a part of the company – which comes with some obligations and benefits. This says that the investor (owner of stocks) is not eligible for anything except for ownership in the company. If the company goes down, the value of the investment goes down, and vice versa.</a:t>
            </a:r>
          </a:p>
          <a:p>
            <a:pPr algn="l"/>
            <a:r>
              <a:rPr lang="en-US" sz="3200" b="0" i="0" dirty="0">
                <a:solidFill>
                  <a:srgbClr val="212121"/>
                </a:solidFill>
                <a:effectLst/>
                <a:latin typeface="-apple-system"/>
              </a:rPr>
              <a:t>Therefore, the owner will not be safe from the company’s risks. Without proper information, it is impossible to gauge the company’s risk. This makes stocks a risky asset. If a person invests in them, they ought to be aware of the risks they are taking and should be willing to take those risks.</a:t>
            </a:r>
          </a:p>
          <a:p>
            <a:endParaRPr lang="th-TH" dirty="0"/>
          </a:p>
        </p:txBody>
      </p:sp>
    </p:spTree>
    <p:extLst>
      <p:ext uri="{BB962C8B-B14F-4D97-AF65-F5344CB8AC3E}">
        <p14:creationId xmlns:p14="http://schemas.microsoft.com/office/powerpoint/2010/main" val="342233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484C147-3B56-F46D-9219-37197654CD2D}"/>
              </a:ext>
            </a:extLst>
          </p:cNvPr>
          <p:cNvSpPr>
            <a:spLocks noGrp="1"/>
          </p:cNvSpPr>
          <p:nvPr>
            <p:ph idx="1"/>
          </p:nvPr>
        </p:nvSpPr>
        <p:spPr>
          <a:xfrm>
            <a:off x="452284" y="629265"/>
            <a:ext cx="11425084" cy="5997677"/>
          </a:xfrm>
        </p:spPr>
        <p:txBody>
          <a:bodyPr>
            <a:normAutofit fontScale="92500" lnSpcReduction="10000"/>
          </a:bodyPr>
          <a:lstStyle/>
          <a:p>
            <a:pPr algn="l"/>
            <a:r>
              <a:rPr lang="en-US" sz="4000" b="1" i="0" dirty="0">
                <a:solidFill>
                  <a:srgbClr val="0C4E54"/>
                </a:solidFill>
                <a:effectLst/>
                <a:latin typeface="poppins" panose="00000500000000000000" pitchFamily="2" charset="0"/>
              </a:rPr>
              <a:t>– Bonds: Treasury and Non-Treasury</a:t>
            </a:r>
          </a:p>
          <a:p>
            <a:pPr algn="l"/>
            <a:r>
              <a:rPr lang="en-US" sz="4000" b="1" i="0" u="sng" dirty="0">
                <a:solidFill>
                  <a:srgbClr val="0CA0A0"/>
                </a:solidFill>
                <a:effectLst/>
                <a:latin typeface="-apple-system"/>
                <a:hlinkClick r:id="rId2"/>
              </a:rPr>
              <a:t>Bonds</a:t>
            </a:r>
            <a:r>
              <a:rPr lang="en-US" sz="4000" b="0" i="0" dirty="0">
                <a:solidFill>
                  <a:srgbClr val="212121"/>
                </a:solidFill>
                <a:effectLst/>
                <a:latin typeface="-apple-system"/>
              </a:rPr>
              <a:t> are one way to raise money for the company, where they guarantee cash flows. Unlike stocks, bonds have a guarantee on them. A pre-specified amount will be paid to the bond owner for each </a:t>
            </a:r>
            <a:r>
              <a:rPr lang="en-US" sz="4000" b="1" i="0" u="sng" dirty="0">
                <a:solidFill>
                  <a:srgbClr val="0CA0A0"/>
                </a:solidFill>
                <a:effectLst/>
                <a:latin typeface="-apple-system"/>
                <a:hlinkClick r:id="rId3"/>
              </a:rPr>
              <a:t>duration</a:t>
            </a:r>
            <a:r>
              <a:rPr lang="en-US" sz="4000" b="0" i="0" dirty="0">
                <a:solidFill>
                  <a:srgbClr val="212121"/>
                </a:solidFill>
                <a:effectLst/>
                <a:latin typeface="-apple-system"/>
              </a:rPr>
              <a:t>. In short, a bond is like a fixed deposit except that it is tradeable. Therefore, the price of bonds goes down and goes up. Treasury bonds are bonds backed by the US Government, which makes them pretty much risk-free. Hence, this article will consider Treasury Bonds as the </a:t>
            </a:r>
            <a:r>
              <a:rPr lang="en-US" sz="4000" b="1" i="0" u="sng" dirty="0">
                <a:solidFill>
                  <a:srgbClr val="0CA0A0"/>
                </a:solidFill>
                <a:effectLst/>
                <a:latin typeface="-apple-system"/>
                <a:hlinkClick r:id="rId4"/>
              </a:rPr>
              <a:t>risk-free rate</a:t>
            </a:r>
            <a:r>
              <a:rPr lang="en-US" sz="4000" b="0" i="0" dirty="0">
                <a:solidFill>
                  <a:srgbClr val="212121"/>
                </a:solidFill>
                <a:effectLst/>
                <a:latin typeface="-apple-system"/>
              </a:rPr>
              <a:t> for all practical purposes.</a:t>
            </a:r>
          </a:p>
          <a:p>
            <a:endParaRPr lang="th-TH" dirty="0"/>
          </a:p>
        </p:txBody>
      </p:sp>
    </p:spTree>
    <p:extLst>
      <p:ext uri="{BB962C8B-B14F-4D97-AF65-F5344CB8AC3E}">
        <p14:creationId xmlns:p14="http://schemas.microsoft.com/office/powerpoint/2010/main" val="2898400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3D3FA1D-ACEB-AF98-18ED-AF6867A53EA8}"/>
              </a:ext>
            </a:extLst>
          </p:cNvPr>
          <p:cNvSpPr>
            <a:spLocks noGrp="1"/>
          </p:cNvSpPr>
          <p:nvPr>
            <p:ph type="title"/>
          </p:nvPr>
        </p:nvSpPr>
        <p:spPr>
          <a:xfrm>
            <a:off x="598899" y="535620"/>
            <a:ext cx="11376792" cy="1280890"/>
          </a:xfrm>
        </p:spPr>
        <p:txBody>
          <a:bodyPr>
            <a:noAutofit/>
          </a:bodyPr>
          <a:lstStyle/>
          <a:p>
            <a:r>
              <a:rPr lang="en-US" sz="4800" b="1" i="0" dirty="0">
                <a:solidFill>
                  <a:srgbClr val="212121"/>
                </a:solidFill>
                <a:effectLst/>
                <a:latin typeface="-apple-system"/>
              </a:rPr>
              <a:t>investment portfolio diversification</a:t>
            </a:r>
            <a:r>
              <a:rPr lang="en-US" sz="4800" b="0" i="0" dirty="0">
                <a:solidFill>
                  <a:srgbClr val="212121"/>
                </a:solidFill>
                <a:effectLst/>
                <a:latin typeface="-apple-system"/>
              </a:rPr>
              <a:t>, one has to know about systematic and unsystematic risk.</a:t>
            </a:r>
            <a:endParaRPr lang="th-TH" sz="4800" dirty="0"/>
          </a:p>
        </p:txBody>
      </p:sp>
      <p:sp>
        <p:nvSpPr>
          <p:cNvPr id="3" name="ตัวแทนเนื้อหา 2">
            <a:extLst>
              <a:ext uri="{FF2B5EF4-FFF2-40B4-BE49-F238E27FC236}">
                <a16:creationId xmlns:a16="http://schemas.microsoft.com/office/drawing/2014/main" id="{E1FF3011-1485-1699-ACBB-D62832C36BCF}"/>
              </a:ext>
            </a:extLst>
          </p:cNvPr>
          <p:cNvSpPr>
            <a:spLocks noGrp="1"/>
          </p:cNvSpPr>
          <p:nvPr>
            <p:ph idx="1"/>
          </p:nvPr>
        </p:nvSpPr>
        <p:spPr>
          <a:xfrm>
            <a:off x="78658" y="2743200"/>
            <a:ext cx="11376793" cy="3777622"/>
          </a:xfrm>
        </p:spPr>
        <p:txBody>
          <a:bodyPr>
            <a:noAutofit/>
          </a:bodyPr>
          <a:lstStyle/>
          <a:p>
            <a:pPr algn="l">
              <a:buFont typeface="Arial" panose="020B0604020202020204" pitchFamily="34" charset="0"/>
              <a:buChar char="•"/>
            </a:pPr>
            <a:r>
              <a:rPr lang="en-US" sz="3200" b="0" i="0" dirty="0">
                <a:solidFill>
                  <a:srgbClr val="212121"/>
                </a:solidFill>
                <a:effectLst/>
                <a:latin typeface="-apple-system"/>
              </a:rPr>
              <a:t>Systematic risk is the risk that is existent in the market. One cannot hedge himself against the market with high returns. If he diversified enough, he would have market returns and risks. This makes </a:t>
            </a:r>
            <a:r>
              <a:rPr lang="en-US" sz="3200" b="1" i="0" u="sng" dirty="0">
                <a:solidFill>
                  <a:srgbClr val="0CA0A0"/>
                </a:solidFill>
                <a:effectLst/>
                <a:latin typeface="-apple-system"/>
                <a:hlinkClick r:id="rId2"/>
              </a:rPr>
              <a:t>systematic risk</a:t>
            </a:r>
            <a:r>
              <a:rPr lang="en-US" sz="3200" b="0" i="0" dirty="0">
                <a:solidFill>
                  <a:srgbClr val="212121"/>
                </a:solidFill>
                <a:effectLst/>
                <a:latin typeface="-apple-system"/>
              </a:rPr>
              <a:t> an unavoidable risk.</a:t>
            </a:r>
          </a:p>
          <a:p>
            <a:pPr algn="l">
              <a:buFont typeface="Arial" panose="020B0604020202020204" pitchFamily="34" charset="0"/>
              <a:buChar char="•"/>
            </a:pPr>
            <a:r>
              <a:rPr lang="en-US" sz="3200" b="0" i="0" dirty="0">
                <a:solidFill>
                  <a:srgbClr val="212121"/>
                </a:solidFill>
                <a:effectLst/>
                <a:latin typeface="-apple-system"/>
              </a:rPr>
              <a:t>Unsystematic risk is the opposite of this. If a person buys the entire market, this risk is zero. So this risk can be used to measure how risky a person’s portfolio is. This risk can be reduced with enough diversification.</a:t>
            </a:r>
          </a:p>
          <a:p>
            <a:endParaRPr lang="th-TH" sz="3200" dirty="0"/>
          </a:p>
        </p:txBody>
      </p:sp>
    </p:spTree>
    <p:extLst>
      <p:ext uri="{BB962C8B-B14F-4D97-AF65-F5344CB8AC3E}">
        <p14:creationId xmlns:p14="http://schemas.microsoft.com/office/powerpoint/2010/main" val="3361455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FC6A105-BF53-3677-3E6F-6B846DE5984F}"/>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Strategies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66980FC3-CB7A-B8FF-E84B-855C77FE084D}"/>
              </a:ext>
            </a:extLst>
          </p:cNvPr>
          <p:cNvSpPr>
            <a:spLocks noGrp="1"/>
          </p:cNvSpPr>
          <p:nvPr>
            <p:ph idx="1"/>
          </p:nvPr>
        </p:nvSpPr>
        <p:spPr>
          <a:xfrm>
            <a:off x="98323" y="2133600"/>
            <a:ext cx="11779045" cy="4650658"/>
          </a:xfrm>
        </p:spPr>
        <p:txBody>
          <a:bodyPr>
            <a:normAutofit fontScale="85000" lnSpcReduction="20000"/>
          </a:bodyPr>
          <a:lstStyle/>
          <a:p>
            <a:pPr algn="l"/>
            <a:r>
              <a:rPr lang="en-US" sz="3200" b="0" i="0" dirty="0">
                <a:solidFill>
                  <a:srgbClr val="212121"/>
                </a:solidFill>
                <a:effectLst/>
                <a:latin typeface="-apple-system"/>
              </a:rPr>
              <a:t>Let us look at the above graph, which provides an idea about the entire topic of </a:t>
            </a:r>
            <a:r>
              <a:rPr lang="en-US" sz="3200" b="1" i="0" dirty="0">
                <a:solidFill>
                  <a:srgbClr val="212121"/>
                </a:solidFill>
                <a:effectLst/>
                <a:latin typeface="-apple-system"/>
              </a:rPr>
              <a:t>good portfolio diversification</a:t>
            </a:r>
            <a:r>
              <a:rPr lang="en-US" sz="3200" b="0" i="0" dirty="0">
                <a:solidFill>
                  <a:srgbClr val="212121"/>
                </a:solidFill>
                <a:effectLst/>
                <a:latin typeface="-apple-system"/>
              </a:rPr>
              <a:t>. The safest bet is to invest in an area filled with green. The bad investment is the investment in yellow.</a:t>
            </a:r>
          </a:p>
          <a:p>
            <a:pPr algn="l">
              <a:buFont typeface="Arial" panose="020B0604020202020204" pitchFamily="34" charset="0"/>
              <a:buChar char="•"/>
            </a:pPr>
            <a:r>
              <a:rPr lang="en-US" sz="3200" b="1" i="0" dirty="0">
                <a:solidFill>
                  <a:srgbClr val="212121"/>
                </a:solidFill>
                <a:effectLst/>
                <a:latin typeface="-apple-system"/>
              </a:rPr>
              <a:t>Risk-free</a:t>
            </a:r>
            <a:r>
              <a:rPr lang="en-US" sz="3200" b="0" i="0" dirty="0">
                <a:solidFill>
                  <a:srgbClr val="212121"/>
                </a:solidFill>
                <a:effectLst/>
                <a:latin typeface="-apple-system"/>
              </a:rPr>
              <a:t> – US or Germany government bonds.</a:t>
            </a:r>
          </a:p>
          <a:p>
            <a:pPr algn="l">
              <a:buFont typeface="Arial" panose="020B0604020202020204" pitchFamily="34" charset="0"/>
              <a:buChar char="•"/>
            </a:pPr>
            <a:r>
              <a:rPr lang="en-US" sz="3200" b="1" i="0" dirty="0">
                <a:solidFill>
                  <a:srgbClr val="212121"/>
                </a:solidFill>
                <a:effectLst/>
                <a:latin typeface="-apple-system"/>
              </a:rPr>
              <a:t>Low Risk</a:t>
            </a:r>
            <a:r>
              <a:rPr lang="en-US" sz="3200" b="0" i="0" dirty="0">
                <a:solidFill>
                  <a:srgbClr val="212121"/>
                </a:solidFill>
                <a:effectLst/>
                <a:latin typeface="-apple-system"/>
              </a:rPr>
              <a:t> – Stocks of companies that are well settled and have a steady </a:t>
            </a:r>
            <a:r>
              <a:rPr lang="en-US" sz="3200" b="1" i="0" u="sng" dirty="0">
                <a:solidFill>
                  <a:srgbClr val="0CA0A0"/>
                </a:solidFill>
                <a:effectLst/>
                <a:latin typeface="-apple-system"/>
                <a:hlinkClick r:id="rId2"/>
              </a:rPr>
              <a:t>cash flow</a:t>
            </a:r>
            <a:r>
              <a:rPr lang="en-US" sz="3200" b="0" i="0" dirty="0">
                <a:solidFill>
                  <a:srgbClr val="212121"/>
                </a:solidFill>
                <a:effectLst/>
                <a:latin typeface="-apple-system"/>
              </a:rPr>
              <a:t>. For Example, companies in Energy, Steel, and Utility industries.</a:t>
            </a:r>
          </a:p>
          <a:p>
            <a:pPr algn="l">
              <a:buFont typeface="Arial" panose="020B0604020202020204" pitchFamily="34" charset="0"/>
              <a:buChar char="•"/>
            </a:pPr>
            <a:r>
              <a:rPr lang="en-US" sz="3200" b="1" i="0" dirty="0">
                <a:solidFill>
                  <a:srgbClr val="212121"/>
                </a:solidFill>
                <a:effectLst/>
                <a:latin typeface="-apple-system"/>
              </a:rPr>
              <a:t>Medium Risk</a:t>
            </a:r>
            <a:r>
              <a:rPr lang="en-US" sz="3200" b="0" i="0" dirty="0">
                <a:solidFill>
                  <a:srgbClr val="212121"/>
                </a:solidFill>
                <a:effectLst/>
                <a:latin typeface="-apple-system"/>
              </a:rPr>
              <a:t> – Companies that are well settled, but there are risks that the company is facing. The company might be big or small – Apple or Amazon will be a good example.</a:t>
            </a:r>
          </a:p>
          <a:p>
            <a:pPr algn="l">
              <a:buFont typeface="Arial" panose="020B0604020202020204" pitchFamily="34" charset="0"/>
              <a:buChar char="•"/>
            </a:pPr>
            <a:r>
              <a:rPr lang="en-US" sz="3200" b="1" i="0" dirty="0">
                <a:solidFill>
                  <a:srgbClr val="212121"/>
                </a:solidFill>
                <a:effectLst/>
                <a:latin typeface="-apple-system"/>
              </a:rPr>
              <a:t>High Risk</a:t>
            </a:r>
            <a:r>
              <a:rPr lang="en-US" sz="3200" b="0" i="0" dirty="0">
                <a:solidFill>
                  <a:srgbClr val="212121"/>
                </a:solidFill>
                <a:effectLst/>
                <a:latin typeface="-apple-system"/>
              </a:rPr>
              <a:t> – Companies that have a high probability of growing but also, on the other hand, are closer to </a:t>
            </a:r>
            <a:r>
              <a:rPr lang="en-US" sz="3200" b="1" i="0" u="sng" dirty="0">
                <a:solidFill>
                  <a:srgbClr val="0CA0A0"/>
                </a:solidFill>
                <a:effectLst/>
                <a:latin typeface="-apple-system"/>
                <a:hlinkClick r:id="rId3"/>
              </a:rPr>
              <a:t>bankruptcy</a:t>
            </a:r>
            <a:r>
              <a:rPr lang="en-US" sz="3200" b="0" i="0" dirty="0">
                <a:solidFill>
                  <a:srgbClr val="212121"/>
                </a:solidFill>
                <a:effectLst/>
                <a:latin typeface="-apple-system"/>
              </a:rPr>
              <a:t> than the rest. Companies like Tesla are in this place.</a:t>
            </a:r>
          </a:p>
          <a:p>
            <a:endParaRPr lang="th-TH" dirty="0"/>
          </a:p>
        </p:txBody>
      </p:sp>
    </p:spTree>
    <p:extLst>
      <p:ext uri="{BB962C8B-B14F-4D97-AF65-F5344CB8AC3E}">
        <p14:creationId xmlns:p14="http://schemas.microsoft.com/office/powerpoint/2010/main" val="285896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D94091E7-B536-CD66-56C2-2C0E0D075715}"/>
              </a:ext>
            </a:extLst>
          </p:cNvPr>
          <p:cNvPicPr>
            <a:picLocks noGrp="1" noChangeAspect="1"/>
          </p:cNvPicPr>
          <p:nvPr>
            <p:ph idx="1"/>
          </p:nvPr>
        </p:nvPicPr>
        <p:blipFill>
          <a:blip r:embed="rId2"/>
          <a:stretch>
            <a:fillRect/>
          </a:stretch>
        </p:blipFill>
        <p:spPr>
          <a:xfrm>
            <a:off x="829420" y="467634"/>
            <a:ext cx="10923639" cy="6287729"/>
          </a:xfrm>
        </p:spPr>
      </p:pic>
    </p:spTree>
    <p:extLst>
      <p:ext uri="{BB962C8B-B14F-4D97-AF65-F5344CB8AC3E}">
        <p14:creationId xmlns:p14="http://schemas.microsoft.com/office/powerpoint/2010/main" val="71698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2DA9E2D-80B8-2B7D-035A-87AB17029667}"/>
              </a:ext>
            </a:extLst>
          </p:cNvPr>
          <p:cNvSpPr>
            <a:spLocks noGrp="1"/>
          </p:cNvSpPr>
          <p:nvPr>
            <p:ph type="title"/>
          </p:nvPr>
        </p:nvSpPr>
        <p:spPr/>
        <p:txBody>
          <a:bodyPr/>
          <a:lstStyle/>
          <a:p>
            <a:r>
              <a:rPr lang="en-US" dirty="0"/>
              <a:t>Methods</a:t>
            </a:r>
            <a:endParaRPr lang="th-TH" dirty="0"/>
          </a:p>
        </p:txBody>
      </p:sp>
      <p:sp>
        <p:nvSpPr>
          <p:cNvPr id="3" name="ตัวแทนเนื้อหา 2">
            <a:extLst>
              <a:ext uri="{FF2B5EF4-FFF2-40B4-BE49-F238E27FC236}">
                <a16:creationId xmlns:a16="http://schemas.microsoft.com/office/drawing/2014/main" id="{12C177BF-FB04-95CF-D296-38C8D4B1592E}"/>
              </a:ext>
            </a:extLst>
          </p:cNvPr>
          <p:cNvSpPr>
            <a:spLocks noGrp="1"/>
          </p:cNvSpPr>
          <p:nvPr>
            <p:ph idx="1"/>
          </p:nvPr>
        </p:nvSpPr>
        <p:spPr>
          <a:xfrm>
            <a:off x="442452" y="1347019"/>
            <a:ext cx="11602064" cy="4564203"/>
          </a:xfrm>
        </p:spPr>
        <p:txBody>
          <a:bodyPr>
            <a:noAutofit/>
          </a:bodyPr>
          <a:lstStyle/>
          <a:p>
            <a:r>
              <a:rPr lang="en-US" sz="2400" dirty="0">
                <a:solidFill>
                  <a:schemeClr val="tx1"/>
                </a:solidFill>
              </a:rPr>
              <a:t>Spread the wealth. Do not invest in one place. Look for a portfolio where the risk matches the returns. There are a lot of details regarding what are the different sectors, how they are correlated, and how each one of them affects the portfolio.</a:t>
            </a:r>
          </a:p>
          <a:p>
            <a:r>
              <a:rPr lang="en-US" sz="2400" dirty="0">
                <a:solidFill>
                  <a:schemeClr val="tx1"/>
                </a:solidFill>
              </a:rPr>
              <a:t>Do not invest where risk and returns do not match. There is no free lunch out there.</a:t>
            </a:r>
          </a:p>
          <a:p>
            <a:r>
              <a:rPr lang="en-US" sz="2400" dirty="0">
                <a:solidFill>
                  <a:schemeClr val="tx1"/>
                </a:solidFill>
              </a:rPr>
              <a:t>Consider investing in index or bond funds. Mutual fund and bond funds will do the portfolio diversification. We need not study the history of finance to see how to diversify stocks and buy them. Look at the details of an index fund and trust in the index. Indexes like the S&amp;P 500 and DJIA, in most cases, reflect the entire market. In addition, some funds follow and try to match the returns of these indexes for a very small (and sometimes zero) fee. Choose such a fund and invest in it.</a:t>
            </a:r>
          </a:p>
        </p:txBody>
      </p:sp>
      <p:pic>
        <p:nvPicPr>
          <p:cNvPr id="4" name="รูปภาพ 3">
            <a:extLst>
              <a:ext uri="{FF2B5EF4-FFF2-40B4-BE49-F238E27FC236}">
                <a16:creationId xmlns:a16="http://schemas.microsoft.com/office/drawing/2014/main" id="{851C1E8F-B616-8996-F73B-7113F7C791BD}"/>
              </a:ext>
            </a:extLst>
          </p:cNvPr>
          <p:cNvPicPr>
            <a:picLocks noChangeAspect="1"/>
          </p:cNvPicPr>
          <p:nvPr/>
        </p:nvPicPr>
        <p:blipFill>
          <a:blip r:embed="rId2"/>
          <a:stretch>
            <a:fillRect/>
          </a:stretch>
        </p:blipFill>
        <p:spPr>
          <a:xfrm>
            <a:off x="1639438" y="2785816"/>
            <a:ext cx="8913124" cy="1286367"/>
          </a:xfrm>
          <a:prstGeom prst="rect">
            <a:avLst/>
          </a:prstGeom>
        </p:spPr>
      </p:pic>
    </p:spTree>
    <p:extLst>
      <p:ext uri="{BB962C8B-B14F-4D97-AF65-F5344CB8AC3E}">
        <p14:creationId xmlns:p14="http://schemas.microsoft.com/office/powerpoint/2010/main" val="3626754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D42B001-7F2C-93E7-CFC9-F9247436F1C6}"/>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2FFE251F-B1A1-622C-AA18-F839E7BC2C06}"/>
              </a:ext>
            </a:extLst>
          </p:cNvPr>
          <p:cNvSpPr>
            <a:spLocks noGrp="1"/>
          </p:cNvSpPr>
          <p:nvPr>
            <p:ph idx="1"/>
          </p:nvPr>
        </p:nvSpPr>
        <p:spPr>
          <a:xfrm>
            <a:off x="314631" y="2133600"/>
            <a:ext cx="11680723" cy="3777622"/>
          </a:xfrm>
        </p:spPr>
        <p:txBody>
          <a:bodyPr>
            <a:normAutofit fontScale="70000" lnSpcReduction="20000"/>
          </a:bodyPr>
          <a:lstStyle/>
          <a:p>
            <a:r>
              <a:rPr lang="en-US" sz="3200" dirty="0">
                <a:solidFill>
                  <a:schemeClr val="tx1"/>
                </a:solidFill>
              </a:rPr>
              <a:t>Go away from the country and market. Investing in a variety of places will help in diversification.</a:t>
            </a:r>
          </a:p>
          <a:p>
            <a:r>
              <a:rPr lang="en-US" sz="3200" dirty="0">
                <a:solidFill>
                  <a:schemeClr val="tx1"/>
                </a:solidFill>
              </a:rPr>
              <a:t>Buying and holding have different costs from active investing. Try to see which makes more sense. Invest in the one that has the least opportunity and real cost.</a:t>
            </a:r>
          </a:p>
          <a:p>
            <a:r>
              <a:rPr lang="en-US" sz="3200" dirty="0">
                <a:solidFill>
                  <a:schemeClr val="tx1"/>
                </a:solidFill>
              </a:rPr>
              <a:t>Know the different types of financial assets that are available. There are almost enough types of investments to suit every risk profile. The point of diversification is too old. Knowing about this will help, but one need not go out and do the diversification themselves. Find out diversified funds and choose.</a:t>
            </a:r>
          </a:p>
          <a:p>
            <a:r>
              <a:rPr lang="en-US" sz="3200" dirty="0">
                <a:solidFill>
                  <a:schemeClr val="tx1"/>
                </a:solidFill>
              </a:rPr>
              <a:t>Beware of asset bubbles – by following government and other regulations.</a:t>
            </a:r>
            <a:endParaRPr lang="th-TH" sz="3200" dirty="0">
              <a:solidFill>
                <a:schemeClr val="tx1"/>
              </a:solidFill>
            </a:endParaRPr>
          </a:p>
          <a:p>
            <a:endParaRPr lang="th-TH" dirty="0"/>
          </a:p>
        </p:txBody>
      </p:sp>
    </p:spTree>
    <p:extLst>
      <p:ext uri="{BB962C8B-B14F-4D97-AF65-F5344CB8AC3E}">
        <p14:creationId xmlns:p14="http://schemas.microsoft.com/office/powerpoint/2010/main" val="3887140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A608E14-4635-06C2-BEBF-9AB1506025E1}"/>
              </a:ext>
            </a:extLst>
          </p:cNvPr>
          <p:cNvSpPr>
            <a:spLocks noGrp="1"/>
          </p:cNvSpPr>
          <p:nvPr>
            <p:ph type="title"/>
          </p:nvPr>
        </p:nvSpPr>
        <p:spPr/>
        <p:txBody>
          <a:bodyPr/>
          <a:lstStyle/>
          <a:p>
            <a:r>
              <a:rPr lang="en-US" b="1" i="0" dirty="0">
                <a:solidFill>
                  <a:srgbClr val="212121"/>
                </a:solidFill>
                <a:effectLst/>
                <a:latin typeface="-apple-system"/>
              </a:rPr>
              <a:t>portfolio diversification theory</a:t>
            </a:r>
            <a:r>
              <a:rPr lang="en-US" b="0" i="0" dirty="0">
                <a:solidFill>
                  <a:srgbClr val="212121"/>
                </a:solidFill>
                <a:effectLst/>
                <a:latin typeface="-apple-system"/>
              </a:rPr>
              <a:t> </a:t>
            </a:r>
            <a:endParaRPr lang="th-TH" dirty="0"/>
          </a:p>
        </p:txBody>
      </p:sp>
      <p:sp>
        <p:nvSpPr>
          <p:cNvPr id="3" name="ตัวแทนเนื้อหา 2">
            <a:extLst>
              <a:ext uri="{FF2B5EF4-FFF2-40B4-BE49-F238E27FC236}">
                <a16:creationId xmlns:a16="http://schemas.microsoft.com/office/drawing/2014/main" id="{C943FCB3-4F29-AADA-87A1-3FE30CFAE74A}"/>
              </a:ext>
            </a:extLst>
          </p:cNvPr>
          <p:cNvSpPr>
            <a:spLocks noGrp="1"/>
          </p:cNvSpPr>
          <p:nvPr>
            <p:ph idx="1"/>
          </p:nvPr>
        </p:nvSpPr>
        <p:spPr>
          <a:xfrm>
            <a:off x="294969" y="1386348"/>
            <a:ext cx="11788876" cy="4524874"/>
          </a:xfrm>
        </p:spPr>
        <p:txBody>
          <a:bodyPr>
            <a:noAutofit/>
          </a:bodyPr>
          <a:lstStyle/>
          <a:p>
            <a:r>
              <a:rPr lang="en-US" sz="2000" dirty="0"/>
              <a:t>Stable returns – This method provides a stable and low risk return to its investors because the risk is spread over a longer period of time. Since different assets perform differently the risk and </a:t>
            </a:r>
            <a:r>
              <a:rPr lang="en-US" sz="2000" dirty="0" err="1"/>
              <a:t>retuen</a:t>
            </a:r>
            <a:r>
              <a:rPr lang="en-US" sz="2000" dirty="0"/>
              <a:t> balances out.</a:t>
            </a:r>
          </a:p>
          <a:p>
            <a:r>
              <a:rPr lang="en-US" sz="2000" dirty="0" err="1"/>
              <a:t>Maximise</a:t>
            </a:r>
            <a:r>
              <a:rPr lang="en-US" sz="2000" dirty="0"/>
              <a:t> return – It helps in earning the maximum return possible for a given level of risk. It </a:t>
            </a:r>
            <a:r>
              <a:rPr lang="en-US" sz="2000" dirty="0" err="1"/>
              <a:t>optimises</a:t>
            </a:r>
            <a:r>
              <a:rPr lang="en-US" sz="2000" dirty="0"/>
              <a:t> the trade-off between the two and captures the best possible gain by mitigating losses.</a:t>
            </a:r>
          </a:p>
          <a:p>
            <a:r>
              <a:rPr lang="en-US" sz="2000" dirty="0"/>
              <a:t>Exposure to different assets – The process gives access to  different kinds of asset classes across sectors and investors can identify them as per their financial goals.</a:t>
            </a:r>
          </a:p>
          <a:p>
            <a:r>
              <a:rPr lang="en-US" sz="2000" dirty="0"/>
              <a:t>Aligns the financial aim – The diversification is the best way to achieve the financial goal within the set time horizon because it considers the investor profile and then frames the portfolio.</a:t>
            </a:r>
          </a:p>
          <a:p>
            <a:r>
              <a:rPr lang="en-US" sz="2000" dirty="0"/>
              <a:t>Capital preservation – It helps to preserve the capital and protect the money from any substantial fall in its value because there is a balance between the risk and </a:t>
            </a:r>
            <a:r>
              <a:rPr lang="en-US" sz="2800" dirty="0"/>
              <a:t>return.</a:t>
            </a:r>
            <a:endParaRPr lang="th-TH" sz="2800" dirty="0"/>
          </a:p>
        </p:txBody>
      </p:sp>
    </p:spTree>
    <p:extLst>
      <p:ext uri="{BB962C8B-B14F-4D97-AF65-F5344CB8AC3E}">
        <p14:creationId xmlns:p14="http://schemas.microsoft.com/office/powerpoint/2010/main" val="396577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DED1190-B205-3A77-3D6C-DCD90FDD29A2}"/>
              </a:ext>
            </a:extLst>
          </p:cNvPr>
          <p:cNvSpPr>
            <a:spLocks noGrp="1"/>
          </p:cNvSpPr>
          <p:nvPr>
            <p:ph type="title"/>
          </p:nvPr>
        </p:nvSpPr>
        <p:spPr/>
        <p:txBody>
          <a:bodyPr/>
          <a:lstStyle/>
          <a:p>
            <a:r>
              <a:rPr lang="en-US" dirty="0"/>
              <a:t>Limitations</a:t>
            </a:r>
            <a:endParaRPr lang="th-TH" dirty="0"/>
          </a:p>
        </p:txBody>
      </p:sp>
      <p:sp>
        <p:nvSpPr>
          <p:cNvPr id="3" name="ตัวแทนเนื้อหา 2">
            <a:extLst>
              <a:ext uri="{FF2B5EF4-FFF2-40B4-BE49-F238E27FC236}">
                <a16:creationId xmlns:a16="http://schemas.microsoft.com/office/drawing/2014/main" id="{08ABF37F-CFDD-C67B-5770-DFBF6E5144DC}"/>
              </a:ext>
            </a:extLst>
          </p:cNvPr>
          <p:cNvSpPr>
            <a:spLocks noGrp="1"/>
          </p:cNvSpPr>
          <p:nvPr>
            <p:ph idx="1"/>
          </p:nvPr>
        </p:nvSpPr>
        <p:spPr>
          <a:xfrm>
            <a:off x="796413" y="1327355"/>
            <a:ext cx="11198942" cy="4583867"/>
          </a:xfrm>
        </p:spPr>
        <p:txBody>
          <a:bodyPr>
            <a:noAutofit/>
          </a:bodyPr>
          <a:lstStyle/>
          <a:p>
            <a:r>
              <a:rPr lang="en-US" sz="2800" dirty="0"/>
              <a:t>Apart from importance of portfolio diversification, some limitations of the concept are as given below:</a:t>
            </a:r>
          </a:p>
          <a:p>
            <a:endParaRPr lang="en-US" sz="2800" dirty="0"/>
          </a:p>
          <a:p>
            <a:r>
              <a:rPr lang="en-US" sz="2800" dirty="0"/>
              <a:t>Only unsystematic risks can be diversified. Systematic risks cannot be diversified.</a:t>
            </a:r>
          </a:p>
          <a:p>
            <a:r>
              <a:rPr lang="en-US" sz="2800" dirty="0"/>
              <a:t>Over diversification is very expensive because of the number of assets available in a portfolio. The higher the number of assets, the higher the cost to manage the portfolio.</a:t>
            </a:r>
          </a:p>
          <a:p>
            <a:r>
              <a:rPr lang="en-US" sz="2800" dirty="0"/>
              <a:t>The more the investor diversifies, the less it is invested in the best companies that provide great returns (but also with great risk).</a:t>
            </a:r>
          </a:p>
        </p:txBody>
      </p:sp>
    </p:spTree>
    <p:extLst>
      <p:ext uri="{BB962C8B-B14F-4D97-AF65-F5344CB8AC3E}">
        <p14:creationId xmlns:p14="http://schemas.microsoft.com/office/powerpoint/2010/main" val="3796168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01A4F28-0D59-385E-F0C2-9B812EA9F68F}"/>
              </a:ext>
            </a:extLst>
          </p:cNvPr>
          <p:cNvSpPr>
            <a:spLocks noGrp="1"/>
          </p:cNvSpPr>
          <p:nvPr>
            <p:ph type="title"/>
          </p:nvPr>
        </p:nvSpPr>
        <p:spPr/>
        <p:txBody>
          <a:bodyPr/>
          <a:lstStyle/>
          <a:p>
            <a:endParaRPr lang="th-TH"/>
          </a:p>
        </p:txBody>
      </p:sp>
      <p:sp>
        <p:nvSpPr>
          <p:cNvPr id="3" name="ตัวแทนเนื้อหา 2">
            <a:extLst>
              <a:ext uri="{FF2B5EF4-FFF2-40B4-BE49-F238E27FC236}">
                <a16:creationId xmlns:a16="http://schemas.microsoft.com/office/drawing/2014/main" id="{5A5DF859-6FBB-B0BE-286E-A37D3146468B}"/>
              </a:ext>
            </a:extLst>
          </p:cNvPr>
          <p:cNvSpPr>
            <a:spLocks noGrp="1"/>
          </p:cNvSpPr>
          <p:nvPr>
            <p:ph idx="1"/>
          </p:nvPr>
        </p:nvSpPr>
        <p:spPr>
          <a:xfrm>
            <a:off x="501445" y="2133600"/>
            <a:ext cx="11003167" cy="3777622"/>
          </a:xfrm>
        </p:spPr>
        <p:txBody>
          <a:bodyPr>
            <a:normAutofit fontScale="92500"/>
          </a:bodyPr>
          <a:lstStyle/>
          <a:p>
            <a:r>
              <a:rPr lang="en-US" sz="2800" dirty="0"/>
              <a:t>The process of diversification is too complex, and many people find it difficult to gauge the effort it takes to diversify. The best way is to pay someone a small amount to do it.</a:t>
            </a:r>
          </a:p>
          <a:p>
            <a:r>
              <a:rPr lang="en-US" sz="2800" dirty="0"/>
              <a:t>Customized diversification methods might be very expensive.</a:t>
            </a:r>
          </a:p>
          <a:p>
            <a:r>
              <a:rPr lang="en-US" sz="2800" dirty="0"/>
              <a:t>It isn’t easy to track a portfolio when it is diversified. Only the net change is monitored; each stock cannot be tracked individually.</a:t>
            </a:r>
          </a:p>
          <a:p>
            <a:r>
              <a:rPr lang="en-US" sz="2800" dirty="0"/>
              <a:t>There is a chance of below-average diversification because of high fees.</a:t>
            </a:r>
            <a:endParaRPr lang="th-TH" sz="2800" dirty="0"/>
          </a:p>
          <a:p>
            <a:endParaRPr lang="th-TH" dirty="0"/>
          </a:p>
        </p:txBody>
      </p:sp>
    </p:spTree>
    <p:extLst>
      <p:ext uri="{BB962C8B-B14F-4D97-AF65-F5344CB8AC3E}">
        <p14:creationId xmlns:p14="http://schemas.microsoft.com/office/powerpoint/2010/main" val="107947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118AF28-5F36-6414-F312-27E8A9E02360}"/>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International Investments</a:t>
            </a:r>
            <a:endParaRPr lang="th-TH" dirty="0"/>
          </a:p>
        </p:txBody>
      </p:sp>
      <p:pic>
        <p:nvPicPr>
          <p:cNvPr id="5" name="ตัวแทนเนื้อหา 4">
            <a:extLst>
              <a:ext uri="{FF2B5EF4-FFF2-40B4-BE49-F238E27FC236}">
                <a16:creationId xmlns:a16="http://schemas.microsoft.com/office/drawing/2014/main" id="{07A68EC7-29B5-C658-52B4-9FB7B99E1E00}"/>
              </a:ext>
            </a:extLst>
          </p:cNvPr>
          <p:cNvPicPr>
            <a:picLocks noGrp="1" noChangeAspect="1"/>
          </p:cNvPicPr>
          <p:nvPr>
            <p:ph idx="1"/>
          </p:nvPr>
        </p:nvPicPr>
        <p:blipFill>
          <a:blip r:embed="rId2"/>
          <a:stretch>
            <a:fillRect/>
          </a:stretch>
        </p:blipFill>
        <p:spPr>
          <a:xfrm>
            <a:off x="580103" y="1406013"/>
            <a:ext cx="11198942" cy="5142271"/>
          </a:xfrm>
        </p:spPr>
      </p:pic>
    </p:spTree>
    <p:extLst>
      <p:ext uri="{BB962C8B-B14F-4D97-AF65-F5344CB8AC3E}">
        <p14:creationId xmlns:p14="http://schemas.microsoft.com/office/powerpoint/2010/main" val="337510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7636DC6-8B80-D61F-C5B5-3A739B41BC9F}"/>
              </a:ext>
            </a:extLst>
          </p:cNvPr>
          <p:cNvSpPr>
            <a:spLocks noGrp="1"/>
          </p:cNvSpPr>
          <p:nvPr>
            <p:ph type="title"/>
          </p:nvPr>
        </p:nvSpPr>
        <p:spPr/>
        <p:txBody>
          <a:bodyPr/>
          <a:lstStyle/>
          <a:p>
            <a:r>
              <a:rPr lang="en-US" dirty="0"/>
              <a:t>Key Take aways</a:t>
            </a:r>
            <a:endParaRPr lang="th-TH" dirty="0"/>
          </a:p>
        </p:txBody>
      </p:sp>
      <p:sp>
        <p:nvSpPr>
          <p:cNvPr id="3" name="ตัวแทนเนื้อหา 2">
            <a:extLst>
              <a:ext uri="{FF2B5EF4-FFF2-40B4-BE49-F238E27FC236}">
                <a16:creationId xmlns:a16="http://schemas.microsoft.com/office/drawing/2014/main" id="{52EB88E1-334D-477F-CD58-885CF88AB43B}"/>
              </a:ext>
            </a:extLst>
          </p:cNvPr>
          <p:cNvSpPr>
            <a:spLocks noGrp="1"/>
          </p:cNvSpPr>
          <p:nvPr>
            <p:ph idx="1"/>
          </p:nvPr>
        </p:nvSpPr>
        <p:spPr>
          <a:xfrm>
            <a:off x="452285" y="1494503"/>
            <a:ext cx="11267768" cy="4416719"/>
          </a:xfrm>
        </p:spPr>
        <p:txBody>
          <a:bodyPr>
            <a:normAutofit/>
          </a:bodyPr>
          <a:lstStyle/>
          <a:p>
            <a:pPr algn="l">
              <a:buFont typeface="Arial" panose="020B0604020202020204" pitchFamily="34" charset="0"/>
              <a:buChar char="•"/>
            </a:pPr>
            <a:r>
              <a:rPr lang="en-US" dirty="0"/>
              <a:t>International investment refers to the allocation of funds in assets, securities, or projects outside one’s home country, aiming to diversify portfolios and capture opportunities in global markets.</a:t>
            </a:r>
          </a:p>
          <a:p>
            <a:pPr algn="l">
              <a:buFont typeface="Arial" panose="020B0604020202020204" pitchFamily="34" charset="0"/>
              <a:buChar char="•"/>
            </a:pPr>
            <a:r>
              <a:rPr lang="en-US" dirty="0"/>
              <a:t>International investments offer the benefit of diversifying one’s investment portfolio, allowing investors to spread their risk across different markets and economies.</a:t>
            </a:r>
          </a:p>
          <a:p>
            <a:pPr algn="l">
              <a:buFont typeface="Arial" panose="020B0604020202020204" pitchFamily="34" charset="0"/>
              <a:buChar char="•"/>
            </a:pPr>
            <a:r>
              <a:rPr lang="en-US" dirty="0"/>
              <a:t>By investing internationally, investors can counterbalance risks associated with domestic markets.</a:t>
            </a:r>
          </a:p>
          <a:p>
            <a:pPr algn="l">
              <a:buFont typeface="Arial" panose="020B0604020202020204" pitchFamily="34" charset="0"/>
              <a:buChar char="•"/>
            </a:pPr>
            <a:r>
              <a:rPr lang="en-US" dirty="0"/>
              <a:t>International investments provide access to a wider range of financial instruments, allowing investors to explore combinations of equity and debt instruments that may not be available in their domestic markets.</a:t>
            </a:r>
          </a:p>
          <a:p>
            <a:endParaRPr lang="th-TH" dirty="0"/>
          </a:p>
        </p:txBody>
      </p:sp>
    </p:spTree>
    <p:extLst>
      <p:ext uri="{BB962C8B-B14F-4D97-AF65-F5344CB8AC3E}">
        <p14:creationId xmlns:p14="http://schemas.microsoft.com/office/powerpoint/2010/main" val="91208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ACE0944-C6D5-1CED-EFD5-24511EF593EE}"/>
              </a:ext>
            </a:extLst>
          </p:cNvPr>
          <p:cNvSpPr>
            <a:spLocks noGrp="1"/>
          </p:cNvSpPr>
          <p:nvPr>
            <p:ph type="title"/>
          </p:nvPr>
        </p:nvSpPr>
        <p:spPr/>
        <p:txBody>
          <a:bodyPr>
            <a:normAutofit fontScale="90000"/>
          </a:bodyPr>
          <a:lstStyle/>
          <a:p>
            <a:r>
              <a:rPr lang="en-US" b="1" i="0" dirty="0">
                <a:solidFill>
                  <a:srgbClr val="0C4E54"/>
                </a:solidFill>
                <a:effectLst/>
                <a:latin typeface="poppins" panose="00000500000000000000" pitchFamily="2" charset="0"/>
              </a:rPr>
              <a:t>Types</a:t>
            </a:r>
            <a:br>
              <a:rPr lang="en-US" b="1" i="0" dirty="0">
                <a:solidFill>
                  <a:srgbClr val="0C4E54"/>
                </a:solidFill>
                <a:effectLst/>
                <a:latin typeface="poppins" panose="00000500000000000000" pitchFamily="2" charset="0"/>
              </a:rPr>
            </a:b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A81FF050-4053-01F2-8647-D2ECE280CEEB}"/>
              </a:ext>
            </a:extLst>
          </p:cNvPr>
          <p:cNvSpPr>
            <a:spLocks noGrp="1"/>
          </p:cNvSpPr>
          <p:nvPr>
            <p:ph idx="1"/>
          </p:nvPr>
        </p:nvSpPr>
        <p:spPr>
          <a:xfrm>
            <a:off x="442452" y="1160206"/>
            <a:ext cx="11454580" cy="5486400"/>
          </a:xfrm>
        </p:spPr>
        <p:txBody>
          <a:bodyPr>
            <a:normAutofit fontScale="62500" lnSpcReduction="20000"/>
          </a:bodyPr>
          <a:lstStyle/>
          <a:p>
            <a:pPr algn="l"/>
            <a:r>
              <a:rPr lang="en-US" sz="4000" b="1" i="0" dirty="0">
                <a:solidFill>
                  <a:srgbClr val="212121"/>
                </a:solidFill>
                <a:effectLst/>
                <a:latin typeface="-apple-system"/>
              </a:rPr>
              <a:t>Best international investments</a:t>
            </a:r>
            <a:r>
              <a:rPr lang="en-US" sz="4000" b="0" i="0" dirty="0">
                <a:solidFill>
                  <a:srgbClr val="212121"/>
                </a:solidFill>
                <a:effectLst/>
                <a:latin typeface="-apple-system"/>
              </a:rPr>
              <a:t> types can be broadly classified into the following categories:</a:t>
            </a:r>
          </a:p>
          <a:p>
            <a:pPr algn="l">
              <a:buFont typeface="Arial" panose="020B0604020202020204" pitchFamily="34" charset="0"/>
              <a:buChar char="•"/>
            </a:pPr>
            <a:r>
              <a:rPr lang="en-US" sz="4000" b="1" i="0" dirty="0">
                <a:solidFill>
                  <a:srgbClr val="212121"/>
                </a:solidFill>
                <a:effectLst/>
                <a:latin typeface="-apple-system"/>
              </a:rPr>
              <a:t>Government Funds/Aids –</a:t>
            </a:r>
            <a:r>
              <a:rPr lang="en-US" sz="4000" b="0" i="0" dirty="0">
                <a:solidFill>
                  <a:srgbClr val="212121"/>
                </a:solidFill>
                <a:effectLst/>
                <a:latin typeface="-apple-system"/>
              </a:rPr>
              <a:t> These are funds that flow from one economy to the other with the purpose of aid or assistance to the economy as a whole. These transactions are carried out between the governments.</a:t>
            </a:r>
          </a:p>
          <a:p>
            <a:pPr algn="l">
              <a:buFont typeface="Arial" panose="020B0604020202020204" pitchFamily="34" charset="0"/>
              <a:buChar char="•"/>
            </a:pPr>
            <a:r>
              <a:rPr lang="en-US" sz="4000" b="1" i="0" dirty="0">
                <a:solidFill>
                  <a:srgbClr val="212121"/>
                </a:solidFill>
                <a:effectLst/>
                <a:latin typeface="-apple-system"/>
              </a:rPr>
              <a:t>Cross Border Loans –</a:t>
            </a:r>
            <a:r>
              <a:rPr lang="en-US" sz="4000" b="0" i="0" dirty="0">
                <a:solidFill>
                  <a:srgbClr val="212121"/>
                </a:solidFill>
                <a:effectLst/>
                <a:latin typeface="-apple-system"/>
              </a:rPr>
              <a:t> A loan arrangement where a government or institution seeks loan financing from a foreign bank is known as cross border loans. Cross-border financing became a popular financing vehicle because of its easier accessibility and fewer collateral restrictions.</a:t>
            </a:r>
          </a:p>
          <a:p>
            <a:pPr algn="l">
              <a:buFont typeface="Arial" panose="020B0604020202020204" pitchFamily="34" charset="0"/>
              <a:buChar char="•"/>
            </a:pPr>
            <a:r>
              <a:rPr lang="en-US" sz="4000" b="1" i="0" dirty="0">
                <a:solidFill>
                  <a:srgbClr val="212121"/>
                </a:solidFill>
                <a:effectLst/>
                <a:latin typeface="-apple-system"/>
              </a:rPr>
              <a:t>Foreign Portfolio Investment –</a:t>
            </a:r>
            <a:r>
              <a:rPr lang="en-US" sz="4000" b="0" i="0" dirty="0">
                <a:solidFill>
                  <a:srgbClr val="212121"/>
                </a:solidFill>
                <a:effectLst/>
                <a:latin typeface="-apple-system"/>
              </a:rPr>
              <a:t> When investors express investment interests in foreign companies, they are known as FPIs. These investors may not have long-term interests necessarily but can be traded easily through exchanges.</a:t>
            </a:r>
          </a:p>
          <a:p>
            <a:pPr algn="l">
              <a:buFont typeface="Arial" panose="020B0604020202020204" pitchFamily="34" charset="0"/>
              <a:buChar char="•"/>
            </a:pPr>
            <a:r>
              <a:rPr lang="en-US" sz="4000" b="1" i="0" dirty="0">
                <a:solidFill>
                  <a:srgbClr val="212121"/>
                </a:solidFill>
                <a:effectLst/>
                <a:latin typeface="-apple-system"/>
              </a:rPr>
              <a:t>Foreign Direct Investment –</a:t>
            </a:r>
            <a:r>
              <a:rPr lang="en-US" sz="4000" b="0" i="0" dirty="0">
                <a:solidFill>
                  <a:srgbClr val="212121"/>
                </a:solidFill>
                <a:effectLst/>
                <a:latin typeface="-apple-system"/>
              </a:rPr>
              <a:t> </a:t>
            </a:r>
            <a:r>
              <a:rPr lang="en-US" sz="4000" b="1" i="0" u="sng" dirty="0">
                <a:solidFill>
                  <a:srgbClr val="0CA0A0"/>
                </a:solidFill>
                <a:effectLst/>
                <a:latin typeface="-apple-system"/>
                <a:hlinkClick r:id="rId2"/>
              </a:rPr>
              <a:t>FDIs</a:t>
            </a:r>
            <a:r>
              <a:rPr lang="en-US" sz="4000" b="0" i="0" dirty="0">
                <a:solidFill>
                  <a:srgbClr val="212121"/>
                </a:solidFill>
                <a:effectLst/>
                <a:latin typeface="-apple-system"/>
              </a:rPr>
              <a:t> are investments made by foreign </a:t>
            </a:r>
            <a:r>
              <a:rPr lang="en-US" sz="4000" b="1" i="0" u="sng" dirty="0">
                <a:solidFill>
                  <a:srgbClr val="0CA0A0"/>
                </a:solidFill>
                <a:effectLst/>
                <a:latin typeface="-apple-system"/>
                <a:hlinkClick r:id="rId3"/>
              </a:rPr>
              <a:t>multinational companies</a:t>
            </a:r>
            <a:r>
              <a:rPr lang="en-US" sz="4000" b="0" i="0" dirty="0">
                <a:solidFill>
                  <a:srgbClr val="212121"/>
                </a:solidFill>
                <a:effectLst/>
                <a:latin typeface="-apple-system"/>
              </a:rPr>
              <a:t> in an economy. Foreign direct investment is more of a long-term concern and takes any form of investing from </a:t>
            </a:r>
            <a:r>
              <a:rPr lang="en-US" sz="4000" b="1" i="0" u="sng" dirty="0">
                <a:solidFill>
                  <a:srgbClr val="0CA0A0"/>
                </a:solidFill>
                <a:effectLst/>
                <a:latin typeface="-apple-system"/>
                <a:hlinkClick r:id="rId4"/>
              </a:rPr>
              <a:t>equities</a:t>
            </a:r>
            <a:r>
              <a:rPr lang="en-US" sz="4000" b="0" i="0" dirty="0">
                <a:solidFill>
                  <a:srgbClr val="212121"/>
                </a:solidFill>
                <a:effectLst/>
                <a:latin typeface="-apple-system"/>
              </a:rPr>
              <a:t> and debts to property and assets</a:t>
            </a:r>
          </a:p>
          <a:p>
            <a:endParaRPr lang="th-TH" dirty="0"/>
          </a:p>
        </p:txBody>
      </p:sp>
    </p:spTree>
    <p:extLst>
      <p:ext uri="{BB962C8B-B14F-4D97-AF65-F5344CB8AC3E}">
        <p14:creationId xmlns:p14="http://schemas.microsoft.com/office/powerpoint/2010/main" val="140779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C4EF579B-8DA9-1CD2-EF42-C2C7C9D3A0C5}"/>
              </a:ext>
            </a:extLst>
          </p:cNvPr>
          <p:cNvPicPr>
            <a:picLocks noGrp="1" noChangeAspect="1"/>
          </p:cNvPicPr>
          <p:nvPr>
            <p:ph idx="1"/>
          </p:nvPr>
        </p:nvPicPr>
        <p:blipFill>
          <a:blip r:embed="rId2"/>
          <a:stretch>
            <a:fillRect/>
          </a:stretch>
        </p:blipFill>
        <p:spPr>
          <a:xfrm>
            <a:off x="363795" y="541176"/>
            <a:ext cx="11090786" cy="6092889"/>
          </a:xfrm>
        </p:spPr>
      </p:pic>
    </p:spTree>
    <p:extLst>
      <p:ext uri="{BB962C8B-B14F-4D97-AF65-F5344CB8AC3E}">
        <p14:creationId xmlns:p14="http://schemas.microsoft.com/office/powerpoint/2010/main" val="321183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566439F-4A19-A6E9-40E2-5A7D3303074C}"/>
              </a:ext>
            </a:extLst>
          </p:cNvPr>
          <p:cNvSpPr>
            <a:spLocks noGrp="1"/>
          </p:cNvSpPr>
          <p:nvPr>
            <p:ph type="title"/>
          </p:nvPr>
        </p:nvSpPr>
        <p:spPr/>
        <p:txBody>
          <a:bodyPr/>
          <a:lstStyle/>
          <a:p>
            <a:r>
              <a:rPr lang="en-US" b="1" i="0" dirty="0">
                <a:solidFill>
                  <a:srgbClr val="0C4E54"/>
                </a:solidFill>
                <a:effectLst/>
                <a:latin typeface="poppins" panose="00000500000000000000" pitchFamily="2" charset="0"/>
              </a:rPr>
              <a:t>Financial Instruments</a:t>
            </a:r>
            <a:br>
              <a:rPr lang="en-US" b="1" i="0" dirty="0">
                <a:solidFill>
                  <a:srgbClr val="0C4E54"/>
                </a:solidFill>
                <a:effectLst/>
                <a:latin typeface="poppins" panose="00000500000000000000" pitchFamily="2" charset="0"/>
              </a:rPr>
            </a:br>
            <a:endParaRPr lang="th-TH" dirty="0"/>
          </a:p>
        </p:txBody>
      </p:sp>
      <p:sp>
        <p:nvSpPr>
          <p:cNvPr id="3" name="ตัวแทนเนื้อหา 2">
            <a:extLst>
              <a:ext uri="{FF2B5EF4-FFF2-40B4-BE49-F238E27FC236}">
                <a16:creationId xmlns:a16="http://schemas.microsoft.com/office/drawing/2014/main" id="{B0BC0A3B-6CD9-7ADB-3568-9989095534E9}"/>
              </a:ext>
            </a:extLst>
          </p:cNvPr>
          <p:cNvSpPr>
            <a:spLocks noGrp="1"/>
          </p:cNvSpPr>
          <p:nvPr>
            <p:ph idx="1"/>
          </p:nvPr>
        </p:nvSpPr>
        <p:spPr>
          <a:xfrm>
            <a:off x="294967" y="1264555"/>
            <a:ext cx="11327631" cy="4689987"/>
          </a:xfrm>
        </p:spPr>
        <p:txBody>
          <a:bodyPr>
            <a:noAutofit/>
          </a:bodyPr>
          <a:lstStyle/>
          <a:p>
            <a:r>
              <a:rPr lang="en-US" sz="2800" b="1" dirty="0">
                <a:latin typeface="Angsana New" panose="02020603050405020304" pitchFamily="18" charset="-34"/>
                <a:cs typeface="Angsana New" panose="02020603050405020304" pitchFamily="18" charset="-34"/>
              </a:rPr>
              <a:t>The global international investments can be done through these financial instruments.</a:t>
            </a:r>
          </a:p>
          <a:p>
            <a:r>
              <a:rPr lang="en-US" sz="2800" b="1" dirty="0">
                <a:latin typeface="Angsana New" panose="02020603050405020304" pitchFamily="18" charset="-34"/>
                <a:cs typeface="Angsana New" panose="02020603050405020304" pitchFamily="18" charset="-34"/>
              </a:rPr>
              <a:t>American Depository Receipts – These are the most common forms of investing internationally. An investor in the international investment companies of United States can trade in foreign stocks with the help of ADRs The stock will be listed on an American exchange and underlying being held by an American custodian bank.</a:t>
            </a:r>
          </a:p>
          <a:p>
            <a:r>
              <a:rPr lang="en-US" sz="2800" b="1" dirty="0">
                <a:latin typeface="Angsana New" panose="02020603050405020304" pitchFamily="18" charset="-34"/>
                <a:cs typeface="Angsana New" panose="02020603050405020304" pitchFamily="18" charset="-34"/>
              </a:rPr>
              <a:t>Global Depository Receipts – These are similar in nature as the ADRs. GDRs have issued certificates for investors in more than one country to trade with foreign company stocks.</a:t>
            </a:r>
          </a:p>
          <a:p>
            <a:r>
              <a:rPr lang="en-US" sz="2800" b="1" dirty="0">
                <a:latin typeface="Angsana New" panose="02020603050405020304" pitchFamily="18" charset="-34"/>
                <a:cs typeface="Angsana New" panose="02020603050405020304" pitchFamily="18" charset="-34"/>
              </a:rPr>
              <a:t>Foreign Currency Convertible Bonds – A convertible bond that is issued in a foreign currency. A Euro bond issued by a US company in the UK is an example of FCCB wherein the principal repayment, and coupon payments will be made by the US company in Euro. However, the dividend payment upon conversion of the bond to equity will be made in US dollars.</a:t>
            </a:r>
          </a:p>
          <a:p>
            <a:r>
              <a:rPr lang="en-US" sz="2800" b="1" dirty="0">
                <a:latin typeface="Angsana New" panose="02020603050405020304" pitchFamily="18" charset="-34"/>
                <a:cs typeface="Angsana New" panose="02020603050405020304" pitchFamily="18" charset="-34"/>
              </a:rPr>
              <a:t>Examples</a:t>
            </a:r>
            <a:endParaRPr lang="th-TH" sz="28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0562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B788243-0033-12CC-07DA-A36C61B11ECD}"/>
              </a:ext>
            </a:extLst>
          </p:cNvPr>
          <p:cNvSpPr>
            <a:spLocks noGrp="1"/>
          </p:cNvSpPr>
          <p:nvPr>
            <p:ph idx="1"/>
          </p:nvPr>
        </p:nvSpPr>
        <p:spPr>
          <a:xfrm>
            <a:off x="314632" y="1091381"/>
            <a:ext cx="11189980" cy="4819841"/>
          </a:xfrm>
        </p:spPr>
        <p:txBody>
          <a:bodyPr>
            <a:normAutofit fontScale="70000" lnSpcReduction="20000"/>
          </a:bodyPr>
          <a:lstStyle/>
          <a:p>
            <a:pPr algn="l"/>
            <a:r>
              <a:rPr lang="en-US" sz="4000" b="0" i="0" dirty="0">
                <a:solidFill>
                  <a:srgbClr val="212121"/>
                </a:solidFill>
                <a:effectLst/>
                <a:latin typeface="-apple-system"/>
              </a:rPr>
              <a:t>Some examples of </a:t>
            </a:r>
            <a:r>
              <a:rPr lang="en-US" sz="4000" b="1" i="0" dirty="0">
                <a:solidFill>
                  <a:srgbClr val="212121"/>
                </a:solidFill>
                <a:effectLst/>
                <a:latin typeface="-apple-system"/>
              </a:rPr>
              <a:t>global international investments</a:t>
            </a:r>
            <a:r>
              <a:rPr lang="en-US" sz="4000" b="0" i="0" dirty="0">
                <a:solidFill>
                  <a:srgbClr val="212121"/>
                </a:solidFill>
                <a:effectLst/>
                <a:latin typeface="-apple-system"/>
              </a:rPr>
              <a:t> made across the globe:</a:t>
            </a:r>
          </a:p>
          <a:p>
            <a:pPr algn="l">
              <a:buFont typeface="Arial" panose="020B0604020202020204" pitchFamily="34" charset="0"/>
              <a:buChar char="•"/>
            </a:pPr>
            <a:r>
              <a:rPr lang="en-US" sz="4000" b="0" i="0" dirty="0">
                <a:solidFill>
                  <a:srgbClr val="212121"/>
                </a:solidFill>
                <a:effectLst/>
                <a:latin typeface="-apple-system"/>
              </a:rPr>
              <a:t>The Indian economy saw a tremendous influx of foreign direct investment in recent years.</a:t>
            </a:r>
          </a:p>
          <a:p>
            <a:pPr algn="l">
              <a:buFont typeface="Arial" panose="020B0604020202020204" pitchFamily="34" charset="0"/>
              <a:buChar char="•"/>
            </a:pPr>
            <a:r>
              <a:rPr lang="en-US" sz="4000" b="0" i="0" dirty="0">
                <a:solidFill>
                  <a:srgbClr val="212121"/>
                </a:solidFill>
                <a:effectLst/>
                <a:latin typeface="-apple-system"/>
              </a:rPr>
              <a:t>FDIs grew from US$ 17 billion in 2013-14 to US$ 36 billion in 2017-18. This was mostly attributed to greater ease of doing business coupled with strengthening the Indian equity market.</a:t>
            </a:r>
          </a:p>
          <a:p>
            <a:pPr algn="l">
              <a:buFont typeface="Arial" panose="020B0604020202020204" pitchFamily="34" charset="0"/>
              <a:buChar char="•"/>
            </a:pPr>
            <a:r>
              <a:rPr lang="en-US" sz="4000" b="0" i="0" dirty="0">
                <a:solidFill>
                  <a:srgbClr val="212121"/>
                </a:solidFill>
                <a:effectLst/>
                <a:latin typeface="-apple-system"/>
              </a:rPr>
              <a:t>FDIs from Asia have reduced during the period 2015 to 2017. This was large because of the tax-related treaty between the Mauritius and Indian governments. The decline was a remarkable 30% during this period.</a:t>
            </a:r>
          </a:p>
          <a:p>
            <a:pPr algn="l"/>
            <a:r>
              <a:rPr lang="en-US" sz="4000" b="0" i="0" dirty="0">
                <a:solidFill>
                  <a:srgbClr val="212121"/>
                </a:solidFill>
                <a:effectLst/>
                <a:latin typeface="-apple-system"/>
              </a:rPr>
              <a:t>FDI fell by over one third during the </a:t>
            </a:r>
            <a:r>
              <a:rPr lang="en-US" sz="4000" b="1" i="0" u="sng" dirty="0">
                <a:solidFill>
                  <a:srgbClr val="0CA0A0"/>
                </a:solidFill>
                <a:effectLst/>
                <a:latin typeface="-apple-system"/>
                <a:hlinkClick r:id="rId2"/>
              </a:rPr>
              <a:t>global recession</a:t>
            </a:r>
            <a:r>
              <a:rPr lang="en-US" sz="4000" b="0" i="0" dirty="0">
                <a:solidFill>
                  <a:srgbClr val="212121"/>
                </a:solidFill>
                <a:effectLst/>
                <a:latin typeface="-apple-system"/>
              </a:rPr>
              <a:t> period in 2009 but later recuperated in 2010.</a:t>
            </a:r>
          </a:p>
          <a:p>
            <a:endParaRPr lang="th-TH" dirty="0"/>
          </a:p>
        </p:txBody>
      </p:sp>
    </p:spTree>
    <p:extLst>
      <p:ext uri="{BB962C8B-B14F-4D97-AF65-F5344CB8AC3E}">
        <p14:creationId xmlns:p14="http://schemas.microsoft.com/office/powerpoint/2010/main" val="4126850869"/>
      </p:ext>
    </p:extLst>
  </p:cSld>
  <p:clrMapOvr>
    <a:masterClrMapping/>
  </p:clrMapOvr>
</p:sld>
</file>

<file path=ppt/theme/theme1.xml><?xml version="1.0" encoding="utf-8"?>
<a:theme xmlns:a="http://schemas.openxmlformats.org/drawingml/2006/main" name="ช่อ">
  <a:themeElements>
    <a:clrScheme name="ช่อ">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ช่อ">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ช่อ">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285</TotalTime>
  <Words>3813</Words>
  <Application>Microsoft Office PowerPoint</Application>
  <PresentationFormat>แบบจอกว้าง</PresentationFormat>
  <Paragraphs>131</Paragraphs>
  <Slides>39</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39</vt:i4>
      </vt:variant>
    </vt:vector>
  </HeadingPairs>
  <TitlesOfParts>
    <vt:vector size="46" baseType="lpstr">
      <vt:lpstr>Angsana New</vt:lpstr>
      <vt:lpstr>-apple-system</vt:lpstr>
      <vt:lpstr>Arial</vt:lpstr>
      <vt:lpstr>Century Gothic</vt:lpstr>
      <vt:lpstr>poppins</vt:lpstr>
      <vt:lpstr>Wingdings 3</vt:lpstr>
      <vt:lpstr>ช่อ</vt:lpstr>
      <vt:lpstr>Lesson 8 International Investments</vt:lpstr>
      <vt:lpstr>What Is International Investments? </vt:lpstr>
      <vt:lpstr>งานนำเสนอ PowerPoint</vt:lpstr>
      <vt:lpstr>International Investments</vt:lpstr>
      <vt:lpstr>Key Take aways</vt:lpstr>
      <vt:lpstr>Types  </vt:lpstr>
      <vt:lpstr>งานนำเสนอ PowerPoint</vt:lpstr>
      <vt:lpstr>Financial Instruments </vt:lpstr>
      <vt:lpstr>งานนำเสนอ PowerPoint</vt:lpstr>
      <vt:lpstr>important Points To Note </vt:lpstr>
      <vt:lpstr>Advantages </vt:lpstr>
      <vt:lpstr>Disadvantages </vt:lpstr>
      <vt:lpstr>Risks</vt:lpstr>
      <vt:lpstr>What Is Portfolio Investment? </vt:lpstr>
      <vt:lpstr>งานนำเสนอ PowerPoint</vt:lpstr>
      <vt:lpstr>Portfolio Investment Explained </vt:lpstr>
      <vt:lpstr>Types </vt:lpstr>
      <vt:lpstr>งานนำเสนอ PowerPoint</vt:lpstr>
      <vt:lpstr>งานนำเสนอ PowerPoint</vt:lpstr>
      <vt:lpstr>งานนำเสนอ PowerPoint</vt:lpstr>
      <vt:lpstr>Strategies </vt:lpstr>
      <vt:lpstr>Example</vt:lpstr>
      <vt:lpstr>Advantages </vt:lpstr>
      <vt:lpstr>Disadvantages </vt:lpstr>
      <vt:lpstr>Portfolio Investment Vs Direct Investment </vt:lpstr>
      <vt:lpstr>What Is Portfolio Diversification?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investment portfolio diversification, one has to know about systematic and unsystematic risk.</vt:lpstr>
      <vt:lpstr>Strategies </vt:lpstr>
      <vt:lpstr>งานนำเสนอ PowerPoint</vt:lpstr>
      <vt:lpstr>Methods</vt:lpstr>
      <vt:lpstr>งานนำเสนอ PowerPoint</vt:lpstr>
      <vt:lpstr>portfolio diversification theory </vt:lpstr>
      <vt:lpstr>Limitations</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wcom</dc:creator>
  <cp:lastModifiedBy>wcom</cp:lastModifiedBy>
  <cp:revision>17</cp:revision>
  <dcterms:created xsi:type="dcterms:W3CDTF">2024-06-04T09:04:55Z</dcterms:created>
  <dcterms:modified xsi:type="dcterms:W3CDTF">2025-04-29T07:47:27Z</dcterms:modified>
</cp:coreProperties>
</file>