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25198"/>
    <a:srgbClr val="000099"/>
    <a:srgbClr val="1C1C1C"/>
    <a:srgbClr val="3366FF"/>
    <a:srgbClr val="80808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78" d="100"/>
          <a:sy n="78" d="100"/>
        </p:scale>
        <p:origin x="576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0E29DA-108A-E26A-96A8-A651BA58B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1C95E6-DF7C-D8D0-40D0-C25A7AF761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B8A349-0A62-B371-5D7C-325E1EDA7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535454-65D2-446D-BA86-A87B720EA01B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1337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64E81-D443-7EAD-0D2E-F5219901A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12ADAA-B164-16A6-8454-6ADA0F6C2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8E6DBC-D401-C1FE-7A8A-BDEFD0646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AAE0-7E39-46E2-906F-7F40E5234A1E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339419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A359BD-47C4-5ECD-4701-C56933BE68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887837-9DB0-EC53-7229-DEA8001D1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D58DC7-40A0-0A87-42FE-EF1CEBD4A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8D516-44BD-44E7-8907-2E2E124B79E9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359654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490968-368F-EC9B-D3B8-B937F4146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63FF63-8CA6-B2C3-5B8B-B9045D4C3A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A00E98-8059-5ECF-BEAB-DD2D4DC2B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F94C5-DDAE-4D56-9B04-CD222F4C6A7D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232192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B4798B-EF5C-614E-71D4-A01C5158F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23EA67-F010-69E7-A5DC-3DF424F3F3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B2A610-71EC-619E-594A-79F79F8D1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28DFF-235C-402F-9568-94E2BA79336C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288272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A140C1-11D7-007B-0F1A-5350F6A385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AEF18E-6EF6-4CCC-3D9C-CE8F88210F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95D790-CA8A-8DCA-598E-7A83CFD353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1C718-75FC-45C7-8821-5480AE1399F5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16891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813056-A31A-D6C2-C50B-EEFCFACC87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3A137D-10FD-1AF3-4DAA-F4EE2A5251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14222E4-508D-B8AC-7B7C-E5F657B204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E1FC1-0D86-473D-A28E-F72CF1CB4578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384706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32997E5-B1CC-B92B-0B61-721FCBAE2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92489C-81BD-FAD4-11A9-665BF8D9AA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72E667-EC00-B51C-1C19-7190456E91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F376D-F341-458F-AC46-9A94FA3D1B4A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78675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C478DAC-A6B2-0BAB-6ADA-7000F08BBD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D07613F-1B55-12D8-301F-35BFE0B893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907D39-E95B-C495-0ADA-F64AB46DCB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42FB5-706D-4E46-8E98-80F54206F5BE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24121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36F586-FEBA-2BC0-2775-71EA9054C6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33A48-9356-F790-ED1C-1301FA488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EC6D17-2891-741F-B63C-910894DAC7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8C4F2-2E1B-4329-BCC6-53D6B434F48B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69142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CE62EC-4E98-F95F-A5E4-929F1759C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D8E8FD-B80F-27CB-6137-FAD5F00FF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7156E6-854C-6FB8-92E4-E8E150ACBB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39737-070A-4ABA-8CCD-1108912F5607}" type="slidenum">
              <a:rPr lang="es-ES" altLang="th-TH"/>
              <a:pPr/>
              <a:t>‹#›</a:t>
            </a:fld>
            <a:endParaRPr lang="es-ES" altLang="th-TH"/>
          </a:p>
        </p:txBody>
      </p:sp>
    </p:spTree>
    <p:extLst>
      <p:ext uri="{BB962C8B-B14F-4D97-AF65-F5344CB8AC3E}">
        <p14:creationId xmlns:p14="http://schemas.microsoft.com/office/powerpoint/2010/main" val="338941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31DBDD6-6818-E384-8C5F-42D45E3D75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h-TH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57D9B9E-B9F6-C9BC-A4E3-B027B92769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h-TH"/>
              <a:t>Haga clic para modificar el estilo de texto del patrón</a:t>
            </a:r>
          </a:p>
          <a:p>
            <a:pPr lvl="1"/>
            <a:r>
              <a:rPr lang="es-ES" altLang="th-TH"/>
              <a:t>Segundo nivel</a:t>
            </a:r>
          </a:p>
          <a:p>
            <a:pPr lvl="2"/>
            <a:r>
              <a:rPr lang="es-ES" altLang="th-TH"/>
              <a:t>Tercer nivel</a:t>
            </a:r>
          </a:p>
          <a:p>
            <a:pPr lvl="3"/>
            <a:r>
              <a:rPr lang="es-ES" altLang="th-TH"/>
              <a:t>Cuarto nivel</a:t>
            </a:r>
          </a:p>
          <a:p>
            <a:pPr lvl="4"/>
            <a:r>
              <a:rPr lang="es-ES" altLang="th-TH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580F5D-41D4-6F27-6042-02DDA196FC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3D6AD54-718F-38B9-E058-5A0A85F0F6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A7CFFA-E6DE-EC49-55C9-E85109D091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7EC74C6-AD6E-40DC-BB7D-8FF3128692CB}" type="slidenum">
              <a:rPr lang="es-ES" altLang="th-TH"/>
              <a:pPr/>
              <a:t>‹#›</a:t>
            </a:fld>
            <a:endParaRPr lang="es-ES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>
            <a:extLst>
              <a:ext uri="{FF2B5EF4-FFF2-40B4-BE49-F238E27FC236}">
                <a16:creationId xmlns:a16="http://schemas.microsoft.com/office/drawing/2014/main" id="{5EE9EAEA-7B48-7C35-0FDF-31EF8054FE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31950" y="4868863"/>
            <a:ext cx="8928100" cy="1512887"/>
          </a:xfrm>
          <a:noFill/>
        </p:spPr>
        <p:txBody>
          <a:bodyPr/>
          <a:lstStyle/>
          <a:p>
            <a:pPr eaLnBrk="1" hangingPunct="1"/>
            <a:r>
              <a:rPr lang="th-TH" altLang="th-TH" sz="3600" b="1">
                <a:latin typeface="JasmineUPC" panose="02020603050405020304" pitchFamily="18" charset="-34"/>
                <a:cs typeface="JasmineUPC" panose="02020603050405020304" pitchFamily="18" charset="-34"/>
              </a:rPr>
              <a:t>ระบบสังคม วัฒนธรรม ครอบครัว </a:t>
            </a:r>
            <a:br>
              <a:rPr lang="th-TH" altLang="th-TH" sz="3600" b="1">
                <a:latin typeface="JasmineUPC" panose="02020603050405020304" pitchFamily="18" charset="-34"/>
                <a:cs typeface="JasmineUPC" panose="02020603050405020304" pitchFamily="18" charset="-34"/>
              </a:rPr>
            </a:br>
            <a:r>
              <a:rPr lang="th-TH" altLang="th-TH" sz="3600" b="1">
                <a:latin typeface="JasmineUPC" panose="02020603050405020304" pitchFamily="18" charset="-34"/>
                <a:cs typeface="JasmineUPC" panose="02020603050405020304" pitchFamily="18" charset="-34"/>
              </a:rPr>
              <a:t>และกระบวนการสังคมประกิต </a:t>
            </a:r>
            <a:br>
              <a:rPr lang="th-TH" altLang="th-TH" sz="3600" b="1">
                <a:latin typeface="JasmineUPC" panose="02020603050405020304" pitchFamily="18" charset="-34"/>
                <a:cs typeface="JasmineUPC" panose="02020603050405020304" pitchFamily="18" charset="-34"/>
              </a:rPr>
            </a:br>
            <a:r>
              <a:rPr lang="th-TH" altLang="th-TH" sz="3600" b="1">
                <a:latin typeface="JasmineUPC" panose="02020603050405020304" pitchFamily="18" charset="-34"/>
                <a:cs typeface="JasmineUPC" panose="02020603050405020304" pitchFamily="18" charset="-34"/>
              </a:rPr>
              <a:t>ที่มีผลต่อการพัฒนาเด็กปฐมวัย </a:t>
            </a:r>
            <a:endParaRPr lang="es-ES" altLang="th-TH" sz="4800" b="1">
              <a:solidFill>
                <a:schemeClr val="tx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2051" name="Rectangle 118">
            <a:extLst>
              <a:ext uri="{FF2B5EF4-FFF2-40B4-BE49-F238E27FC236}">
                <a16:creationId xmlns:a16="http://schemas.microsoft.com/office/drawing/2014/main" id="{DA93DB39-B82D-6382-C7FA-86214BF44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589588"/>
            <a:ext cx="5400675" cy="54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h-TH" altLang="th-TH" sz="2800" b="1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357380D-2EE0-EF41-BCD6-3178D0536D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8" y="188913"/>
            <a:ext cx="8229600" cy="981075"/>
          </a:xfrm>
        </p:spPr>
        <p:txBody>
          <a:bodyPr/>
          <a:lstStyle/>
          <a:p>
            <a:pPr eaLnBrk="1" hangingPunct="1"/>
            <a:r>
              <a:rPr lang="th-TH" altLang="th-TH">
                <a:solidFill>
                  <a:schemeClr val="tx1"/>
                </a:solidFill>
              </a:rPr>
              <a:t>สังคม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35D8702-67AB-39DF-CB07-2A2E9675A1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5"/>
            <a:ext cx="8229600" cy="4752975"/>
          </a:xfrm>
        </p:spPr>
        <p:txBody>
          <a:bodyPr/>
          <a:lstStyle/>
          <a:p>
            <a:pPr eaLnBrk="1" hangingPunct="1"/>
            <a:r>
              <a:rPr lang="th-TH" altLang="th-TH"/>
              <a:t>ลักษณะของสังคมไทย</a:t>
            </a:r>
          </a:p>
          <a:p>
            <a:pPr lvl="1" eaLnBrk="1" hangingPunct="1"/>
            <a:r>
              <a:rPr lang="th-TH" altLang="th-TH" sz="1800"/>
              <a:t>อัตราการเกิด</a:t>
            </a:r>
          </a:p>
          <a:p>
            <a:pPr lvl="1" eaLnBrk="1" hangingPunct="1"/>
            <a:r>
              <a:rPr lang="th-TH" altLang="th-TH" sz="1800"/>
              <a:t>ความเชื่อ/ค่านิยม</a:t>
            </a:r>
          </a:p>
          <a:p>
            <a:pPr lvl="1" eaLnBrk="1" hangingPunct="1"/>
            <a:r>
              <a:rPr lang="th-TH" altLang="th-TH" sz="1800"/>
              <a:t>การดำเนินชีวิต</a:t>
            </a:r>
          </a:p>
          <a:p>
            <a:pPr lvl="1" eaLnBrk="1" hangingPunct="1"/>
            <a:r>
              <a:rPr lang="th-TH" altLang="th-TH" sz="1800"/>
              <a:t>แนวทางการพัฒนาประเทศ ตามแผนฯ ฉบับที่ 12</a:t>
            </a:r>
          </a:p>
          <a:p>
            <a:pPr lvl="1" eaLnBrk="1" hangingPunct="1"/>
            <a:r>
              <a:rPr lang="th-TH" altLang="th-TH" sz="1800"/>
              <a:t>สภาพเศรษฐกิจ</a:t>
            </a:r>
            <a:endParaRPr lang="th-TH" altLang="th-TH"/>
          </a:p>
          <a:p>
            <a:pPr eaLnBrk="1" hangingPunct="1"/>
            <a:r>
              <a:rPr lang="th-TH" altLang="th-TH"/>
              <a:t>ปัญหาทางสังคม</a:t>
            </a:r>
          </a:p>
          <a:p>
            <a:pPr lvl="1" eaLnBrk="1" hangingPunct="1">
              <a:buFontTx/>
              <a:buChar char="-"/>
            </a:pPr>
            <a:r>
              <a:rPr lang="th-TH" altLang="th-TH" sz="2000"/>
              <a:t>อายุของแม่</a:t>
            </a:r>
          </a:p>
          <a:p>
            <a:pPr lvl="1" eaLnBrk="1" hangingPunct="1">
              <a:buFontTx/>
              <a:buChar char="-"/>
            </a:pPr>
            <a:r>
              <a:rPr lang="th-TH" altLang="th-TH" sz="2000"/>
              <a:t>จริยธรรม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C34BCD0-727F-B531-A544-16D66B2E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ข่าวสาร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DFB64-0B40-12DB-C517-E42E5DE6E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h-TH" dirty="0"/>
              <a:t>พ่อแม่ทารุณลูก</a:t>
            </a:r>
          </a:p>
          <a:p>
            <a:pPr>
              <a:defRPr/>
            </a:pPr>
            <a:r>
              <a:rPr lang="th-TH" dirty="0"/>
              <a:t>การทำร้ายผู้อื่น</a:t>
            </a:r>
          </a:p>
          <a:p>
            <a:pPr>
              <a:defRPr/>
            </a:pPr>
            <a:r>
              <a:rPr lang="th-TH" dirty="0"/>
              <a:t>การทำร้ายตนเอง</a:t>
            </a:r>
          </a:p>
          <a:p>
            <a:pPr>
              <a:defRPr/>
            </a:pPr>
            <a:r>
              <a:rPr lang="th-TH" dirty="0"/>
              <a:t>วัยรุ่นยิงเพื่อนในโรงเรียน</a:t>
            </a:r>
          </a:p>
          <a:p>
            <a:pPr>
              <a:defRPr/>
            </a:pPr>
            <a:r>
              <a:rPr lang="th-TH" dirty="0"/>
              <a:t>ฯลฯ</a:t>
            </a:r>
          </a:p>
          <a:p>
            <a:pPr marL="0" indent="0">
              <a:buFontTx/>
              <a:buNone/>
              <a:defRPr/>
            </a:pP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AA1A20B-1326-D754-C933-D2B730D7B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วัฒนธรรมไทย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9B858895-2725-73F1-5254-20EA9F096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/>
              <a:t>ความเป็นไทย/อัตลักษณ์</a:t>
            </a:r>
          </a:p>
          <a:p>
            <a:r>
              <a:rPr lang="th-TH" altLang="th-TH"/>
              <a:t>วัฒนธรรมการเลี้ยงดูเด็ก</a:t>
            </a:r>
          </a:p>
          <a:p>
            <a:pPr lvl="1"/>
            <a:r>
              <a:rPr lang="th-TH" altLang="th-TH"/>
              <a:t>วิธีการที่แตกต่างจากชาติอื่นๆ</a:t>
            </a:r>
          </a:p>
          <a:p>
            <a:pPr lvl="1"/>
            <a:r>
              <a:rPr lang="th-TH" altLang="th-TH"/>
              <a:t>วิธีการเลี้ยงดูที่เป็นอุปสรรค/ขัดต่อพัฒนาการ</a:t>
            </a:r>
          </a:p>
          <a:p>
            <a:pPr lvl="1"/>
            <a:r>
              <a:rPr lang="th-TH" altLang="th-TH"/>
              <a:t>ศาสนา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9153358-EAC9-5B02-741D-BB05E48E7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ครอบครัว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3D3FA9C-F4D6-A2EB-C1B2-F194BAD41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th-TH"/>
              <a:t>ลักษณะครอบครัวไทย</a:t>
            </a:r>
          </a:p>
          <a:p>
            <a:r>
              <a:rPr lang="th-TH" altLang="th-TH"/>
              <a:t>สมาชิกในครอบครัว</a:t>
            </a:r>
          </a:p>
          <a:p>
            <a:r>
              <a:rPr lang="th-TH" altLang="th-TH"/>
              <a:t>การเลี้ยงลูกด้วยนมแม่</a:t>
            </a:r>
          </a:p>
          <a:p>
            <a:endParaRPr lang="th-TH" altLang="th-T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83B69DE-8EC7-61B0-0597-6A9891BE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ผลกระทบ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D58CAB4-7CE9-25D6-B971-7EE2640B5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2765425"/>
          </a:xfrm>
        </p:spPr>
        <p:txBody>
          <a:bodyPr/>
          <a:lstStyle/>
          <a:p>
            <a:r>
              <a:rPr lang="th-TH" altLang="th-TH"/>
              <a:t>ยุคโลกาภิวัตน์</a:t>
            </a:r>
          </a:p>
          <a:p>
            <a:r>
              <a:rPr lang="th-TH" altLang="th-TH"/>
              <a:t>ยุคดิจิตอล</a:t>
            </a:r>
          </a:p>
          <a:p>
            <a:r>
              <a:rPr lang="th-TH" altLang="th-TH"/>
              <a:t>ความเป็นหนึ่งในเวทีอาเซียน/เอเชีย/โลก</a:t>
            </a:r>
          </a:p>
          <a:p>
            <a:r>
              <a:rPr lang="th-TH" altLang="th-TH"/>
              <a:t>การแพร่ระบาดเชื้อโควิด </a:t>
            </a:r>
            <a:r>
              <a:rPr lang="en-US" altLang="th-TH"/>
              <a:t>- 19</a:t>
            </a:r>
            <a:endParaRPr lang="th-TH" altLang="th-TH"/>
          </a:p>
        </p:txBody>
      </p:sp>
      <p:pic>
        <p:nvPicPr>
          <p:cNvPr id="7172" name="Picture 2" descr="C:\Users\SAMSUNG\Pictures\images.jpg">
            <a:extLst>
              <a:ext uri="{FF2B5EF4-FFF2-40B4-BE49-F238E27FC236}">
                <a16:creationId xmlns:a16="http://schemas.microsoft.com/office/drawing/2014/main" id="{C3E76F53-0E35-2F80-4B1E-C09BC8FB0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2" t="-3" r="1419" b="16426"/>
          <a:stretch>
            <a:fillRect/>
          </a:stretch>
        </p:blipFill>
        <p:spPr bwMode="auto">
          <a:xfrm>
            <a:off x="5087938" y="4221163"/>
            <a:ext cx="23034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4582</TotalTime>
  <Words>138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JasmineUPC</vt:lpstr>
      <vt:lpstr>Diseño predeterminado</vt:lpstr>
      <vt:lpstr>ระบบสังคม วัฒนธรรม ครอบครัว  และกระบวนการสังคมประกิต  ที่มีผลต่อการพัฒนาเด็กปฐมวัย </vt:lpstr>
      <vt:lpstr>สังคม</vt:lpstr>
      <vt:lpstr>ข่าวสาร</vt:lpstr>
      <vt:lpstr>วัฒนธรรมไทย</vt:lpstr>
      <vt:lpstr>ครอบครัว</vt:lpstr>
      <vt:lpstr>ผลกระทบ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Thitikan Thitisophonsak</cp:lastModifiedBy>
  <cp:revision>600</cp:revision>
  <dcterms:created xsi:type="dcterms:W3CDTF">2010-05-23T14:28:12Z</dcterms:created>
  <dcterms:modified xsi:type="dcterms:W3CDTF">2025-01-30T00:51:28Z</dcterms:modified>
</cp:coreProperties>
</file>