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7" r:id="rId2"/>
    <p:sldId id="268" r:id="rId3"/>
    <p:sldId id="279" r:id="rId4"/>
    <p:sldId id="280" r:id="rId5"/>
    <p:sldId id="281" r:id="rId6"/>
    <p:sldId id="282" r:id="rId7"/>
    <p:sldId id="272" r:id="rId8"/>
    <p:sldId id="273" r:id="rId9"/>
    <p:sldId id="274" r:id="rId10"/>
    <p:sldId id="275" r:id="rId11"/>
    <p:sldId id="276" r:id="rId12"/>
    <p:sldId id="277" r:id="rId13"/>
    <p:sldId id="278" r:id="rId14"/>
    <p:sldId id="271" r:id="rId15"/>
    <p:sldId id="269" r:id="rId16"/>
    <p:sldId id="270" r:id="rId17"/>
    <p:sldId id="283" r:id="rId18"/>
    <p:sldId id="287" r:id="rId19"/>
    <p:sldId id="284" r:id="rId20"/>
    <p:sldId id="29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805B43-6FC5-464B-BFC8-B88F8EA180C9}" type="datetimeFigureOut">
              <a:rPr lang="th-TH" smtClean="0"/>
              <a:t>03/08/68</a:t>
            </a:fld>
            <a:endParaRPr lang="th-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73F2A-0B10-44CD-B547-DCB0D6B84FDD}" type="slidenum">
              <a:rPr lang="th-TH" smtClean="0"/>
              <a:t>‹#›</a:t>
            </a:fld>
            <a:endParaRPr lang="th-TH"/>
          </a:p>
        </p:txBody>
      </p:sp>
    </p:spTree>
    <p:extLst>
      <p:ext uri="{BB962C8B-B14F-4D97-AF65-F5344CB8AC3E}">
        <p14:creationId xmlns:p14="http://schemas.microsoft.com/office/powerpoint/2010/main" val="891770934"/>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A58F00E-3485-419B-A230-7074A071D453}" type="datetime1">
              <a:rPr lang="th-TH" smtClean="0"/>
              <a:t>03/08/68</a:t>
            </a:fld>
            <a:endParaRPr lang="th-TH"/>
          </a:p>
        </p:txBody>
      </p:sp>
      <p:sp>
        <p:nvSpPr>
          <p:cNvPr id="5" name="Footer Placeholder 4"/>
          <p:cNvSpPr>
            <a:spLocks noGrp="1"/>
          </p:cNvSpPr>
          <p:nvPr>
            <p:ph type="ftr" sz="quarter" idx="11"/>
          </p:nvPr>
        </p:nvSpPr>
        <p:spPr>
          <a:xfrm>
            <a:off x="2692397" y="5037663"/>
            <a:ext cx="5214635" cy="279400"/>
          </a:xfrm>
        </p:spPr>
        <p:txBody>
          <a:bodyPr/>
          <a:lstStyle/>
          <a:p>
            <a:endParaRPr lang="th-TH"/>
          </a:p>
        </p:txBody>
      </p:sp>
      <p:sp>
        <p:nvSpPr>
          <p:cNvPr id="6" name="Slide Number Placeholder 5"/>
          <p:cNvSpPr>
            <a:spLocks noGrp="1"/>
          </p:cNvSpPr>
          <p:nvPr>
            <p:ph type="sldNum" sz="quarter" idx="12"/>
          </p:nvPr>
        </p:nvSpPr>
        <p:spPr>
          <a:xfrm>
            <a:off x="8956900" y="5037663"/>
            <a:ext cx="551167" cy="279400"/>
          </a:xfrm>
        </p:spPr>
        <p:txBody>
          <a:bodyPr/>
          <a:lstStyle/>
          <a:p>
            <a:fld id="{B2770B5F-6DC6-4EA0-A8BA-150754345AF9}" type="slidenum">
              <a:rPr lang="th-TH" smtClean="0"/>
              <a:t>‹#›</a:t>
            </a:fld>
            <a:endParaRPr lang="th-TH"/>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04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3312FF-8927-4C95-9B7D-39CEB2E05D96}" type="datetime1">
              <a:rPr lang="th-TH" smtClean="0"/>
              <a:t>03/08/68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B2770B5F-6DC6-4EA0-A8BA-150754345AF9}" type="slidenum">
              <a:rPr lang="th-TH" smtClean="0"/>
              <a:t>‹#›</a:t>
            </a:fld>
            <a:endParaRPr lang="th-TH"/>
          </a:p>
        </p:txBody>
      </p:sp>
    </p:spTree>
    <p:extLst>
      <p:ext uri="{BB962C8B-B14F-4D97-AF65-F5344CB8AC3E}">
        <p14:creationId xmlns:p14="http://schemas.microsoft.com/office/powerpoint/2010/main" val="379244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229E75-8A2A-4D7B-8CA9-24CCF952F3D2}" type="datetime1">
              <a:rPr lang="th-TH" smtClean="0"/>
              <a:t>03/08/68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2770B5F-6DC6-4EA0-A8BA-150754345AF9}" type="slidenum">
              <a:rPr lang="th-TH" smtClean="0"/>
              <a:t>‹#›</a:t>
            </a:fld>
            <a:endParaRPr lang="th-TH"/>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1181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CFCC85-EF19-4D57-BA86-2E301A989B06}" type="datetime1">
              <a:rPr lang="th-TH" smtClean="0"/>
              <a:t>03/08/68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2770B5F-6DC6-4EA0-A8BA-150754345AF9}" type="slidenum">
              <a:rPr lang="th-TH" smtClean="0"/>
              <a:t>‹#›</a:t>
            </a:fld>
            <a:endParaRPr lang="th-TH"/>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5055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34F37-9A8E-4643-8CCF-6C1851856021}" type="datetime1">
              <a:rPr lang="th-TH" smtClean="0"/>
              <a:t>03/08/68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2770B5F-6DC6-4EA0-A8BA-150754345AF9}" type="slidenum">
              <a:rPr lang="th-TH" smtClean="0"/>
              <a:t>‹#›</a:t>
            </a:fld>
            <a:endParaRPr lang="th-TH"/>
          </a:p>
        </p:txBody>
      </p:sp>
    </p:spTree>
    <p:extLst>
      <p:ext uri="{BB962C8B-B14F-4D97-AF65-F5344CB8AC3E}">
        <p14:creationId xmlns:p14="http://schemas.microsoft.com/office/powerpoint/2010/main" val="710757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FDB616-DFF9-457B-AEE2-2BF097CC1704}" type="datetime1">
              <a:rPr lang="th-TH" smtClean="0"/>
              <a:t>03/08/68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2770B5F-6DC6-4EA0-A8BA-150754345AF9}" type="slidenum">
              <a:rPr lang="th-TH" smtClean="0"/>
              <a:t>‹#›</a:t>
            </a:fld>
            <a:endParaRPr lang="th-TH"/>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9641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8630E9-E5CA-4FEE-927C-D3464E360D82}" type="datetime1">
              <a:rPr lang="th-TH" smtClean="0"/>
              <a:t>03/08/68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2770B5F-6DC6-4EA0-A8BA-150754345AF9}" type="slidenum">
              <a:rPr lang="th-TH" smtClean="0"/>
              <a:t>‹#›</a:t>
            </a:fld>
            <a:endParaRPr lang="th-TH"/>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8891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D86B48-010D-42AA-ADEF-27B270BCCD95}" type="datetime1">
              <a:rPr lang="th-TH" smtClean="0"/>
              <a:t>03/08/68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2770B5F-6DC6-4EA0-A8BA-150754345AF9}" type="slidenum">
              <a:rPr lang="th-TH" smtClean="0"/>
              <a:t>‹#›</a:t>
            </a:fld>
            <a:endParaRPr lang="th-TH"/>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2068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B4030-225D-4CE6-AB21-58E1D1231EBC}" type="datetime1">
              <a:rPr lang="th-TH" smtClean="0"/>
              <a:t>03/08/68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2770B5F-6DC6-4EA0-A8BA-150754345AF9}" type="slidenum">
              <a:rPr lang="th-TH" smtClean="0"/>
              <a:t>‹#›</a:t>
            </a:fld>
            <a:endParaRPr lang="th-TH"/>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264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86D84-852A-48AD-B961-7321267EFE0F}" type="datetime1">
              <a:rPr lang="th-TH" smtClean="0"/>
              <a:t>03/08/68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2770B5F-6DC6-4EA0-A8BA-150754345AF9}" type="slidenum">
              <a:rPr lang="th-TH" smtClean="0"/>
              <a:t>‹#›</a:t>
            </a:fld>
            <a:endParaRPr lang="th-TH"/>
          </a:p>
        </p:txBody>
      </p:sp>
    </p:spTree>
    <p:extLst>
      <p:ext uri="{BB962C8B-B14F-4D97-AF65-F5344CB8AC3E}">
        <p14:creationId xmlns:p14="http://schemas.microsoft.com/office/powerpoint/2010/main" val="173639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0D6F0B-0F71-4337-A7C2-A298C42E8AC7}" type="datetime1">
              <a:rPr lang="th-TH" smtClean="0"/>
              <a:t>03/08/68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2770B5F-6DC6-4EA0-A8BA-150754345AF9}" type="slidenum">
              <a:rPr lang="th-TH" smtClean="0"/>
              <a:t>‹#›</a:t>
            </a:fld>
            <a:endParaRPr lang="th-TH"/>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87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6D74A8-5661-4812-8D57-CBD95A6CC631}" type="datetime1">
              <a:rPr lang="th-TH" smtClean="0"/>
              <a:t>03/08/68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B2770B5F-6DC6-4EA0-A8BA-150754345AF9}" type="slidenum">
              <a:rPr lang="th-TH" smtClean="0"/>
              <a:t>‹#›</a:t>
            </a:fld>
            <a:endParaRPr lang="th-TH"/>
          </a:p>
        </p:txBody>
      </p:sp>
    </p:spTree>
    <p:extLst>
      <p:ext uri="{BB962C8B-B14F-4D97-AF65-F5344CB8AC3E}">
        <p14:creationId xmlns:p14="http://schemas.microsoft.com/office/powerpoint/2010/main" val="5238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73464F-BA39-4A97-9F32-07D127F20A19}" type="datetime1">
              <a:rPr lang="th-TH" smtClean="0"/>
              <a:t>03/08/68</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B2770B5F-6DC6-4EA0-A8BA-150754345AF9}" type="slidenum">
              <a:rPr lang="th-TH" smtClean="0"/>
              <a:t>‹#›</a:t>
            </a:fld>
            <a:endParaRPr lang="th-TH"/>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5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FEBDE-32C3-4F2B-AA35-13BA60CB11F4}" type="datetime1">
              <a:rPr lang="th-TH" smtClean="0"/>
              <a:t>03/08/68</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B2770B5F-6DC6-4EA0-A8BA-150754345AF9}" type="slidenum">
              <a:rPr lang="th-TH" smtClean="0"/>
              <a:t>‹#›</a:t>
            </a:fld>
            <a:endParaRPr lang="th-TH"/>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74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FEF46-5EB5-4402-87E3-F698186343F1}" type="datetime1">
              <a:rPr lang="th-TH" smtClean="0"/>
              <a:t>03/08/68</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B2770B5F-6DC6-4EA0-A8BA-150754345AF9}" type="slidenum">
              <a:rPr lang="th-TH" smtClean="0"/>
              <a:t>‹#›</a:t>
            </a:fld>
            <a:endParaRPr lang="th-TH"/>
          </a:p>
        </p:txBody>
      </p:sp>
    </p:spTree>
    <p:extLst>
      <p:ext uri="{BB962C8B-B14F-4D97-AF65-F5344CB8AC3E}">
        <p14:creationId xmlns:p14="http://schemas.microsoft.com/office/powerpoint/2010/main" val="104305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5983C2-66E2-4364-A216-8793C890AC25}" type="datetime1">
              <a:rPr lang="th-TH" smtClean="0"/>
              <a:t>03/08/68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B2770B5F-6DC6-4EA0-A8BA-150754345AF9}" type="slidenum">
              <a:rPr lang="th-TH" smtClean="0"/>
              <a:t>‹#›</a:t>
            </a:fld>
            <a:endParaRPr lang="th-TH"/>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711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3E65CD-444E-4C31-91CC-FFB2030C09CC}" type="datetime1">
              <a:rPr lang="th-TH" smtClean="0"/>
              <a:t>03/08/68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B2770B5F-6DC6-4EA0-A8BA-150754345AF9}" type="slidenum">
              <a:rPr lang="th-TH" smtClean="0"/>
              <a:t>‹#›</a:t>
            </a:fld>
            <a:endParaRPr lang="th-TH"/>
          </a:p>
        </p:txBody>
      </p:sp>
    </p:spTree>
    <p:extLst>
      <p:ext uri="{BB962C8B-B14F-4D97-AF65-F5344CB8AC3E}">
        <p14:creationId xmlns:p14="http://schemas.microsoft.com/office/powerpoint/2010/main" val="368308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910D0A-0239-4886-A232-4DC32A9AD0FC}" type="datetime1">
              <a:rPr lang="th-TH" smtClean="0"/>
              <a:t>03/08/68</a:t>
            </a:fld>
            <a:endParaRPr lang="th-TH"/>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h-TH"/>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770B5F-6DC6-4EA0-A8BA-150754345AF9}" type="slidenum">
              <a:rPr lang="th-TH" smtClean="0"/>
              <a:t>‹#›</a:t>
            </a:fld>
            <a:endParaRPr lang="th-TH"/>
          </a:p>
        </p:txBody>
      </p:sp>
    </p:spTree>
    <p:extLst>
      <p:ext uri="{BB962C8B-B14F-4D97-AF65-F5344CB8AC3E}">
        <p14:creationId xmlns:p14="http://schemas.microsoft.com/office/powerpoint/2010/main" val="1018231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ED6509-F9CD-12D3-AEA9-A68FFB0B9660}"/>
              </a:ext>
            </a:extLst>
          </p:cNvPr>
          <p:cNvSpPr txBox="1"/>
          <p:nvPr/>
        </p:nvSpPr>
        <p:spPr>
          <a:xfrm>
            <a:off x="3047326" y="1095027"/>
            <a:ext cx="6097348" cy="466794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ctr"/>
            <a:r>
              <a:rPr lang="en-US" sz="3600" b="0" i="0" u="none" strike="noStrike" baseline="0" dirty="0">
                <a:latin typeface="Times New Roman" panose="02020603050405020304" pitchFamily="18" charset="0"/>
              </a:rPr>
              <a:t>Hypothesis Setting</a:t>
            </a:r>
            <a:endParaRPr lang="th-TH" sz="36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5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300" b="0" i="0" u="none" strike="noStrike" baseline="0" dirty="0">
              <a:latin typeface="Times New Roman" panose="02020603050405020304" pitchFamily="18" charset="0"/>
            </a:endParaRPr>
          </a:p>
          <a:p>
            <a:pPr lvl="1"/>
            <a:endParaRPr lang="th-TH" sz="1000" b="0" i="0" u="none" strike="noStrike" baseline="0" dirty="0">
              <a:latin typeface="Times New Roman" panose="02020603050405020304" pitchFamily="18" charset="0"/>
            </a:endParaRPr>
          </a:p>
          <a:p>
            <a:endParaRPr lang="th-TH" sz="200" b="0" i="0" u="none" strike="noStrike" baseline="0" dirty="0">
              <a:latin typeface="Times New Roman" panose="02020603050405020304" pitchFamily="18" charset="0"/>
            </a:endParaRPr>
          </a:p>
          <a:p>
            <a:pPr algn="ctr"/>
            <a:r>
              <a:rPr lang="th-TH" sz="1000" b="0" i="0" u="none" strike="noStrike" baseline="30000" dirty="0">
                <a:latin typeface="Times New Roman" panose="02020603050405020304" pitchFamily="18" charset="0"/>
              </a:rPr>
              <a:t> </a:t>
            </a:r>
            <a:r>
              <a:rPr lang="en-US" b="1" dirty="0">
                <a:latin typeface="TH SarabunPSK" panose="020B0500040200020003" pitchFamily="34" charset="-34"/>
              </a:rPr>
              <a:t>Sarisak Soontornchai</a:t>
            </a:r>
          </a:p>
          <a:p>
            <a:pPr algn="ctr"/>
            <a:r>
              <a:rPr lang="en-US" b="1" dirty="0">
                <a:latin typeface="TH SarabunPSK" panose="020B0500040200020003" pitchFamily="34" charset="-34"/>
              </a:rPr>
              <a:t>sarisak.so@ssru.ac.th</a:t>
            </a:r>
          </a:p>
          <a:p>
            <a:pPr algn="ctr"/>
            <a:r>
              <a:rPr lang="en-US" b="1" dirty="0">
                <a:latin typeface="TH SarabunPSK" panose="020B0500040200020003" pitchFamily="34" charset="-34"/>
              </a:rPr>
              <a:t>+66-818105395</a:t>
            </a:r>
            <a:endParaRPr lang="th-TH" b="1" dirty="0">
              <a:latin typeface="TH SarabunPSK" panose="020B0500040200020003" pitchFamily="34" charset="-34"/>
            </a:endParaRPr>
          </a:p>
          <a:p>
            <a:endParaRPr lang="th-TH" sz="1000" b="0" i="0" u="none" strike="noStrike" baseline="30000" dirty="0">
              <a:latin typeface="Times New Roman" panose="02020603050405020304" pitchFamily="18" charset="0"/>
            </a:endParaRPr>
          </a:p>
          <a:p>
            <a:endParaRPr lang="th-TH" sz="300" b="0" i="0" u="none" strike="noStrike" baseline="0" dirty="0">
              <a:latin typeface="Times New Roman" panose="02020603050405020304" pitchFamily="18" charset="0"/>
            </a:endParaRPr>
          </a:p>
          <a:p>
            <a:pPr lvl="2"/>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pPr lvl="1"/>
            <a:r>
              <a:rPr lang="th-TH" sz="1000" b="0" i="0" u="none" strike="noStrike" baseline="30000" dirty="0">
                <a:latin typeface="Times New Roman" panose="02020603050405020304" pitchFamily="18" charset="0"/>
              </a:rPr>
              <a:t> 	</a:t>
            </a:r>
          </a:p>
          <a:p>
            <a:endParaRPr lang="th-TH" sz="1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E843DA26-6114-6B27-59B2-227868ADE3CF}"/>
              </a:ext>
            </a:extLst>
          </p:cNvPr>
          <p:cNvSpPr>
            <a:spLocks noGrp="1"/>
          </p:cNvSpPr>
          <p:nvPr>
            <p:ph type="sldNum" sz="quarter" idx="12"/>
          </p:nvPr>
        </p:nvSpPr>
        <p:spPr/>
        <p:txBody>
          <a:bodyPr/>
          <a:lstStyle/>
          <a:p>
            <a:fld id="{B2770B5F-6DC6-4EA0-A8BA-150754345AF9}" type="slidenum">
              <a:rPr lang="th-TH" smtClean="0"/>
              <a:t>1</a:t>
            </a:fld>
            <a:endParaRPr lang="th-TH"/>
          </a:p>
        </p:txBody>
      </p:sp>
    </p:spTree>
    <p:extLst>
      <p:ext uri="{BB962C8B-B14F-4D97-AF65-F5344CB8AC3E}">
        <p14:creationId xmlns:p14="http://schemas.microsoft.com/office/powerpoint/2010/main" val="2515897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DC9B2A-8291-0493-FDE6-96CC3FF0FD04}"/>
              </a:ext>
            </a:extLst>
          </p:cNvPr>
          <p:cNvSpPr txBox="1"/>
          <p:nvPr/>
        </p:nvSpPr>
        <p:spPr>
          <a:xfrm>
            <a:off x="1359463" y="1021389"/>
            <a:ext cx="9281564" cy="4708981"/>
          </a:xfrm>
          <a:prstGeom prst="rect">
            <a:avLst/>
          </a:prstGeom>
          <a:noFill/>
        </p:spPr>
        <p:txBody>
          <a:bodyPr wrap="square">
            <a:spAutoFit/>
          </a:bodyPr>
          <a:lstStyle/>
          <a:p>
            <a:pPr algn="l"/>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Example 1: Research Title: "The Development of an Online Training Program on Hazardous Waste Management for Employees in Modern Pharmaceutical Factories"</a:t>
            </a:r>
          </a:p>
          <a:p>
            <a:pPr algn="l"/>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Research Objective:</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To compare the achievement levels before and after participating in an online training program on hazardous waste management for employees in modern pharmaceutical factories.</a:t>
            </a:r>
          </a:p>
          <a:p>
            <a:pPr algn="l">
              <a:buFont typeface="+mj-lt"/>
              <a:buAutoNum type="arabicPeriod"/>
            </a:pPr>
            <a:r>
              <a:rPr lang="en-US" sz="2000" b="1" i="0" dirty="0">
                <a:solidFill>
                  <a:srgbClr val="0D0D0D"/>
                </a:solidFill>
                <a:effectLst/>
                <a:highlight>
                  <a:srgbClr val="FFFF00"/>
                </a:highlight>
                <a:latin typeface="Times New Roman" panose="02020603050405020304" pitchFamily="18" charset="0"/>
                <a:cs typeface="Times New Roman" panose="02020603050405020304" pitchFamily="18" charset="0"/>
              </a:rPr>
              <a:t> Directional Hypothesis</a:t>
            </a:r>
            <a:r>
              <a:rPr lang="en-US" sz="2000" b="0" i="0" dirty="0">
                <a:solidFill>
                  <a:srgbClr val="0D0D0D"/>
                </a:solidFill>
                <a:effectLst/>
                <a:highlight>
                  <a:srgbClr val="FFFF00"/>
                </a:highlight>
                <a:latin typeface="Times New Roman" panose="02020603050405020304" pitchFamily="18" charset="0"/>
                <a:cs typeface="Times New Roman" panose="02020603050405020304" pitchFamily="18" charset="0"/>
              </a:rPr>
              <a:t>: </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The research question and hypotheses can be formulated as follows:</a:t>
            </a:r>
          </a:p>
          <a:p>
            <a:pPr marL="742950" lvl="1" indent="-285750" algn="l">
              <a:buFont typeface="+mj-lt"/>
              <a:buAutoNum type="arabicPeriod"/>
            </a:pPr>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Research Question</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After participating in the online training program on hazardous waste management, do employees have a higher average post-training score compared to their pre-training score?</a:t>
            </a:r>
          </a:p>
          <a:p>
            <a:pPr marL="742950" lvl="1" indent="-285750" algn="l">
              <a:buFont typeface="+mj-lt"/>
              <a:buAutoNum type="arabicPeriod"/>
            </a:pPr>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Research Hypothesis</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After participating in the online training program on hazardous waste management, employees will have a higher average post-training score compared to their pre-training score.</a:t>
            </a:r>
          </a:p>
          <a:p>
            <a:pPr marL="742950" lvl="1" indent="-285750" algn="l">
              <a:buFont typeface="+mj-lt"/>
              <a:buAutoNum type="arabicPeriod"/>
            </a:pPr>
            <a:endPar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DEAB708-0A5C-8ADC-BE95-ECCB7FD2BFA8}"/>
              </a:ext>
            </a:extLst>
          </p:cNvPr>
          <p:cNvSpPr>
            <a:spLocks noGrp="1"/>
          </p:cNvSpPr>
          <p:nvPr>
            <p:ph type="sldNum" sz="quarter" idx="12"/>
          </p:nvPr>
        </p:nvSpPr>
        <p:spPr/>
        <p:txBody>
          <a:bodyPr/>
          <a:lstStyle/>
          <a:p>
            <a:fld id="{B2770B5F-6DC6-4EA0-A8BA-150754345AF9}" type="slidenum">
              <a:rPr lang="th-TH" smtClean="0"/>
              <a:t>10</a:t>
            </a:fld>
            <a:endParaRPr lang="th-TH"/>
          </a:p>
        </p:txBody>
      </p:sp>
    </p:spTree>
    <p:extLst>
      <p:ext uri="{BB962C8B-B14F-4D97-AF65-F5344CB8AC3E}">
        <p14:creationId xmlns:p14="http://schemas.microsoft.com/office/powerpoint/2010/main" val="161815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E528EC-59D3-FCA4-5FFE-9C1079A3B27F}"/>
              </a:ext>
            </a:extLst>
          </p:cNvPr>
          <p:cNvSpPr txBox="1"/>
          <p:nvPr/>
        </p:nvSpPr>
        <p:spPr>
          <a:xfrm>
            <a:off x="873941" y="849118"/>
            <a:ext cx="10535830" cy="5016758"/>
          </a:xfrm>
          <a:prstGeom prst="rect">
            <a:avLst/>
          </a:prstGeom>
          <a:noFill/>
        </p:spPr>
        <p:txBody>
          <a:bodyPr wrap="square">
            <a:spAutoFit/>
          </a:bodyPr>
          <a:lstStyle/>
          <a:p>
            <a:pPr lvl="1" algn="l"/>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     3. Statistical Hypothesis</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Can be written in two forms:</a:t>
            </a:r>
          </a:p>
          <a:p>
            <a:pPr marL="1143000" lvl="2" indent="-228600" algn="l">
              <a:buFont typeface="+mj-lt"/>
              <a:buAutoNum type="arabicPeriod"/>
            </a:pPr>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Form 1</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600200" lvl="3" indent="-228600" algn="l">
              <a:buFont typeface="+mj-lt"/>
              <a:buAutoNum type="arabicPeriod"/>
            </a:pP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Null Hypothesis (H0): </a:t>
            </a:r>
            <a:r>
              <a:rPr lang="en-US" sz="2000" b="0" i="0" dirty="0" err="1">
                <a:solidFill>
                  <a:srgbClr val="0D0D0D"/>
                </a:solidFill>
                <a:effectLst/>
                <a:highlight>
                  <a:srgbClr val="FFFFFF"/>
                </a:highlight>
                <a:latin typeface="Times New Roman" panose="02020603050405020304" pitchFamily="18" charset="0"/>
                <a:cs typeface="Times New Roman" panose="02020603050405020304" pitchFamily="18" charset="0"/>
              </a:rPr>
              <a:t>μpost</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 </a:t>
            </a:r>
            <a:r>
              <a:rPr lang="en-US" sz="2000" b="0" i="0" dirty="0" err="1">
                <a:solidFill>
                  <a:srgbClr val="0D0D0D"/>
                </a:solidFill>
                <a:effectLst/>
                <a:highlight>
                  <a:srgbClr val="FFFFFF"/>
                </a:highlight>
                <a:latin typeface="Times New Roman" panose="02020603050405020304" pitchFamily="18" charset="0"/>
                <a:cs typeface="Times New Roman" panose="02020603050405020304" pitchFamily="18" charset="0"/>
              </a:rPr>
              <a:t>μpre</a:t>
            </a:r>
            <a:endPar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1600200" lvl="3" indent="-228600" algn="l">
              <a:buFont typeface="+mj-lt"/>
              <a:buAutoNum type="arabicPeriod"/>
            </a:pP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Alternative Hypothesis (H1): </a:t>
            </a:r>
            <a:r>
              <a:rPr lang="en-US" sz="2000" b="0" i="0" dirty="0" err="1">
                <a:solidFill>
                  <a:srgbClr val="0D0D0D"/>
                </a:solidFill>
                <a:effectLst/>
                <a:highlight>
                  <a:srgbClr val="FFFFFF"/>
                </a:highlight>
                <a:latin typeface="Times New Roman" panose="02020603050405020304" pitchFamily="18" charset="0"/>
                <a:cs typeface="Times New Roman" panose="02020603050405020304" pitchFamily="18" charset="0"/>
              </a:rPr>
              <a:t>μpost</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&gt; </a:t>
            </a:r>
            <a:r>
              <a:rPr lang="en-US" sz="2000" b="0" i="0" dirty="0" err="1">
                <a:solidFill>
                  <a:srgbClr val="0D0D0D"/>
                </a:solidFill>
                <a:effectLst/>
                <a:highlight>
                  <a:srgbClr val="FFFFFF"/>
                </a:highlight>
                <a:latin typeface="Times New Roman" panose="02020603050405020304" pitchFamily="18" charset="0"/>
                <a:cs typeface="Times New Roman" panose="02020603050405020304" pitchFamily="18" charset="0"/>
              </a:rPr>
              <a:t>μpre</a:t>
            </a:r>
            <a:endPar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1143000" lvl="2" indent="-228600" algn="l">
              <a:buFont typeface="+mj-lt"/>
              <a:buAutoNum type="arabicPeriod"/>
            </a:pPr>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Form 2</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600200" lvl="3" indent="-228600" algn="l">
              <a:buFont typeface="+mj-lt"/>
              <a:buAutoNum type="arabicPeriod"/>
            </a:pP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Null Hypothesis (H0): </a:t>
            </a:r>
            <a:r>
              <a:rPr lang="en-US" sz="2000" b="0" i="0" dirty="0" err="1">
                <a:solidFill>
                  <a:srgbClr val="0D0D0D"/>
                </a:solidFill>
                <a:effectLst/>
                <a:highlight>
                  <a:srgbClr val="FFFFFF"/>
                </a:highlight>
                <a:latin typeface="Times New Roman" panose="02020603050405020304" pitchFamily="18" charset="0"/>
                <a:cs typeface="Times New Roman" panose="02020603050405020304" pitchFamily="18" charset="0"/>
              </a:rPr>
              <a:t>μpost</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 </a:t>
            </a:r>
            <a:r>
              <a:rPr lang="en-US" sz="2000" b="0" i="0" dirty="0" err="1">
                <a:solidFill>
                  <a:srgbClr val="0D0D0D"/>
                </a:solidFill>
                <a:effectLst/>
                <a:highlight>
                  <a:srgbClr val="FFFFFF"/>
                </a:highlight>
                <a:latin typeface="Times New Roman" panose="02020603050405020304" pitchFamily="18" charset="0"/>
                <a:cs typeface="Times New Roman" panose="02020603050405020304" pitchFamily="18" charset="0"/>
              </a:rPr>
              <a:t>μpre</a:t>
            </a:r>
            <a:endPar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1600200" lvl="3" indent="-228600" algn="l">
              <a:buFont typeface="+mj-lt"/>
              <a:buAutoNum type="arabicPeriod"/>
            </a:pP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Alternative Hypothesis (H1): </a:t>
            </a:r>
            <a:r>
              <a:rPr lang="en-US" sz="2000" b="0" i="0" dirty="0" err="1">
                <a:solidFill>
                  <a:srgbClr val="0D0D0D"/>
                </a:solidFill>
                <a:effectLst/>
                <a:highlight>
                  <a:srgbClr val="FFFFFF"/>
                </a:highlight>
                <a:latin typeface="Times New Roman" panose="02020603050405020304" pitchFamily="18" charset="0"/>
                <a:cs typeface="Times New Roman" panose="02020603050405020304" pitchFamily="18" charset="0"/>
              </a:rPr>
              <a:t>μpost</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&gt; </a:t>
            </a:r>
            <a:r>
              <a:rPr lang="en-US" sz="2000" b="0" i="0" dirty="0" err="1">
                <a:solidFill>
                  <a:srgbClr val="0D0D0D"/>
                </a:solidFill>
                <a:effectLst/>
                <a:highlight>
                  <a:srgbClr val="FFFFFF"/>
                </a:highlight>
                <a:latin typeface="Times New Roman" panose="02020603050405020304" pitchFamily="18" charset="0"/>
                <a:cs typeface="Times New Roman" panose="02020603050405020304" pitchFamily="18" charset="0"/>
              </a:rPr>
              <a:t>μpre</a:t>
            </a:r>
            <a:endParaRPr lang="en-US" sz="2000" dirty="0">
              <a:solidFill>
                <a:srgbClr val="0D0D0D"/>
              </a:solidFill>
              <a:highlight>
                <a:srgbClr val="FFFFFF"/>
              </a:highlight>
              <a:latin typeface="Times New Roman" panose="02020603050405020304" pitchFamily="18" charset="0"/>
              <a:cs typeface="Times New Roman" panose="02020603050405020304" pitchFamily="18" charset="0"/>
            </a:endParaRPr>
          </a:p>
          <a:p>
            <a:pPr lvl="1"/>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2. </a:t>
            </a:r>
            <a:r>
              <a:rPr lang="en-US" sz="2000" b="1" i="0" dirty="0">
                <a:solidFill>
                  <a:srgbClr val="0D0D0D"/>
                </a:solidFill>
                <a:effectLst/>
                <a:highlight>
                  <a:srgbClr val="FFFF00"/>
                </a:highlight>
                <a:latin typeface="Times New Roman" panose="02020603050405020304" pitchFamily="18" charset="0"/>
                <a:cs typeface="Times New Roman" panose="02020603050405020304" pitchFamily="18" charset="0"/>
              </a:rPr>
              <a:t>Nondirectional Hypothesis</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The research question and hypotheses can be formulated as follows:</a:t>
            </a:r>
          </a:p>
          <a:p>
            <a:pPr lvl="1"/>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     1. Research Question</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Is there a difference in the average scores of employees before and after participating in the online training program on hazardous waste management?</a:t>
            </a:r>
          </a:p>
          <a:p>
            <a:pPr lvl="1"/>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    2. Research Hypothesis</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There is a difference in the average scores of employees before and after participating in the online training program on hazardous waste management.</a:t>
            </a:r>
          </a:p>
          <a:p>
            <a:pPr lvl="1"/>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    3. Statistical Hypothesis</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Can be written as follows:</a:t>
            </a:r>
          </a:p>
          <a:p>
            <a:pPr marL="1143000" lvl="2" indent="-228600">
              <a:buFont typeface="+mj-lt"/>
              <a:buAutoNum type="arabicPeriod"/>
            </a:pP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Null Hypothesis (H0): </a:t>
            </a:r>
            <a:r>
              <a:rPr lang="en-US" sz="2000" b="0" i="0" dirty="0" err="1">
                <a:solidFill>
                  <a:srgbClr val="0D0D0D"/>
                </a:solidFill>
                <a:effectLst/>
                <a:highlight>
                  <a:srgbClr val="FFFFFF"/>
                </a:highlight>
                <a:latin typeface="Times New Roman" panose="02020603050405020304" pitchFamily="18" charset="0"/>
                <a:cs typeface="Times New Roman" panose="02020603050405020304" pitchFamily="18" charset="0"/>
              </a:rPr>
              <a:t>μpost</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 </a:t>
            </a:r>
            <a:r>
              <a:rPr lang="en-US" sz="2000" b="0" i="0" dirty="0" err="1">
                <a:solidFill>
                  <a:srgbClr val="0D0D0D"/>
                </a:solidFill>
                <a:effectLst/>
                <a:highlight>
                  <a:srgbClr val="FFFFFF"/>
                </a:highlight>
                <a:latin typeface="Times New Roman" panose="02020603050405020304" pitchFamily="18" charset="0"/>
                <a:cs typeface="Times New Roman" panose="02020603050405020304" pitchFamily="18" charset="0"/>
              </a:rPr>
              <a:t>μpre</a:t>
            </a:r>
            <a:endPar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1143000" lvl="2" indent="-228600">
              <a:buFont typeface="+mj-lt"/>
              <a:buAutoNum type="arabicPeriod"/>
            </a:pP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Alternative Hypothesis (H1): </a:t>
            </a:r>
            <a:r>
              <a:rPr lang="en-US" sz="2000" b="0" i="0" dirty="0" err="1">
                <a:solidFill>
                  <a:srgbClr val="0D0D0D"/>
                </a:solidFill>
                <a:effectLst/>
                <a:highlight>
                  <a:srgbClr val="FFFFFF"/>
                </a:highlight>
                <a:latin typeface="Times New Roman" panose="02020603050405020304" pitchFamily="18" charset="0"/>
                <a:cs typeface="Times New Roman" panose="02020603050405020304" pitchFamily="18" charset="0"/>
              </a:rPr>
              <a:t>μpost</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 </a:t>
            </a:r>
            <a:r>
              <a:rPr lang="en-US" sz="2000" b="0" i="0" dirty="0" err="1">
                <a:solidFill>
                  <a:srgbClr val="0D0D0D"/>
                </a:solidFill>
                <a:effectLst/>
                <a:highlight>
                  <a:srgbClr val="FFFFFF"/>
                </a:highlight>
                <a:latin typeface="Times New Roman" panose="02020603050405020304" pitchFamily="18" charset="0"/>
                <a:cs typeface="Times New Roman" panose="02020603050405020304" pitchFamily="18" charset="0"/>
              </a:rPr>
              <a:t>μpre</a:t>
            </a:r>
            <a:endParaRPr lang="th-TH" dirty="0"/>
          </a:p>
        </p:txBody>
      </p:sp>
      <p:sp>
        <p:nvSpPr>
          <p:cNvPr id="2" name="Slide Number Placeholder 1">
            <a:extLst>
              <a:ext uri="{FF2B5EF4-FFF2-40B4-BE49-F238E27FC236}">
                <a16:creationId xmlns:a16="http://schemas.microsoft.com/office/drawing/2014/main" id="{847957B4-A4C5-69E7-E699-0613FC330B6C}"/>
              </a:ext>
            </a:extLst>
          </p:cNvPr>
          <p:cNvSpPr>
            <a:spLocks noGrp="1"/>
          </p:cNvSpPr>
          <p:nvPr>
            <p:ph type="sldNum" sz="quarter" idx="12"/>
          </p:nvPr>
        </p:nvSpPr>
        <p:spPr/>
        <p:txBody>
          <a:bodyPr/>
          <a:lstStyle/>
          <a:p>
            <a:fld id="{B2770B5F-6DC6-4EA0-A8BA-150754345AF9}" type="slidenum">
              <a:rPr lang="th-TH" smtClean="0"/>
              <a:t>11</a:t>
            </a:fld>
            <a:endParaRPr lang="th-TH"/>
          </a:p>
        </p:txBody>
      </p:sp>
    </p:spTree>
    <p:extLst>
      <p:ext uri="{BB962C8B-B14F-4D97-AF65-F5344CB8AC3E}">
        <p14:creationId xmlns:p14="http://schemas.microsoft.com/office/powerpoint/2010/main" val="1002973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EA8EEE-0A25-DC9F-C75B-EC8D42AB69EB}"/>
              </a:ext>
            </a:extLst>
          </p:cNvPr>
          <p:cNvSpPr txBox="1"/>
          <p:nvPr/>
        </p:nvSpPr>
        <p:spPr>
          <a:xfrm>
            <a:off x="1097280" y="474345"/>
            <a:ext cx="10069730" cy="5909310"/>
          </a:xfrm>
          <a:prstGeom prst="rect">
            <a:avLst/>
          </a:prstGeom>
          <a:noFill/>
        </p:spPr>
        <p:txBody>
          <a:bodyPr wrap="square">
            <a:spAutoFit/>
          </a:bodyPr>
          <a:lstStyle/>
          <a:p>
            <a:pPr algn="l"/>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Example 2: Research Title: "The Relationship Between the Concentration of Particulate Matter Less Than 10 Microns and Sick Building Syndrome Among Industrial Factory Employees"</a:t>
            </a:r>
          </a:p>
          <a:p>
            <a:pPr algn="l"/>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Research Objective:</a:t>
            </a:r>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 To study the relationship between the concentration of particulate matter less than 10 microns (PM10) and Sick Building Syndrome (SBS) among sales employees in industrial factories.</a:t>
            </a:r>
          </a:p>
          <a:p>
            <a:pPr algn="l">
              <a:buFont typeface="+mj-lt"/>
              <a:buAutoNum type="arabicPeriod"/>
            </a:pPr>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Directional Hypothesis</a:t>
            </a:r>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 The research question and hypotheses can be formulated in two ways:</a:t>
            </a:r>
          </a:p>
          <a:p>
            <a:pPr algn="l"/>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Form 1: Positive Relationship</a:t>
            </a:r>
            <a:endPar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Research Question:</a:t>
            </a:r>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 Does the concentration of particulate matter less than 10 microns have a positive relationship with Sick Building Syndrome among industrial factory employees?</a:t>
            </a:r>
          </a:p>
          <a:p>
            <a:pPr algn="l">
              <a:buFont typeface="Arial" panose="020B0604020202020204" pitchFamily="34" charset="0"/>
              <a:buChar char="•"/>
            </a:pPr>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Research Hypothesis:</a:t>
            </a:r>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 The concentration of particulate matter less than 10 microns has a positive relationship with Sick Building Syndrome.</a:t>
            </a:r>
          </a:p>
          <a:p>
            <a:pPr algn="l">
              <a:buFont typeface="Arial" panose="020B0604020202020204" pitchFamily="34" charset="0"/>
              <a:buChar char="•"/>
            </a:pPr>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Statistical Hypothesis:</a:t>
            </a:r>
            <a:endPar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Null Hypothesis (H0): ρ = 0</a:t>
            </a:r>
          </a:p>
          <a:p>
            <a:pPr marL="742950" lvl="1" indent="-285750" algn="l">
              <a:buFont typeface="Arial" panose="020B0604020202020204" pitchFamily="34" charset="0"/>
              <a:buChar char="•"/>
            </a:pPr>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Alternative Hypothesis (H1): ρ &gt; 0</a:t>
            </a:r>
          </a:p>
          <a:p>
            <a:pPr algn="l"/>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Form 2: Negative Relationship</a:t>
            </a:r>
            <a:endPar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Research Question:</a:t>
            </a:r>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 Does the concentration of particulate matter less than 10 microns have a negative relationship with Sick Building Syndrome among industrial factory employees?</a:t>
            </a:r>
          </a:p>
          <a:p>
            <a:pPr algn="l">
              <a:buFont typeface="Arial" panose="020B0604020202020204" pitchFamily="34" charset="0"/>
              <a:buChar char="•"/>
            </a:pPr>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Research Hypothesis:</a:t>
            </a:r>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 The concentration of particulate matter less than 10 microns has a negative relationship with Sick Building Syndrome.</a:t>
            </a:r>
          </a:p>
          <a:p>
            <a:pPr algn="l">
              <a:buFont typeface="Arial" panose="020B0604020202020204" pitchFamily="34" charset="0"/>
              <a:buChar char="•"/>
            </a:pPr>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Statistical Hypothesis:</a:t>
            </a:r>
            <a:endPar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Null Hypothesis (H0): ρ = 0</a:t>
            </a:r>
          </a:p>
          <a:p>
            <a:pPr marL="742950" lvl="1" indent="-285750" algn="l">
              <a:buFont typeface="Arial" panose="020B0604020202020204" pitchFamily="34" charset="0"/>
              <a:buChar char="•"/>
            </a:pPr>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Alternative Hypothesis (H1): ρ &lt; 0</a:t>
            </a:r>
          </a:p>
        </p:txBody>
      </p:sp>
      <p:sp>
        <p:nvSpPr>
          <p:cNvPr id="2" name="Slide Number Placeholder 1">
            <a:extLst>
              <a:ext uri="{FF2B5EF4-FFF2-40B4-BE49-F238E27FC236}">
                <a16:creationId xmlns:a16="http://schemas.microsoft.com/office/drawing/2014/main" id="{9D90932F-7E68-6B75-0E09-2D0B271EF3DF}"/>
              </a:ext>
            </a:extLst>
          </p:cNvPr>
          <p:cNvSpPr>
            <a:spLocks noGrp="1"/>
          </p:cNvSpPr>
          <p:nvPr>
            <p:ph type="sldNum" sz="quarter" idx="12"/>
          </p:nvPr>
        </p:nvSpPr>
        <p:spPr/>
        <p:txBody>
          <a:bodyPr/>
          <a:lstStyle/>
          <a:p>
            <a:fld id="{B2770B5F-6DC6-4EA0-A8BA-150754345AF9}" type="slidenum">
              <a:rPr lang="th-TH" smtClean="0"/>
              <a:t>12</a:t>
            </a:fld>
            <a:endParaRPr lang="th-TH"/>
          </a:p>
        </p:txBody>
      </p:sp>
    </p:spTree>
    <p:extLst>
      <p:ext uri="{BB962C8B-B14F-4D97-AF65-F5344CB8AC3E}">
        <p14:creationId xmlns:p14="http://schemas.microsoft.com/office/powerpoint/2010/main" val="330234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CC6342-FEA9-4384-F717-24347D2AE02C}"/>
              </a:ext>
            </a:extLst>
          </p:cNvPr>
          <p:cNvSpPr txBox="1"/>
          <p:nvPr/>
        </p:nvSpPr>
        <p:spPr>
          <a:xfrm>
            <a:off x="941316" y="685523"/>
            <a:ext cx="10568199" cy="3170099"/>
          </a:xfrm>
          <a:prstGeom prst="rect">
            <a:avLst/>
          </a:prstGeom>
          <a:noFill/>
        </p:spPr>
        <p:txBody>
          <a:bodyPr wrap="square">
            <a:spAutoFit/>
          </a:bodyPr>
          <a:lstStyle/>
          <a:p>
            <a:pPr algn="l">
              <a:buFont typeface="+mj-lt"/>
              <a:buAutoNum type="arabicPeriod" startAt="2"/>
            </a:pPr>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Nondirectional Hypothesis</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The research question and hypotheses can be formulated as follows:</a:t>
            </a:r>
          </a:p>
          <a:p>
            <a:pPr algn="l">
              <a:buFont typeface="Arial" panose="020B0604020202020204" pitchFamily="34" charset="0"/>
              <a:buChar char="•"/>
            </a:pPr>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Research Question:</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Is there a relationship between the concentration of particulate matter less than 10 microns and Sick Building Syndrome among sales employees in department stores?</a:t>
            </a:r>
          </a:p>
          <a:p>
            <a:pPr algn="l">
              <a:buFont typeface="Arial" panose="020B0604020202020204" pitchFamily="34" charset="0"/>
              <a:buChar char="•"/>
            </a:pPr>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Research Hypothesis:</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The concentration of particulate matter less than 10 microns is related to Sick Building Syndrome.</a:t>
            </a:r>
          </a:p>
          <a:p>
            <a:pPr algn="l">
              <a:buFont typeface="Arial" panose="020B0604020202020204" pitchFamily="34" charset="0"/>
              <a:buChar char="•"/>
            </a:pPr>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Statistical Hypothesis:</a:t>
            </a:r>
            <a:endPar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Null Hypothesis (H0): ρ = 0</a:t>
            </a:r>
          </a:p>
          <a:p>
            <a:pPr marL="742950" lvl="1" indent="-285750" algn="l">
              <a:buFont typeface="Arial" panose="020B0604020202020204" pitchFamily="34" charset="0"/>
              <a:buChar char="•"/>
            </a:pP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Alternative Hypothesis (H1): ρ ≠ 0</a:t>
            </a:r>
          </a:p>
          <a:p>
            <a:pPr algn="l"/>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Note:</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In formulating statistical hypotheses, only one type of alternative hypothesis (H1) is used, and H1 must align with the research hypothesis.</a:t>
            </a:r>
          </a:p>
        </p:txBody>
      </p:sp>
      <p:sp>
        <p:nvSpPr>
          <p:cNvPr id="2" name="Slide Number Placeholder 1">
            <a:extLst>
              <a:ext uri="{FF2B5EF4-FFF2-40B4-BE49-F238E27FC236}">
                <a16:creationId xmlns:a16="http://schemas.microsoft.com/office/drawing/2014/main" id="{A11E6A6E-6DE3-56A1-7CEB-0EB7C47155A7}"/>
              </a:ext>
            </a:extLst>
          </p:cNvPr>
          <p:cNvSpPr>
            <a:spLocks noGrp="1"/>
          </p:cNvSpPr>
          <p:nvPr>
            <p:ph type="sldNum" sz="quarter" idx="12"/>
          </p:nvPr>
        </p:nvSpPr>
        <p:spPr/>
        <p:txBody>
          <a:bodyPr/>
          <a:lstStyle/>
          <a:p>
            <a:fld id="{B2770B5F-6DC6-4EA0-A8BA-150754345AF9}" type="slidenum">
              <a:rPr lang="th-TH" smtClean="0"/>
              <a:t>13</a:t>
            </a:fld>
            <a:endParaRPr lang="th-TH"/>
          </a:p>
        </p:txBody>
      </p:sp>
    </p:spTree>
    <p:extLst>
      <p:ext uri="{BB962C8B-B14F-4D97-AF65-F5344CB8AC3E}">
        <p14:creationId xmlns:p14="http://schemas.microsoft.com/office/powerpoint/2010/main" val="4054182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516077B1-447A-B96D-F132-F976054D06BC}"/>
              </a:ext>
            </a:extLst>
          </p:cNvPr>
          <p:cNvSpPr>
            <a:spLocks noChangeArrowheads="1"/>
          </p:cNvSpPr>
          <p:nvPr/>
        </p:nvSpPr>
        <p:spPr bwMode="auto">
          <a:xfrm>
            <a:off x="1126157" y="896356"/>
            <a:ext cx="10087276" cy="5309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98375" numCol="1" anchor="ctr" anchorCtr="0" compatLnSpc="1">
            <a:prstTxWarp prst="textNoShape">
              <a:avLst/>
            </a:prstTxWarp>
            <a:spAutoFit/>
          </a:bodyPr>
          <a:lstStyle/>
          <a:p>
            <a:pPr eaLnBrk="0" fontAlgn="base" hangingPunct="0">
              <a:spcBef>
                <a:spcPct val="0"/>
              </a:spcBef>
              <a:spcAft>
                <a:spcPct val="0"/>
              </a:spcAft>
            </a:pPr>
            <a:r>
              <a:rPr lang="th-TH" altLang="th-TH" sz="2400" b="1" dirty="0">
                <a:solidFill>
                  <a:srgbClr val="000000"/>
                </a:solidFill>
                <a:latin typeface="Times New Roman" panose="02020603050405020304" pitchFamily="18" charset="0"/>
              </a:rPr>
              <a:t>Problems encountered in hypothesis formulation</a:t>
            </a:r>
            <a:r>
              <a:rPr lang="th-TH" altLang="th-TH" sz="2400" dirty="0">
                <a:solidFill>
                  <a:srgbClr val="000000"/>
                </a:solidFill>
                <a:latin typeface="Times New Roman" panose="02020603050405020304" pitchFamily="18" charset="0"/>
              </a:rPr>
              <a:t> include:</a:t>
            </a:r>
            <a:endParaRPr kumimoji="0" lang="th-TH" altLang="th-TH" sz="36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th-TH" sz="2800" dirty="0">
                <a:solidFill>
                  <a:srgbClr val="000000"/>
                </a:solidFill>
                <a:latin typeface="Times New Roman" panose="02020603050405020304" pitchFamily="18" charset="0"/>
                <a:cs typeface="Times New Roman" panose="02020603050405020304" pitchFamily="18" charset="0"/>
              </a:rPr>
              <a:t>1.</a:t>
            </a:r>
            <a:r>
              <a:rPr kumimoji="0" lang="th-TH" altLang="th-TH" sz="2800" b="0" i="0" u="none" strike="noStrike" cap="none" normalizeH="0" baseline="0" dirty="0">
                <a:ln>
                  <a:noFill/>
                </a:ln>
                <a:solidFill>
                  <a:srgbClr val="000000"/>
                </a:solidFill>
                <a:effectLst/>
                <a:latin typeface="Times New Roman" panose="02020603050405020304" pitchFamily="18" charset="0"/>
              </a:rPr>
              <a:t>Hypotheses are not logically reasoned according to theory, lacking supporting principles and reasoning.</a:t>
            </a:r>
          </a:p>
          <a:p>
            <a:pPr marL="0" marR="0" lvl="0" indent="0" algn="l" defTabSz="914400" rtl="0" eaLnBrk="0" fontAlgn="base" latinLnBrk="0" hangingPunct="0">
              <a:lnSpc>
                <a:spcPct val="100000"/>
              </a:lnSpc>
              <a:spcBef>
                <a:spcPct val="0"/>
              </a:spcBef>
              <a:spcAft>
                <a:spcPct val="0"/>
              </a:spcAft>
              <a:buClrTx/>
              <a:buSzTx/>
              <a:buFontTx/>
              <a:buNone/>
              <a:tabLst/>
            </a:pPr>
            <a:r>
              <a:rPr lang="en-US" altLang="th-TH" sz="2800" dirty="0">
                <a:solidFill>
                  <a:srgbClr val="000000"/>
                </a:solidFill>
                <a:latin typeface="Times New Roman" panose="02020603050405020304" pitchFamily="18" charset="0"/>
                <a:cs typeface="Times New Roman" panose="02020603050405020304" pitchFamily="18" charset="0"/>
              </a:rPr>
              <a:t>2.</a:t>
            </a:r>
            <a:r>
              <a:rPr kumimoji="0" lang="th-TH" altLang="th-TH" sz="2800" b="0" i="0" u="none" strike="noStrike" cap="none" normalizeH="0" baseline="0" dirty="0">
                <a:ln>
                  <a:noFill/>
                </a:ln>
                <a:solidFill>
                  <a:srgbClr val="000000"/>
                </a:solidFill>
                <a:effectLst/>
                <a:latin typeface="Times New Roman" panose="02020603050405020304" pitchFamily="18" charset="0"/>
              </a:rPr>
              <a:t> Hypotheses do not align with the research questions and objectives of the study.</a:t>
            </a:r>
          </a:p>
          <a:p>
            <a:pPr marL="0" marR="0" lvl="0" indent="0" algn="l" defTabSz="914400" rtl="0" eaLnBrk="0" fontAlgn="base" latinLnBrk="0" hangingPunct="0">
              <a:lnSpc>
                <a:spcPct val="100000"/>
              </a:lnSpc>
              <a:spcBef>
                <a:spcPct val="0"/>
              </a:spcBef>
              <a:spcAft>
                <a:spcPct val="0"/>
              </a:spcAft>
              <a:buClrTx/>
              <a:buSzTx/>
              <a:buFontTx/>
              <a:buNone/>
              <a:tabLst/>
            </a:pPr>
            <a:r>
              <a:rPr lang="en-US" altLang="th-TH" sz="2800" dirty="0">
                <a:solidFill>
                  <a:srgbClr val="000000"/>
                </a:solidFill>
                <a:latin typeface="Times New Roman" panose="02020603050405020304" pitchFamily="18" charset="0"/>
                <a:cs typeface="Times New Roman" panose="02020603050405020304" pitchFamily="18" charset="0"/>
              </a:rPr>
              <a:t>3.</a:t>
            </a:r>
            <a:r>
              <a:rPr kumimoji="0" lang="th-TH" altLang="th-TH" sz="2800" b="0" i="0" u="none" strike="noStrike" cap="none" normalizeH="0" baseline="0" dirty="0">
                <a:ln>
                  <a:noFill/>
                </a:ln>
                <a:solidFill>
                  <a:srgbClr val="000000"/>
                </a:solidFill>
                <a:effectLst/>
                <a:latin typeface="Times New Roman" panose="02020603050405020304" pitchFamily="18" charset="0"/>
              </a:rPr>
              <a:t> Writing research hypotheses that are complex, convoluted, and difficult to understand.</a:t>
            </a:r>
          </a:p>
          <a:p>
            <a:pPr marL="0" marR="0" lvl="0" indent="0" algn="l" defTabSz="914400" rtl="0" eaLnBrk="0" fontAlgn="base" latinLnBrk="0" hangingPunct="0">
              <a:lnSpc>
                <a:spcPct val="100000"/>
              </a:lnSpc>
              <a:spcBef>
                <a:spcPct val="0"/>
              </a:spcBef>
              <a:spcAft>
                <a:spcPct val="0"/>
              </a:spcAft>
              <a:buClrTx/>
              <a:buSzTx/>
              <a:buFontTx/>
              <a:buNone/>
              <a:tabLst/>
            </a:pPr>
            <a:r>
              <a:rPr lang="en-US" altLang="th-TH" sz="2800" dirty="0">
                <a:solidFill>
                  <a:srgbClr val="000000"/>
                </a:solidFill>
                <a:latin typeface="Times New Roman" panose="02020603050405020304" pitchFamily="18" charset="0"/>
                <a:cs typeface="Times New Roman" panose="02020603050405020304" pitchFamily="18" charset="0"/>
              </a:rPr>
              <a:t>4.</a:t>
            </a:r>
            <a:r>
              <a:rPr kumimoji="0" lang="th-TH" altLang="th-TH" sz="2800" b="0" i="0" u="none" strike="noStrike" cap="none" normalizeH="0" baseline="0" dirty="0">
                <a:ln>
                  <a:noFill/>
                </a:ln>
                <a:solidFill>
                  <a:srgbClr val="000000"/>
                </a:solidFill>
                <a:effectLst/>
                <a:latin typeface="Times New Roman" panose="02020603050405020304" pitchFamily="18" charset="0"/>
              </a:rPr>
              <a:t> Instances where specific terminology or ambiguous terms are not clearly defined by the researcher.</a:t>
            </a:r>
          </a:p>
          <a:p>
            <a:pPr marL="0" marR="0" lvl="0" indent="0" algn="l" defTabSz="914400" rtl="0" eaLnBrk="0" fontAlgn="base" latinLnBrk="0" hangingPunct="0">
              <a:lnSpc>
                <a:spcPct val="100000"/>
              </a:lnSpc>
              <a:spcBef>
                <a:spcPct val="0"/>
              </a:spcBef>
              <a:spcAft>
                <a:spcPct val="0"/>
              </a:spcAft>
              <a:buClrTx/>
              <a:buSzTx/>
              <a:buFontTx/>
              <a:buNone/>
              <a:tabLst/>
            </a:pPr>
            <a:r>
              <a:rPr lang="en-US" altLang="th-TH" sz="2800" dirty="0">
                <a:solidFill>
                  <a:srgbClr val="000000"/>
                </a:solidFill>
                <a:latin typeface="Times New Roman" panose="02020603050405020304" pitchFamily="18" charset="0"/>
                <a:cs typeface="Times New Roman" panose="02020603050405020304" pitchFamily="18" charset="0"/>
              </a:rPr>
              <a:t>5</a:t>
            </a:r>
            <a:r>
              <a:rPr kumimoji="0" lang="th-TH" altLang="th-TH" sz="2800" b="0" i="0" u="none" strike="noStrike" cap="none" normalizeH="0" baseline="0" dirty="0">
                <a:ln>
                  <a:noFill/>
                </a:ln>
                <a:solidFill>
                  <a:srgbClr val="000000"/>
                </a:solidFill>
                <a:effectLst/>
                <a:latin typeface="Times New Roman" panose="02020603050405020304" pitchFamily="18" charset="0"/>
              </a:rPr>
              <a:t> Hypotheses encompass multiple issues within a single statement.</a:t>
            </a:r>
          </a:p>
          <a:p>
            <a:pPr marL="0" marR="0" lvl="0" indent="0" algn="l" defTabSz="914400" rtl="0" eaLnBrk="0" fontAlgn="base" latinLnBrk="0" hangingPunct="0">
              <a:lnSpc>
                <a:spcPct val="100000"/>
              </a:lnSpc>
              <a:spcBef>
                <a:spcPct val="0"/>
              </a:spcBef>
              <a:spcAft>
                <a:spcPct val="0"/>
              </a:spcAft>
              <a:buClrTx/>
              <a:buSzTx/>
              <a:buFontTx/>
              <a:buNone/>
              <a:tabLst/>
            </a:pPr>
            <a:r>
              <a:rPr lang="en-US" altLang="th-TH" sz="2800" dirty="0">
                <a:solidFill>
                  <a:srgbClr val="000000"/>
                </a:solidFill>
                <a:latin typeface="Times New Roman" panose="02020603050405020304" pitchFamily="18" charset="0"/>
                <a:cs typeface="Times New Roman" panose="02020603050405020304" pitchFamily="18" charset="0"/>
              </a:rPr>
              <a:t>6.</a:t>
            </a:r>
            <a:r>
              <a:rPr kumimoji="0" lang="th-TH" altLang="th-TH" sz="2800" b="0" i="0" u="none" strike="noStrike" cap="none" normalizeH="0" baseline="0" dirty="0">
                <a:ln>
                  <a:noFill/>
                </a:ln>
                <a:solidFill>
                  <a:srgbClr val="000000"/>
                </a:solidFill>
                <a:effectLst/>
                <a:latin typeface="Times New Roman" panose="02020603050405020304" pitchFamily="18" charset="0"/>
              </a:rPr>
              <a:t> Inability to statistically test the relationship between variables.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h-TH" altLang="th-TH" sz="2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28F95AF4-6692-FCC0-C5D7-05C96C09A32B}"/>
              </a:ext>
            </a:extLst>
          </p:cNvPr>
          <p:cNvSpPr>
            <a:spLocks noChangeArrowheads="1"/>
          </p:cNvSpPr>
          <p:nvPr/>
        </p:nvSpPr>
        <p:spPr bwMode="auto">
          <a:xfrm>
            <a:off x="0" y="0"/>
            <a:ext cx="25717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h-TH" altLang="th-TH" sz="2800" b="0" i="0" u="none" strike="noStrike" cap="none" normalizeH="0" baseline="0">
                <a:ln>
                  <a:noFill/>
                </a:ln>
                <a:solidFill>
                  <a:srgbClr val="000000"/>
                </a:solidFill>
                <a:effectLst/>
                <a:latin typeface="Söhne"/>
              </a:rPr>
            </a:br>
            <a:endParaRPr kumimoji="0" lang="th-TH" altLang="th-TH" sz="2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CEC13B66-E142-879C-97A7-E224CB47904A}"/>
              </a:ext>
            </a:extLst>
          </p:cNvPr>
          <p:cNvSpPr>
            <a:spLocks noGrp="1"/>
          </p:cNvSpPr>
          <p:nvPr>
            <p:ph type="sldNum" sz="quarter" idx="12"/>
          </p:nvPr>
        </p:nvSpPr>
        <p:spPr/>
        <p:txBody>
          <a:bodyPr/>
          <a:lstStyle/>
          <a:p>
            <a:fld id="{B2770B5F-6DC6-4EA0-A8BA-150754345AF9}" type="slidenum">
              <a:rPr lang="th-TH" smtClean="0"/>
              <a:t>14</a:t>
            </a:fld>
            <a:endParaRPr lang="th-TH"/>
          </a:p>
        </p:txBody>
      </p:sp>
    </p:spTree>
    <p:extLst>
      <p:ext uri="{BB962C8B-B14F-4D97-AF65-F5344CB8AC3E}">
        <p14:creationId xmlns:p14="http://schemas.microsoft.com/office/powerpoint/2010/main" val="897233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D82AC6-574A-570D-EFDE-24EB56DB0508}"/>
              </a:ext>
            </a:extLst>
          </p:cNvPr>
          <p:cNvSpPr txBox="1"/>
          <p:nvPr/>
        </p:nvSpPr>
        <p:spPr>
          <a:xfrm>
            <a:off x="1360569" y="1503600"/>
            <a:ext cx="9103539" cy="3046988"/>
          </a:xfrm>
          <a:prstGeom prst="rect">
            <a:avLst/>
          </a:prstGeom>
          <a:noFill/>
        </p:spPr>
        <p:txBody>
          <a:bodyPr wrap="square">
            <a:spAutoFit/>
          </a:bodyPr>
          <a:lstStyle/>
          <a:p>
            <a:pPr algn="l"/>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Considerations for Formulating Hypotheses:</a:t>
            </a:r>
          </a:p>
          <a:p>
            <a:pPr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1. Hypotheses should be formulated when researchers are confident in their understanding of the research problem and have thoroughly reviewed the literature. This will facilitate clear and straightforward hypothesis formulation.</a:t>
            </a:r>
          </a:p>
          <a:p>
            <a:pPr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2. Hypotheses should align with the objectives/purpose of the research. If the objective is to study something specific, hypotheses should be formulated accordingly.</a:t>
            </a:r>
          </a:p>
        </p:txBody>
      </p:sp>
      <p:sp>
        <p:nvSpPr>
          <p:cNvPr id="2" name="Slide Number Placeholder 1">
            <a:extLst>
              <a:ext uri="{FF2B5EF4-FFF2-40B4-BE49-F238E27FC236}">
                <a16:creationId xmlns:a16="http://schemas.microsoft.com/office/drawing/2014/main" id="{3601BC01-EC4C-82D4-E424-02AC256CAEA2}"/>
              </a:ext>
            </a:extLst>
          </p:cNvPr>
          <p:cNvSpPr>
            <a:spLocks noGrp="1"/>
          </p:cNvSpPr>
          <p:nvPr>
            <p:ph type="sldNum" sz="quarter" idx="12"/>
          </p:nvPr>
        </p:nvSpPr>
        <p:spPr/>
        <p:txBody>
          <a:bodyPr/>
          <a:lstStyle/>
          <a:p>
            <a:fld id="{B2770B5F-6DC6-4EA0-A8BA-150754345AF9}" type="slidenum">
              <a:rPr lang="th-TH" smtClean="0"/>
              <a:t>15</a:t>
            </a:fld>
            <a:endParaRPr lang="th-TH"/>
          </a:p>
        </p:txBody>
      </p:sp>
    </p:spTree>
    <p:extLst>
      <p:ext uri="{BB962C8B-B14F-4D97-AF65-F5344CB8AC3E}">
        <p14:creationId xmlns:p14="http://schemas.microsoft.com/office/powerpoint/2010/main" val="3574395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A0E3E6-89E1-FDD9-0C71-1EF35E3647E8}"/>
              </a:ext>
            </a:extLst>
          </p:cNvPr>
          <p:cNvSpPr txBox="1"/>
          <p:nvPr/>
        </p:nvSpPr>
        <p:spPr>
          <a:xfrm>
            <a:off x="639271" y="592292"/>
            <a:ext cx="10333529" cy="5016758"/>
          </a:xfrm>
          <a:prstGeom prst="rect">
            <a:avLst/>
          </a:prstGeom>
          <a:noFill/>
        </p:spPr>
        <p:txBody>
          <a:bodyPr wrap="square">
            <a:spAutoFit/>
          </a:bodyPr>
          <a:lstStyle/>
          <a:p>
            <a:pPr algn="l"/>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Characteristics of good research hypotheses</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include:</a:t>
            </a:r>
          </a:p>
          <a:p>
            <a:pPr algn="l">
              <a:buFont typeface="+mj-lt"/>
              <a:buAutoNum type="arabicPeriod"/>
            </a:pP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Hypotheses should be logically sequenced with the research problem/questions and research objectives.</a:t>
            </a:r>
          </a:p>
          <a:p>
            <a:pPr algn="l">
              <a:buFont typeface="+mj-lt"/>
              <a:buAutoNum type="arabicPeriod"/>
            </a:pP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If there are multiple research questions, hypotheses should match the number of research questions.</a:t>
            </a:r>
          </a:p>
          <a:p>
            <a:pPr algn="l">
              <a:buFont typeface="+mj-lt"/>
              <a:buAutoNum type="arabicPeriod"/>
            </a:pP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Each hypothesis should address only one research question or issue, allowing for clear acceptance or rejection.</a:t>
            </a:r>
          </a:p>
          <a:p>
            <a:pPr algn="l">
              <a:buFont typeface="+mj-lt"/>
              <a:buAutoNum type="arabicPeriod"/>
            </a:pP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Hypotheses should be written in declarative sentences using concise, clear, and understandable language, avoiding interrogative sentences.</a:t>
            </a:r>
          </a:p>
          <a:p>
            <a:pPr algn="l">
              <a:buFont typeface="+mj-lt"/>
              <a:buAutoNum type="arabicPeriod"/>
            </a:pP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Hypotheses should include at least two variables: an independent variable and a dependent variable.</a:t>
            </a:r>
          </a:p>
          <a:p>
            <a:pPr algn="l">
              <a:buFont typeface="+mj-lt"/>
              <a:buAutoNum type="arabicPeriod"/>
            </a:pP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The relationship between the variables under study should be specified, allowing for measurement, observation, or statistical testing.</a:t>
            </a:r>
          </a:p>
          <a:p>
            <a:pPr algn="l">
              <a:buFont typeface="+mj-lt"/>
              <a:buAutoNum type="arabicPeriod"/>
            </a:pP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If there are specific terms, abbreviations, or symbols, clear definitions should be provided.</a:t>
            </a:r>
          </a:p>
          <a:p>
            <a:pPr algn="l">
              <a:buFont typeface="+mj-lt"/>
              <a:buAutoNum type="arabicPeriod"/>
            </a:pP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Research hypotheses should be written in a way that guides towards concluding acceptance or rejection.</a:t>
            </a:r>
          </a:p>
        </p:txBody>
      </p:sp>
      <p:sp>
        <p:nvSpPr>
          <p:cNvPr id="2" name="Slide Number Placeholder 1">
            <a:extLst>
              <a:ext uri="{FF2B5EF4-FFF2-40B4-BE49-F238E27FC236}">
                <a16:creationId xmlns:a16="http://schemas.microsoft.com/office/drawing/2014/main" id="{76C8CE38-04B0-4E11-6475-8F7D34CB1687}"/>
              </a:ext>
            </a:extLst>
          </p:cNvPr>
          <p:cNvSpPr>
            <a:spLocks noGrp="1"/>
          </p:cNvSpPr>
          <p:nvPr>
            <p:ph type="sldNum" sz="quarter" idx="12"/>
          </p:nvPr>
        </p:nvSpPr>
        <p:spPr/>
        <p:txBody>
          <a:bodyPr/>
          <a:lstStyle/>
          <a:p>
            <a:fld id="{B2770B5F-6DC6-4EA0-A8BA-150754345AF9}" type="slidenum">
              <a:rPr lang="th-TH" smtClean="0"/>
              <a:t>16</a:t>
            </a:fld>
            <a:endParaRPr lang="th-TH"/>
          </a:p>
        </p:txBody>
      </p:sp>
    </p:spTree>
    <p:extLst>
      <p:ext uri="{BB962C8B-B14F-4D97-AF65-F5344CB8AC3E}">
        <p14:creationId xmlns:p14="http://schemas.microsoft.com/office/powerpoint/2010/main" val="3060082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C10988-AF4F-17A4-BE77-9668AB5D0562}"/>
              </a:ext>
            </a:extLst>
          </p:cNvPr>
          <p:cNvPicPr>
            <a:picLocks noChangeAspect="1"/>
          </p:cNvPicPr>
          <p:nvPr/>
        </p:nvPicPr>
        <p:blipFill>
          <a:blip r:embed="rId2"/>
          <a:stretch>
            <a:fillRect/>
          </a:stretch>
        </p:blipFill>
        <p:spPr>
          <a:xfrm>
            <a:off x="954859" y="631179"/>
            <a:ext cx="10738131" cy="5737253"/>
          </a:xfrm>
          <a:prstGeom prst="rect">
            <a:avLst/>
          </a:prstGeom>
        </p:spPr>
      </p:pic>
      <p:sp>
        <p:nvSpPr>
          <p:cNvPr id="2" name="Slide Number Placeholder 1">
            <a:extLst>
              <a:ext uri="{FF2B5EF4-FFF2-40B4-BE49-F238E27FC236}">
                <a16:creationId xmlns:a16="http://schemas.microsoft.com/office/drawing/2014/main" id="{192F8123-0F80-73B0-5A8C-2F50323C5A69}"/>
              </a:ext>
            </a:extLst>
          </p:cNvPr>
          <p:cNvSpPr>
            <a:spLocks noGrp="1"/>
          </p:cNvSpPr>
          <p:nvPr>
            <p:ph type="sldNum" sz="quarter" idx="12"/>
          </p:nvPr>
        </p:nvSpPr>
        <p:spPr/>
        <p:txBody>
          <a:bodyPr/>
          <a:lstStyle/>
          <a:p>
            <a:fld id="{B2770B5F-6DC6-4EA0-A8BA-150754345AF9}" type="slidenum">
              <a:rPr lang="th-TH" smtClean="0"/>
              <a:t>17</a:t>
            </a:fld>
            <a:endParaRPr lang="th-TH"/>
          </a:p>
        </p:txBody>
      </p:sp>
    </p:spTree>
    <p:extLst>
      <p:ext uri="{BB962C8B-B14F-4D97-AF65-F5344CB8AC3E}">
        <p14:creationId xmlns:p14="http://schemas.microsoft.com/office/powerpoint/2010/main" val="914969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5AC163-539A-B21E-B428-D02532AC86F0}"/>
              </a:ext>
            </a:extLst>
          </p:cNvPr>
          <p:cNvPicPr>
            <a:picLocks noChangeAspect="1"/>
          </p:cNvPicPr>
          <p:nvPr/>
        </p:nvPicPr>
        <p:blipFill>
          <a:blip r:embed="rId2"/>
          <a:stretch>
            <a:fillRect/>
          </a:stretch>
        </p:blipFill>
        <p:spPr>
          <a:xfrm>
            <a:off x="639272" y="445061"/>
            <a:ext cx="10891878" cy="5729161"/>
          </a:xfrm>
          <a:prstGeom prst="rect">
            <a:avLst/>
          </a:prstGeom>
        </p:spPr>
      </p:pic>
      <p:sp>
        <p:nvSpPr>
          <p:cNvPr id="2" name="Slide Number Placeholder 1">
            <a:extLst>
              <a:ext uri="{FF2B5EF4-FFF2-40B4-BE49-F238E27FC236}">
                <a16:creationId xmlns:a16="http://schemas.microsoft.com/office/drawing/2014/main" id="{26FD3562-D65F-AB4F-8F41-E9C4DCEF932E}"/>
              </a:ext>
            </a:extLst>
          </p:cNvPr>
          <p:cNvSpPr>
            <a:spLocks noGrp="1"/>
          </p:cNvSpPr>
          <p:nvPr>
            <p:ph type="sldNum" sz="quarter" idx="12"/>
          </p:nvPr>
        </p:nvSpPr>
        <p:spPr/>
        <p:txBody>
          <a:bodyPr/>
          <a:lstStyle/>
          <a:p>
            <a:fld id="{B2770B5F-6DC6-4EA0-A8BA-150754345AF9}" type="slidenum">
              <a:rPr lang="th-TH" smtClean="0"/>
              <a:t>18</a:t>
            </a:fld>
            <a:endParaRPr lang="th-TH"/>
          </a:p>
        </p:txBody>
      </p:sp>
    </p:spTree>
    <p:extLst>
      <p:ext uri="{BB962C8B-B14F-4D97-AF65-F5344CB8AC3E}">
        <p14:creationId xmlns:p14="http://schemas.microsoft.com/office/powerpoint/2010/main" val="4130934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C6F153-7E3C-1CD2-0A5B-CFD320E64876}"/>
              </a:ext>
            </a:extLst>
          </p:cNvPr>
          <p:cNvSpPr>
            <a:spLocks noGrp="1"/>
          </p:cNvSpPr>
          <p:nvPr>
            <p:ph type="sldNum" sz="quarter" idx="12"/>
          </p:nvPr>
        </p:nvSpPr>
        <p:spPr/>
        <p:txBody>
          <a:bodyPr/>
          <a:lstStyle/>
          <a:p>
            <a:fld id="{B2770B5F-6DC6-4EA0-A8BA-150754345AF9}" type="slidenum">
              <a:rPr lang="th-TH" smtClean="0"/>
              <a:t>19</a:t>
            </a:fld>
            <a:endParaRPr lang="th-TH"/>
          </a:p>
        </p:txBody>
      </p:sp>
      <p:pic>
        <p:nvPicPr>
          <p:cNvPr id="5" name="Picture 4">
            <a:extLst>
              <a:ext uri="{FF2B5EF4-FFF2-40B4-BE49-F238E27FC236}">
                <a16:creationId xmlns:a16="http://schemas.microsoft.com/office/drawing/2014/main" id="{561626F1-08F7-A670-8541-4BEC24F31DAA}"/>
              </a:ext>
            </a:extLst>
          </p:cNvPr>
          <p:cNvPicPr>
            <a:picLocks noChangeAspect="1"/>
          </p:cNvPicPr>
          <p:nvPr/>
        </p:nvPicPr>
        <p:blipFill>
          <a:blip r:embed="rId2"/>
          <a:stretch>
            <a:fillRect/>
          </a:stretch>
        </p:blipFill>
        <p:spPr>
          <a:xfrm>
            <a:off x="760396" y="798897"/>
            <a:ext cx="10789920" cy="5351646"/>
          </a:xfrm>
          <a:prstGeom prst="rect">
            <a:avLst/>
          </a:prstGeom>
        </p:spPr>
      </p:pic>
    </p:spTree>
    <p:extLst>
      <p:ext uri="{BB962C8B-B14F-4D97-AF65-F5344CB8AC3E}">
        <p14:creationId xmlns:p14="http://schemas.microsoft.com/office/powerpoint/2010/main" val="290280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4665C9-38B8-2CF1-09C7-B1811E5420D3}"/>
              </a:ext>
            </a:extLst>
          </p:cNvPr>
          <p:cNvSpPr txBox="1"/>
          <p:nvPr/>
        </p:nvSpPr>
        <p:spPr>
          <a:xfrm>
            <a:off x="1681119" y="880618"/>
            <a:ext cx="9380693" cy="5940088"/>
          </a:xfrm>
          <a:prstGeom prst="rect">
            <a:avLst/>
          </a:prstGeom>
          <a:noFill/>
        </p:spPr>
        <p:txBody>
          <a:bodyPr wrap="square">
            <a:spAutoFit/>
          </a:bodyPr>
          <a:lstStyle/>
          <a:p>
            <a:pPr algn="l"/>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Types of Hypotheses</a:t>
            </a:r>
          </a:p>
          <a:p>
            <a:pPr algn="l"/>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Formulating hypotheses can be divided into two types: research hypotheses and statistical hypotheses, as follows:</a:t>
            </a:r>
          </a:p>
          <a:p>
            <a:pPr algn="l"/>
            <a:r>
              <a:rPr lang="en-US" sz="2000" dirty="0">
                <a:solidFill>
                  <a:srgbClr val="0D0D0D"/>
                </a:solidFill>
                <a:highlight>
                  <a:srgbClr val="FFFFFF"/>
                </a:highlight>
                <a:latin typeface="Times New Roman" panose="02020603050405020304" pitchFamily="18" charset="0"/>
                <a:cs typeface="Times New Roman" panose="02020603050405020304" pitchFamily="18" charset="0"/>
              </a:rPr>
              <a:t>     1) </a:t>
            </a:r>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Research Hypothesis</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A research hypothesis is written as a statement that shows the predicted relationship between the variables under study. It can be written in two ways:</a:t>
            </a:r>
          </a:p>
          <a:p>
            <a:pPr algn="l"/>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(1) </a:t>
            </a:r>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Nondirectional or Symmetric Hypothesis</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This type of research hypothesis does not specify the direction of the relationship between variables or the direction of the difference. It simply states whether there is a relationship between the variables being studied or if there are any differences in their characteristics.</a:t>
            </a:r>
          </a:p>
          <a:p>
            <a:pPr algn="l"/>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(2) </a:t>
            </a:r>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Directional or Asymmetric Hypothesis</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This type of research hypothesis specifies the direction of the relationship between variables, such as independent and dependent variables. It clearly indicates the direction of the difference using terms like "greater than," "less than," "higher," "lower," etc. When formulating a directional research hypothesis, the researcher must have supporting data to define the direction. Most of this data comes from reviewing relevant concepts, theories, and research reports, as well as logical reasoning to decide the direction of the relationship between the variables.</a:t>
            </a:r>
          </a:p>
          <a:p>
            <a:br>
              <a:rPr lang="en-US" sz="2000" dirty="0">
                <a:latin typeface="Times New Roman" panose="02020603050405020304" pitchFamily="18" charset="0"/>
                <a:cs typeface="Times New Roman" panose="02020603050405020304" pitchFamily="18" charset="0"/>
              </a:rPr>
            </a:br>
            <a:endParaRPr lang="th-TH" sz="2000" dirty="0">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D3EA2CA0-DD35-082A-8DBE-67515FDFC23D}"/>
              </a:ext>
            </a:extLst>
          </p:cNvPr>
          <p:cNvSpPr>
            <a:spLocks noGrp="1"/>
          </p:cNvSpPr>
          <p:nvPr>
            <p:ph type="sldNum" sz="quarter" idx="12"/>
          </p:nvPr>
        </p:nvSpPr>
        <p:spPr/>
        <p:txBody>
          <a:bodyPr/>
          <a:lstStyle/>
          <a:p>
            <a:fld id="{B2770B5F-6DC6-4EA0-A8BA-150754345AF9}" type="slidenum">
              <a:rPr lang="th-TH" smtClean="0"/>
              <a:t>2</a:t>
            </a:fld>
            <a:endParaRPr lang="th-TH"/>
          </a:p>
        </p:txBody>
      </p:sp>
    </p:spTree>
    <p:extLst>
      <p:ext uri="{BB962C8B-B14F-4D97-AF65-F5344CB8AC3E}">
        <p14:creationId xmlns:p14="http://schemas.microsoft.com/office/powerpoint/2010/main" val="3223486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ชื่อเรื่อง 1">
            <a:extLst>
              <a:ext uri="{FF2B5EF4-FFF2-40B4-BE49-F238E27FC236}">
                <a16:creationId xmlns:a16="http://schemas.microsoft.com/office/drawing/2014/main" id="{8FF2F20C-0DAB-3C99-4CD2-C2B15B3D477F}"/>
              </a:ext>
            </a:extLst>
          </p:cNvPr>
          <p:cNvSpPr>
            <a:spLocks noGrp="1" noChangeArrowheads="1"/>
          </p:cNvSpPr>
          <p:nvPr>
            <p:ph type="title"/>
          </p:nvPr>
        </p:nvSpPr>
        <p:spPr/>
        <p:txBody>
          <a:bodyPr/>
          <a:lstStyle/>
          <a:p>
            <a:endParaRPr lang="th-TH" altLang="th-TH"/>
          </a:p>
        </p:txBody>
      </p:sp>
      <p:sp>
        <p:nvSpPr>
          <p:cNvPr id="96259" name="ตัวแทนเนื้อหา 5">
            <a:extLst>
              <a:ext uri="{FF2B5EF4-FFF2-40B4-BE49-F238E27FC236}">
                <a16:creationId xmlns:a16="http://schemas.microsoft.com/office/drawing/2014/main" id="{E4931D7E-A28B-5587-E40E-68EA9239D250}"/>
              </a:ext>
            </a:extLst>
          </p:cNvPr>
          <p:cNvSpPr>
            <a:spLocks noGrp="1" noChangeArrowheads="1"/>
          </p:cNvSpPr>
          <p:nvPr>
            <p:ph idx="1"/>
          </p:nvPr>
        </p:nvSpPr>
        <p:spPr>
          <a:xfrm>
            <a:off x="3009900" y="2057401"/>
            <a:ext cx="5600700" cy="3656013"/>
          </a:xfrm>
        </p:spPr>
        <p:txBody>
          <a:bodyPr/>
          <a:lstStyle/>
          <a:p>
            <a:endParaRPr lang="en-US" altLang="th-TH"/>
          </a:p>
          <a:p>
            <a:endParaRPr lang="en-US" altLang="th-TH"/>
          </a:p>
          <a:p>
            <a:endParaRPr lang="en-US" altLang="th-TH"/>
          </a:p>
          <a:p>
            <a:endParaRPr lang="en-US" altLang="th-TH"/>
          </a:p>
          <a:p>
            <a:endParaRPr lang="en-US" altLang="th-TH"/>
          </a:p>
          <a:p>
            <a:endParaRPr lang="en-US" altLang="th-TH"/>
          </a:p>
        </p:txBody>
      </p:sp>
      <p:sp>
        <p:nvSpPr>
          <p:cNvPr id="3" name="Slide Number Placeholder 2">
            <a:extLst>
              <a:ext uri="{FF2B5EF4-FFF2-40B4-BE49-F238E27FC236}">
                <a16:creationId xmlns:a16="http://schemas.microsoft.com/office/drawing/2014/main" id="{F28B8BD7-8EBB-D494-9640-E0232E5AF99A}"/>
              </a:ext>
            </a:extLst>
          </p:cNvPr>
          <p:cNvSpPr>
            <a:spLocks noGrp="1"/>
          </p:cNvSpPr>
          <p:nvPr>
            <p:ph type="sldNum" sz="quarter" idx="12"/>
          </p:nvPr>
        </p:nvSpPr>
        <p:spPr/>
        <p:txBody>
          <a:bodyPr/>
          <a:lstStyle/>
          <a:p>
            <a:fld id="{A4704F42-6853-450C-B779-C62C347AFE78}" type="slidenum">
              <a:rPr lang="th-TH" smtClean="0"/>
              <a:t>20</a:t>
            </a:fld>
            <a:endParaRPr lang="th-TH"/>
          </a:p>
        </p:txBody>
      </p:sp>
      <p:pic>
        <p:nvPicPr>
          <p:cNvPr id="96260" name="Picture 2" descr="F:\ภาพจากกล้อง 160614\116CANON\IMG_1668.JPG">
            <a:extLst>
              <a:ext uri="{FF2B5EF4-FFF2-40B4-BE49-F238E27FC236}">
                <a16:creationId xmlns:a16="http://schemas.microsoft.com/office/drawing/2014/main" id="{F94FA323-08D6-4A64-D167-B1705169A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9" y="998538"/>
            <a:ext cx="905827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C613E42-9994-F2F6-883B-B1472A45B72A}"/>
              </a:ext>
            </a:extLst>
          </p:cNvPr>
          <p:cNvSpPr txBox="1"/>
          <p:nvPr/>
        </p:nvSpPr>
        <p:spPr>
          <a:xfrm>
            <a:off x="4510704" y="3090715"/>
            <a:ext cx="4316002" cy="1015663"/>
          </a:xfrm>
          <a:prstGeom prst="rect">
            <a:avLst/>
          </a:prstGeom>
          <a:noFill/>
        </p:spPr>
        <p:txBody>
          <a:bodyPr wrap="square" rtlCol="0">
            <a:spAutoFit/>
          </a:bodyPr>
          <a:lstStyle/>
          <a:p>
            <a:r>
              <a:rPr lang="en-US" sz="6000" dirty="0">
                <a:solidFill>
                  <a:srgbClr val="FFFF00"/>
                </a:solidFill>
              </a:rPr>
              <a:t>Thank You</a:t>
            </a:r>
            <a:endParaRPr lang="th-TH" sz="6000" dirty="0">
              <a:solidFill>
                <a:srgbClr val="FFFF00"/>
              </a:solidFill>
            </a:endParaRPr>
          </a:p>
        </p:txBody>
      </p:sp>
    </p:spTree>
    <p:extLst>
      <p:ext uri="{BB962C8B-B14F-4D97-AF65-F5344CB8AC3E}">
        <p14:creationId xmlns:p14="http://schemas.microsoft.com/office/powerpoint/2010/main" val="110395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6EE579-0D87-850C-A831-EF33311BD773}"/>
              </a:ext>
            </a:extLst>
          </p:cNvPr>
          <p:cNvSpPr txBox="1"/>
          <p:nvPr/>
        </p:nvSpPr>
        <p:spPr>
          <a:xfrm>
            <a:off x="1399922" y="2107456"/>
            <a:ext cx="10171688" cy="2862322"/>
          </a:xfrm>
          <a:prstGeom prst="rect">
            <a:avLst/>
          </a:prstGeom>
          <a:noFill/>
        </p:spPr>
        <p:txBody>
          <a:bodyPr wrap="square">
            <a:spAutoFit/>
          </a:bodyPr>
          <a:lstStyle/>
          <a:p>
            <a:pPr algn="l"/>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 2) Statistical Hypothesis</a:t>
            </a:r>
          </a:p>
          <a:p>
            <a:pPr algn="l"/>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A statistical hypothesis is formulated by transforming a research hypothesis into a mathematical structure, using symbols that represent population characteristics known as parameters. This allows the relationship between variables to be expressed in a form that can be tested using statistical methods.</a:t>
            </a:r>
          </a:p>
          <a:p>
            <a:pPr algn="l"/>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In the research process, after posing research questions and objectives, researchers typically formulate a research hypothesis to predict the answers in advance. They then collect data to test the formulated research hypothesis. To do so, the research hypothesis must first be converted into a statistical hypothesis, which can then be tested using statistical methods.</a:t>
            </a:r>
          </a:p>
        </p:txBody>
      </p:sp>
      <p:sp>
        <p:nvSpPr>
          <p:cNvPr id="2" name="Slide Number Placeholder 1">
            <a:extLst>
              <a:ext uri="{FF2B5EF4-FFF2-40B4-BE49-F238E27FC236}">
                <a16:creationId xmlns:a16="http://schemas.microsoft.com/office/drawing/2014/main" id="{EAC3F2DB-6708-286D-6AE7-6664231556B8}"/>
              </a:ext>
            </a:extLst>
          </p:cNvPr>
          <p:cNvSpPr>
            <a:spLocks noGrp="1"/>
          </p:cNvSpPr>
          <p:nvPr>
            <p:ph type="sldNum" sz="quarter" idx="12"/>
          </p:nvPr>
        </p:nvSpPr>
        <p:spPr/>
        <p:txBody>
          <a:bodyPr/>
          <a:lstStyle/>
          <a:p>
            <a:fld id="{B2770B5F-6DC6-4EA0-A8BA-150754345AF9}" type="slidenum">
              <a:rPr lang="th-TH" smtClean="0"/>
              <a:t>3</a:t>
            </a:fld>
            <a:endParaRPr lang="th-TH"/>
          </a:p>
        </p:txBody>
      </p:sp>
    </p:spTree>
    <p:extLst>
      <p:ext uri="{BB962C8B-B14F-4D97-AF65-F5344CB8AC3E}">
        <p14:creationId xmlns:p14="http://schemas.microsoft.com/office/powerpoint/2010/main" val="86748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6D824F-8EF9-2AD6-F4D3-67E686CE9250}"/>
              </a:ext>
            </a:extLst>
          </p:cNvPr>
          <p:cNvSpPr txBox="1"/>
          <p:nvPr/>
        </p:nvSpPr>
        <p:spPr>
          <a:xfrm>
            <a:off x="1440382" y="1387320"/>
            <a:ext cx="9807547" cy="4401205"/>
          </a:xfrm>
          <a:prstGeom prst="rect">
            <a:avLst/>
          </a:prstGeom>
          <a:noFill/>
        </p:spPr>
        <p:txBody>
          <a:bodyPr wrap="square">
            <a:spAutoFit/>
          </a:bodyPr>
          <a:lstStyle/>
          <a:p>
            <a:pPr algn="l"/>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Statistical Hypotheses</a:t>
            </a:r>
          </a:p>
          <a:p>
            <a:pPr algn="l"/>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Statistical hypotheses consist of paired hypotheses, always complementing each other.</a:t>
            </a:r>
          </a:p>
          <a:p>
            <a:pPr algn="l"/>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1) Null Hypothesis</a:t>
            </a:r>
          </a:p>
          <a:p>
            <a:pPr algn="l"/>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The null hypothesis, represented by the symbol 𝐻0</a:t>
            </a:r>
            <a:r>
              <a:rPr lang="en-US" sz="2000" b="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0​, is a hypothesis that presents a neutral statement. It specifies that there is no relationship between variables or that one characteristic of the two groups does not differ. It also indicates equality or no difference between what is being tested.</a:t>
            </a:r>
          </a:p>
          <a:p>
            <a:pPr algn="l"/>
            <a:r>
              <a:rPr lang="en-US" sz="2000" b="1" i="0" dirty="0">
                <a:solidFill>
                  <a:srgbClr val="0D0D0D"/>
                </a:solidFill>
                <a:effectLst/>
                <a:highlight>
                  <a:srgbClr val="FFFFFF"/>
                </a:highlight>
                <a:latin typeface="Times New Roman" panose="02020603050405020304" pitchFamily="18" charset="0"/>
                <a:cs typeface="Times New Roman" panose="02020603050405020304" pitchFamily="18" charset="0"/>
              </a:rPr>
              <a:t>2) Alternative Hypothesis</a:t>
            </a:r>
          </a:p>
          <a:p>
            <a:pPr algn="l"/>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The alternative hypothesis, denoted by 𝐻1</a:t>
            </a:r>
            <a:r>
              <a:rPr lang="en-US" sz="2000" b="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1​ or 𝐻𝑎</a:t>
            </a:r>
            <a:r>
              <a:rPr lang="en-US" sz="2000" b="0" i="1" dirty="0">
                <a:solidFill>
                  <a:srgbClr val="0D0D0D"/>
                </a:solidFill>
                <a:effectLst/>
                <a:highlight>
                  <a:srgbClr val="FFFFFF"/>
                </a:highlight>
                <a:latin typeface="Times New Roman" panose="02020603050405020304" pitchFamily="18" charset="0"/>
                <a:cs typeface="Times New Roman" panose="02020603050405020304" pitchFamily="18" charset="0"/>
              </a:rPr>
              <a:t>Ha</a:t>
            </a:r>
            <a:r>
              <a:rPr lang="en-US"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 is a hypothesis that differs from or is opposite to the null hypothesis. Sometimes referred to as the research hypothesis, it presents a statement that is not neutral. It specifies the direction of the relationship between variables, indicating either a positive or negative correlation, or describes which group has a higher or lower value compared to the other group. It may also describe differences or inequalities between groups.</a:t>
            </a:r>
          </a:p>
        </p:txBody>
      </p:sp>
      <p:sp>
        <p:nvSpPr>
          <p:cNvPr id="2" name="Slide Number Placeholder 1">
            <a:extLst>
              <a:ext uri="{FF2B5EF4-FFF2-40B4-BE49-F238E27FC236}">
                <a16:creationId xmlns:a16="http://schemas.microsoft.com/office/drawing/2014/main" id="{DFD75B6A-D969-F57B-4176-0186CD75C0DD}"/>
              </a:ext>
            </a:extLst>
          </p:cNvPr>
          <p:cNvSpPr>
            <a:spLocks noGrp="1"/>
          </p:cNvSpPr>
          <p:nvPr>
            <p:ph type="sldNum" sz="quarter" idx="12"/>
          </p:nvPr>
        </p:nvSpPr>
        <p:spPr/>
        <p:txBody>
          <a:bodyPr/>
          <a:lstStyle/>
          <a:p>
            <a:fld id="{B2770B5F-6DC6-4EA0-A8BA-150754345AF9}" type="slidenum">
              <a:rPr lang="th-TH" smtClean="0"/>
              <a:t>4</a:t>
            </a:fld>
            <a:endParaRPr lang="th-TH"/>
          </a:p>
        </p:txBody>
      </p:sp>
    </p:spTree>
    <p:extLst>
      <p:ext uri="{BB962C8B-B14F-4D97-AF65-F5344CB8AC3E}">
        <p14:creationId xmlns:p14="http://schemas.microsoft.com/office/powerpoint/2010/main" val="277147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AF2007-C915-E662-3660-1A088BDBF3D6}"/>
              </a:ext>
            </a:extLst>
          </p:cNvPr>
          <p:cNvSpPr txBox="1"/>
          <p:nvPr/>
        </p:nvSpPr>
        <p:spPr>
          <a:xfrm>
            <a:off x="1707419" y="1670432"/>
            <a:ext cx="8334796" cy="3046988"/>
          </a:xfrm>
          <a:prstGeom prst="rect">
            <a:avLst/>
          </a:prstGeom>
          <a:noFill/>
        </p:spPr>
        <p:txBody>
          <a:bodyPr wrap="square">
            <a:spAutoFit/>
          </a:bodyPr>
          <a:lstStyle/>
          <a:p>
            <a:pPr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Symbols commonly used in statistical hypothesis testing include:</a:t>
            </a:r>
          </a:p>
          <a:p>
            <a:pPr algn="l">
              <a:buFont typeface="Arial" panose="020B0604020202020204" pitchFamily="34" charset="0"/>
              <a:buChar char="•"/>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𝜇</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a:t>
            </a:r>
            <a:r>
              <a:rPr lang="el-GR"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pronounced "mu"): Represents the population mean.</a:t>
            </a:r>
          </a:p>
          <a:p>
            <a:pPr algn="l">
              <a:buFont typeface="Arial" panose="020B0604020202020204" pitchFamily="34" charset="0"/>
              <a:buChar char="•"/>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𝜎</a:t>
            </a:r>
            <a:r>
              <a:rPr lang="el-GR"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pronounced "sigma"): Represents the population standard deviation.</a:t>
            </a:r>
          </a:p>
          <a:p>
            <a:pPr algn="l">
              <a:buFont typeface="Arial" panose="020B0604020202020204" pitchFamily="34" charset="0"/>
              <a:buChar char="•"/>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𝜎</a:t>
            </a:r>
            <a:r>
              <a:rPr lang="en-US" sz="2400" b="0" i="0" baseline="30000" dirty="0">
                <a:solidFill>
                  <a:srgbClr val="0D0D0D"/>
                </a:solidFill>
                <a:effectLst/>
                <a:highlight>
                  <a:srgbClr val="FFFFFF"/>
                </a:highlight>
                <a:latin typeface="Times New Roman" panose="02020603050405020304" pitchFamily="18" charset="0"/>
                <a:cs typeface="Times New Roman" panose="02020603050405020304" pitchFamily="18" charset="0"/>
              </a:rPr>
              <a:t>2</a:t>
            </a:r>
            <a:r>
              <a:rPr lang="el-GR"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pronounced "sigma squared"): Represents the population variance.</a:t>
            </a:r>
          </a:p>
          <a:p>
            <a:pPr algn="l">
              <a:buFont typeface="Arial" panose="020B0604020202020204" pitchFamily="34" charset="0"/>
              <a:buChar char="•"/>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𝜌</a:t>
            </a:r>
            <a:r>
              <a:rPr lang="el-GR"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pronounced "rho"): Represents the correlation coefficient between variables.</a:t>
            </a:r>
          </a:p>
        </p:txBody>
      </p:sp>
      <p:sp>
        <p:nvSpPr>
          <p:cNvPr id="2" name="Slide Number Placeholder 1">
            <a:extLst>
              <a:ext uri="{FF2B5EF4-FFF2-40B4-BE49-F238E27FC236}">
                <a16:creationId xmlns:a16="http://schemas.microsoft.com/office/drawing/2014/main" id="{2DC87A4C-0341-F9BE-ED02-DC59A61DA2EB}"/>
              </a:ext>
            </a:extLst>
          </p:cNvPr>
          <p:cNvSpPr>
            <a:spLocks noGrp="1"/>
          </p:cNvSpPr>
          <p:nvPr>
            <p:ph type="sldNum" sz="quarter" idx="12"/>
          </p:nvPr>
        </p:nvSpPr>
        <p:spPr/>
        <p:txBody>
          <a:bodyPr/>
          <a:lstStyle/>
          <a:p>
            <a:fld id="{B2770B5F-6DC6-4EA0-A8BA-150754345AF9}" type="slidenum">
              <a:rPr lang="th-TH" smtClean="0"/>
              <a:t>5</a:t>
            </a:fld>
            <a:endParaRPr lang="th-TH"/>
          </a:p>
        </p:txBody>
      </p:sp>
    </p:spTree>
    <p:extLst>
      <p:ext uri="{BB962C8B-B14F-4D97-AF65-F5344CB8AC3E}">
        <p14:creationId xmlns:p14="http://schemas.microsoft.com/office/powerpoint/2010/main" val="373645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E94FC6-19CC-5EC7-826E-C7D90D7088E7}"/>
              </a:ext>
            </a:extLst>
          </p:cNvPr>
          <p:cNvSpPr txBox="1"/>
          <p:nvPr/>
        </p:nvSpPr>
        <p:spPr>
          <a:xfrm>
            <a:off x="1545579" y="754133"/>
            <a:ext cx="9224920" cy="4862870"/>
          </a:xfrm>
          <a:prstGeom prst="rect">
            <a:avLst/>
          </a:prstGeom>
          <a:noFill/>
        </p:spPr>
        <p:txBody>
          <a:bodyPr wrap="square">
            <a:spAutoFit/>
          </a:bodyPr>
          <a:lstStyle/>
          <a:p>
            <a:pPr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200" b="0" i="0" dirty="0">
                <a:solidFill>
                  <a:srgbClr val="0D0D0D"/>
                </a:solidFill>
                <a:effectLst/>
                <a:highlight>
                  <a:srgbClr val="FFFFFF"/>
                </a:highlight>
                <a:latin typeface="Times New Roman" panose="02020603050405020304" pitchFamily="18" charset="0"/>
                <a:cs typeface="Times New Roman" panose="02020603050405020304" pitchFamily="18" charset="0"/>
              </a:rPr>
              <a:t>In general research, hypotheses are often formulated, except for exploratory research. The process of formulating research hypotheses involves the following steps:</a:t>
            </a:r>
          </a:p>
          <a:p>
            <a:pPr algn="l"/>
            <a:r>
              <a:rPr lang="en-US" sz="2200" b="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200" b="0" i="0" dirty="0">
                <a:solidFill>
                  <a:srgbClr val="0D0D0D"/>
                </a:solidFill>
                <a:effectLst/>
                <a:highlight>
                  <a:srgbClr val="FFFF00"/>
                </a:highlight>
                <a:latin typeface="Times New Roman" panose="02020603050405020304" pitchFamily="18" charset="0"/>
                <a:cs typeface="Times New Roman" panose="02020603050405020304" pitchFamily="18" charset="0"/>
              </a:rPr>
              <a:t>Process of Formulating Research Hypotheses: </a:t>
            </a:r>
            <a:r>
              <a:rPr lang="en-US" sz="2200" b="0" i="0" dirty="0">
                <a:solidFill>
                  <a:srgbClr val="0D0D0D"/>
                </a:solidFill>
                <a:effectLst/>
                <a:highlight>
                  <a:srgbClr val="FFFFFF"/>
                </a:highlight>
                <a:latin typeface="Times New Roman" panose="02020603050405020304" pitchFamily="18" charset="0"/>
                <a:cs typeface="Times New Roman" panose="02020603050405020304" pitchFamily="18" charset="0"/>
              </a:rPr>
              <a:t>Formulating hypotheses is a step that occurs after defining the research problem or question and establishing clear research objectives. Hypotheses are speculative answers to the research question and are based on a review of relevant literature combined with the researcher's logical reasoning. These answers may or may not be true according to the hypotheses set. Data collection or experimentation must be conducted according to the research methodology, followed by data analysis before drawing conclusions and reporting the research findings. If the research results do not align with the formulated research hypotheses or if the answers are unclear, and if the researcher is still interested in exploring the research problem further, they can review the literature and formulate new research hypotheses. </a:t>
            </a:r>
          </a:p>
        </p:txBody>
      </p:sp>
      <p:sp>
        <p:nvSpPr>
          <p:cNvPr id="2" name="Slide Number Placeholder 1">
            <a:extLst>
              <a:ext uri="{FF2B5EF4-FFF2-40B4-BE49-F238E27FC236}">
                <a16:creationId xmlns:a16="http://schemas.microsoft.com/office/drawing/2014/main" id="{0B0DC92E-AF89-9399-6564-B35FA372F0E4}"/>
              </a:ext>
            </a:extLst>
          </p:cNvPr>
          <p:cNvSpPr>
            <a:spLocks noGrp="1"/>
          </p:cNvSpPr>
          <p:nvPr>
            <p:ph type="sldNum" sz="quarter" idx="12"/>
          </p:nvPr>
        </p:nvSpPr>
        <p:spPr/>
        <p:txBody>
          <a:bodyPr/>
          <a:lstStyle/>
          <a:p>
            <a:fld id="{B2770B5F-6DC6-4EA0-A8BA-150754345AF9}" type="slidenum">
              <a:rPr lang="th-TH" smtClean="0"/>
              <a:t>6</a:t>
            </a:fld>
            <a:endParaRPr lang="th-TH"/>
          </a:p>
        </p:txBody>
      </p:sp>
    </p:spTree>
    <p:extLst>
      <p:ext uri="{BB962C8B-B14F-4D97-AF65-F5344CB8AC3E}">
        <p14:creationId xmlns:p14="http://schemas.microsoft.com/office/powerpoint/2010/main" val="1548706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2D04AB-3336-4886-D7CC-F0262ED1F2C1}"/>
              </a:ext>
            </a:extLst>
          </p:cNvPr>
          <p:cNvSpPr txBox="1"/>
          <p:nvPr/>
        </p:nvSpPr>
        <p:spPr>
          <a:xfrm>
            <a:off x="3048674" y="1943437"/>
            <a:ext cx="6097348" cy="2975173"/>
          </a:xfrm>
          <a:prstGeom prst="rect">
            <a:avLst/>
          </a:prstGeom>
          <a:noFill/>
        </p:spPr>
        <p:txBody>
          <a:bodyPr wrap="square">
            <a:spAutoFit/>
          </a:bodyPr>
          <a:lstStyle/>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5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endParaRPr lang="th-TH" sz="300" b="0" i="0" u="none" strike="noStrike" baseline="0" dirty="0">
              <a:latin typeface="Times New Roman" panose="02020603050405020304" pitchFamily="18" charset="0"/>
            </a:endParaRPr>
          </a:p>
          <a:p>
            <a:pPr lvl="1"/>
            <a:endParaRPr lang="th-TH" sz="1000" b="0" i="0" u="none" strike="noStrike" baseline="0" dirty="0">
              <a:latin typeface="Times New Roman" panose="02020603050405020304" pitchFamily="18" charset="0"/>
            </a:endParaRPr>
          </a:p>
          <a:p>
            <a:endParaRPr lang="th-TH" sz="200" b="0" i="0" u="none" strike="noStrike" baseline="0" dirty="0">
              <a:latin typeface="Times New Roman" panose="02020603050405020304" pitchFamily="18" charset="0"/>
            </a:endParaRPr>
          </a:p>
          <a:p>
            <a:r>
              <a:rPr lang="th-TH" sz="1000" b="0" i="0" u="none" strike="noStrike" baseline="30000" dirty="0">
                <a:latin typeface="Times New Roman" panose="02020603050405020304" pitchFamily="18" charset="0"/>
              </a:rPr>
              <a:t> 	 	</a:t>
            </a:r>
          </a:p>
          <a:p>
            <a:endParaRPr lang="th-TH" sz="300" b="0" i="0" u="none" strike="noStrike" baseline="0" dirty="0">
              <a:latin typeface="Times New Roman" panose="02020603050405020304" pitchFamily="18" charset="0"/>
            </a:endParaRPr>
          </a:p>
          <a:p>
            <a:pPr lvl="2"/>
            <a:endParaRPr lang="th-TH" sz="10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a:p>
            <a:pPr lvl="1"/>
            <a:r>
              <a:rPr lang="th-TH" sz="1000" b="0" i="0" u="none" strike="noStrike" baseline="30000" dirty="0">
                <a:latin typeface="Times New Roman" panose="02020603050405020304" pitchFamily="18" charset="0"/>
              </a:rPr>
              <a:t> 	</a:t>
            </a:r>
          </a:p>
          <a:p>
            <a:endParaRPr lang="th-TH" sz="100" b="0" i="0" u="none" strike="noStrike" baseline="0" dirty="0">
              <a:latin typeface="Times New Roman" panose="02020603050405020304" pitchFamily="18" charset="0"/>
            </a:endParaRPr>
          </a:p>
          <a:p>
            <a:endParaRPr lang="th-TH" sz="1000" b="0" i="0" u="none" strike="noStrike" baseline="0" dirty="0">
              <a:latin typeface="Times New Roman" panose="02020603050405020304" pitchFamily="18" charset="0"/>
            </a:endParaRPr>
          </a:p>
        </p:txBody>
      </p:sp>
      <p:pic>
        <p:nvPicPr>
          <p:cNvPr id="7" name="Picture 6">
            <a:extLst>
              <a:ext uri="{FF2B5EF4-FFF2-40B4-BE49-F238E27FC236}">
                <a16:creationId xmlns:a16="http://schemas.microsoft.com/office/drawing/2014/main" id="{3B662419-38D3-4E7A-F10A-EF0D1ED36D45}"/>
              </a:ext>
            </a:extLst>
          </p:cNvPr>
          <p:cNvPicPr>
            <a:picLocks noChangeAspect="1"/>
          </p:cNvPicPr>
          <p:nvPr/>
        </p:nvPicPr>
        <p:blipFill>
          <a:blip r:embed="rId2"/>
          <a:stretch>
            <a:fillRect/>
          </a:stretch>
        </p:blipFill>
        <p:spPr>
          <a:xfrm>
            <a:off x="1135780" y="288648"/>
            <a:ext cx="10145027" cy="6012382"/>
          </a:xfrm>
          <a:prstGeom prst="rect">
            <a:avLst/>
          </a:prstGeom>
        </p:spPr>
      </p:pic>
      <p:sp>
        <p:nvSpPr>
          <p:cNvPr id="9" name="TextBox 8">
            <a:extLst>
              <a:ext uri="{FF2B5EF4-FFF2-40B4-BE49-F238E27FC236}">
                <a16:creationId xmlns:a16="http://schemas.microsoft.com/office/drawing/2014/main" id="{28A0B8D6-1A45-955B-9147-3BCF172BA7F0}"/>
              </a:ext>
            </a:extLst>
          </p:cNvPr>
          <p:cNvSpPr txBox="1"/>
          <p:nvPr/>
        </p:nvSpPr>
        <p:spPr>
          <a:xfrm>
            <a:off x="3687945" y="288648"/>
            <a:ext cx="6097348" cy="523220"/>
          </a:xfrm>
          <a:prstGeom prst="rect">
            <a:avLst/>
          </a:prstGeom>
          <a:noFill/>
        </p:spPr>
        <p:txBody>
          <a:bodyPr wrap="square">
            <a:spAutoFit/>
          </a:bodyPr>
          <a:lstStyle/>
          <a:p>
            <a:r>
              <a:rPr lang="th-TH" dirty="0"/>
              <a:t>Research hypothesis process</a:t>
            </a:r>
          </a:p>
        </p:txBody>
      </p:sp>
      <p:sp>
        <p:nvSpPr>
          <p:cNvPr id="2" name="Slide Number Placeholder 1">
            <a:extLst>
              <a:ext uri="{FF2B5EF4-FFF2-40B4-BE49-F238E27FC236}">
                <a16:creationId xmlns:a16="http://schemas.microsoft.com/office/drawing/2014/main" id="{B41CB85B-B67A-F516-7C35-9B3A925ED0A7}"/>
              </a:ext>
            </a:extLst>
          </p:cNvPr>
          <p:cNvSpPr>
            <a:spLocks noGrp="1"/>
          </p:cNvSpPr>
          <p:nvPr>
            <p:ph type="sldNum" sz="quarter" idx="12"/>
          </p:nvPr>
        </p:nvSpPr>
        <p:spPr/>
        <p:txBody>
          <a:bodyPr/>
          <a:lstStyle/>
          <a:p>
            <a:fld id="{B2770B5F-6DC6-4EA0-A8BA-150754345AF9}" type="slidenum">
              <a:rPr lang="th-TH" smtClean="0"/>
              <a:t>7</a:t>
            </a:fld>
            <a:endParaRPr lang="th-TH"/>
          </a:p>
        </p:txBody>
      </p:sp>
    </p:spTree>
    <p:extLst>
      <p:ext uri="{BB962C8B-B14F-4D97-AF65-F5344CB8AC3E}">
        <p14:creationId xmlns:p14="http://schemas.microsoft.com/office/powerpoint/2010/main" val="1683486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091F1F-C928-16F0-50A3-F01F0E2E2256}"/>
              </a:ext>
            </a:extLst>
          </p:cNvPr>
          <p:cNvSpPr txBox="1"/>
          <p:nvPr/>
        </p:nvSpPr>
        <p:spPr>
          <a:xfrm>
            <a:off x="938676" y="855366"/>
            <a:ext cx="9920835" cy="5355312"/>
          </a:xfrm>
          <a:prstGeom prst="rect">
            <a:avLst/>
          </a:prstGeom>
          <a:noFill/>
        </p:spPr>
        <p:txBody>
          <a:bodyPr wrap="square">
            <a:spAutoFit/>
          </a:bodyPr>
          <a:lstStyle/>
          <a:p>
            <a:pPr algn="l"/>
            <a:r>
              <a:rPr lang="en-US" sz="1800" b="1" i="0" dirty="0">
                <a:solidFill>
                  <a:srgbClr val="0D0D0D"/>
                </a:solidFill>
                <a:effectLst/>
                <a:highlight>
                  <a:srgbClr val="FFFF00"/>
                </a:highlight>
                <a:latin typeface="Times New Roman" panose="02020603050405020304" pitchFamily="18" charset="0"/>
                <a:cs typeface="Times New Roman" panose="02020603050405020304" pitchFamily="18" charset="0"/>
              </a:rPr>
              <a:t>Sources of Research Hypotheses</a:t>
            </a:r>
          </a:p>
          <a:p>
            <a:pPr algn="l"/>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       When formulating hypotheses, researchers should do so logically and reasonably. They should avoid making guesses without any basis or setting up hypotheses randomly without principles or supporting data, as this would render the research unreliable. The sources for formulating hypotheses may come from various origins, as follows:</a:t>
            </a:r>
          </a:p>
          <a:p>
            <a:pPr algn="l"/>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1) </a:t>
            </a:r>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Relevant Concepts and Theories</a:t>
            </a:r>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 Researchers should review and understand the theories and content related to the research problem comprehensively and in depth. This helps in defining the problem and formulating hypotheses reasonably.</a:t>
            </a:r>
          </a:p>
          <a:p>
            <a:pPr algn="l"/>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2) </a:t>
            </a:r>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Findings from Previous Studies</a:t>
            </a:r>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 Previous research findings can help researchers to further study and formulate new hypotheses.</a:t>
            </a:r>
          </a:p>
          <a:p>
            <a:pPr algn="l"/>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3) </a:t>
            </a:r>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Researchers’ Own Experience</a:t>
            </a:r>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 Researchers may have profound knowledge and expertise in the subject, or they may have discovered relevant information through their extensive involvement in the field.</a:t>
            </a:r>
          </a:p>
          <a:p>
            <a:pPr algn="l"/>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4) </a:t>
            </a:r>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Opinions of Experts in the Field</a:t>
            </a:r>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 The statements or opinions of experts in the subject can provide guidance for formulating hypotheses.</a:t>
            </a:r>
          </a:p>
          <a:p>
            <a:pPr algn="l"/>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5) </a:t>
            </a:r>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Opinions or Conclusions from Discussions</a:t>
            </a:r>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 Engaging in discussions about the research problem with relevant individuals can lead to ideas that help in formulating hypotheses.</a:t>
            </a:r>
          </a:p>
          <a:p>
            <a:pPr algn="l"/>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6) </a:t>
            </a:r>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Observation of Behaviors or Events</a:t>
            </a:r>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 Researchers may observe relationships among variables and trends in behaviors or events, which can be used as a basis for formulating hypotheses.</a:t>
            </a:r>
          </a:p>
        </p:txBody>
      </p:sp>
      <p:sp>
        <p:nvSpPr>
          <p:cNvPr id="2" name="Slide Number Placeholder 1">
            <a:extLst>
              <a:ext uri="{FF2B5EF4-FFF2-40B4-BE49-F238E27FC236}">
                <a16:creationId xmlns:a16="http://schemas.microsoft.com/office/drawing/2014/main" id="{8613BC12-5438-A4F0-CC57-891EA4DAFA9C}"/>
              </a:ext>
            </a:extLst>
          </p:cNvPr>
          <p:cNvSpPr>
            <a:spLocks noGrp="1"/>
          </p:cNvSpPr>
          <p:nvPr>
            <p:ph type="sldNum" sz="quarter" idx="12"/>
          </p:nvPr>
        </p:nvSpPr>
        <p:spPr/>
        <p:txBody>
          <a:bodyPr/>
          <a:lstStyle/>
          <a:p>
            <a:fld id="{B2770B5F-6DC6-4EA0-A8BA-150754345AF9}" type="slidenum">
              <a:rPr lang="th-TH" smtClean="0"/>
              <a:t>8</a:t>
            </a:fld>
            <a:endParaRPr lang="th-TH"/>
          </a:p>
        </p:txBody>
      </p:sp>
    </p:spTree>
    <p:extLst>
      <p:ext uri="{BB962C8B-B14F-4D97-AF65-F5344CB8AC3E}">
        <p14:creationId xmlns:p14="http://schemas.microsoft.com/office/powerpoint/2010/main" val="337763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CC0A73-2622-5A91-A609-ECD0B6CE1BAA}"/>
              </a:ext>
            </a:extLst>
          </p:cNvPr>
          <p:cNvSpPr txBox="1"/>
          <p:nvPr/>
        </p:nvSpPr>
        <p:spPr>
          <a:xfrm>
            <a:off x="1232687" y="1045485"/>
            <a:ext cx="9726626" cy="4524315"/>
          </a:xfrm>
          <a:prstGeom prst="rect">
            <a:avLst/>
          </a:prstGeom>
          <a:noFill/>
        </p:spPr>
        <p:txBody>
          <a:bodyPr wrap="square">
            <a:spAutoFit/>
          </a:bodyPr>
          <a:lstStyle/>
          <a:p>
            <a:pPr algn="l"/>
            <a:r>
              <a:rPr lang="en-US" sz="1800" b="1" i="0" dirty="0">
                <a:solidFill>
                  <a:srgbClr val="0D0D0D"/>
                </a:solidFill>
                <a:effectLst/>
                <a:highlight>
                  <a:srgbClr val="FFFF00"/>
                </a:highlight>
                <a:latin typeface="Times New Roman" panose="02020603050405020304" pitchFamily="18" charset="0"/>
                <a:cs typeface="Times New Roman" panose="02020603050405020304" pitchFamily="18" charset="0"/>
              </a:rPr>
              <a:t>Methods of Formulating Research Hypotheses</a:t>
            </a:r>
          </a:p>
          <a:p>
            <a:pPr algn="l"/>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         In general, formulating hypotheses begins with the creation of a research hypothesis, which can be categorized into two types: directional and nondirectional. The choice of which type to use depends on the amount of evidence or data the researcher has about the topic being studied. If there is sufficient data to support the hypothesis, a directional hypothesis can be formulated. However, if the data is insufficient or uncertain, a nondirectional hypothesis may be used.</a:t>
            </a:r>
          </a:p>
          <a:p>
            <a:pPr algn="l"/>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        Once the research hypothesis is established, the statistical hypothesis must be formulated, including both the null hypothesis and the alternative hypothesis. The alternative hypothesis must align with the research hypothesis. The details and examples are as follows:</a:t>
            </a:r>
          </a:p>
          <a:p>
            <a:pPr algn="l"/>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1) </a:t>
            </a:r>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Directional Hypothesis</a:t>
            </a:r>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 This type of hypothesis specifies the direction of the relationship between variables, such as a "positive" or "negative" relationship. In comparative studies, it indicates the direction of differences, using terms like "greater than," "less than," "higher," or "lower." Formulating a directional hypothesis shows a high level of confidence in the reasoning behind the hypothesis.</a:t>
            </a:r>
          </a:p>
          <a:p>
            <a:pPr algn="l"/>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2) </a:t>
            </a:r>
            <a:r>
              <a:rPr lang="en-US" sz="1800" b="1" i="0" dirty="0">
                <a:solidFill>
                  <a:srgbClr val="0D0D0D"/>
                </a:solidFill>
                <a:effectLst/>
                <a:highlight>
                  <a:srgbClr val="FFFFFF"/>
                </a:highlight>
                <a:latin typeface="Times New Roman" panose="02020603050405020304" pitchFamily="18" charset="0"/>
                <a:cs typeface="Times New Roman" panose="02020603050405020304" pitchFamily="18" charset="0"/>
              </a:rPr>
              <a:t>Nondirectional Hypothesis</a:t>
            </a:r>
            <a:r>
              <a:rPr lang="en-US" sz="1800" b="0" i="0" dirty="0">
                <a:solidFill>
                  <a:srgbClr val="0D0D0D"/>
                </a:solidFill>
                <a:effectLst/>
                <a:highlight>
                  <a:srgbClr val="FFFFFF"/>
                </a:highlight>
                <a:latin typeface="Times New Roman" panose="02020603050405020304" pitchFamily="18" charset="0"/>
                <a:cs typeface="Times New Roman" panose="02020603050405020304" pitchFamily="18" charset="0"/>
              </a:rPr>
              <a:t>: This type of hypothesis does not specify the direction of the relationship between variables or the direction of differences. It simply states that a relationship or difference exists, using terms like "related," "equal," "same," "different," or "not different."</a:t>
            </a:r>
          </a:p>
        </p:txBody>
      </p:sp>
      <p:sp>
        <p:nvSpPr>
          <p:cNvPr id="2" name="Slide Number Placeholder 1">
            <a:extLst>
              <a:ext uri="{FF2B5EF4-FFF2-40B4-BE49-F238E27FC236}">
                <a16:creationId xmlns:a16="http://schemas.microsoft.com/office/drawing/2014/main" id="{8D6FE2A5-3305-6C0B-B120-76F1C0E79435}"/>
              </a:ext>
            </a:extLst>
          </p:cNvPr>
          <p:cNvSpPr>
            <a:spLocks noGrp="1"/>
          </p:cNvSpPr>
          <p:nvPr>
            <p:ph type="sldNum" sz="quarter" idx="12"/>
          </p:nvPr>
        </p:nvSpPr>
        <p:spPr/>
        <p:txBody>
          <a:bodyPr/>
          <a:lstStyle/>
          <a:p>
            <a:fld id="{B2770B5F-6DC6-4EA0-A8BA-150754345AF9}" type="slidenum">
              <a:rPr lang="th-TH" smtClean="0"/>
              <a:t>9</a:t>
            </a:fld>
            <a:endParaRPr lang="th-TH"/>
          </a:p>
        </p:txBody>
      </p:sp>
    </p:spTree>
    <p:extLst>
      <p:ext uri="{BB962C8B-B14F-4D97-AF65-F5344CB8AC3E}">
        <p14:creationId xmlns:p14="http://schemas.microsoft.com/office/powerpoint/2010/main" val="32580517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415</TotalTime>
  <Words>2175</Words>
  <Application>Microsoft Office PowerPoint</Application>
  <PresentationFormat>Widescreen</PresentationFormat>
  <Paragraphs>166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Garamond</vt:lpstr>
      <vt:lpstr>Söhne</vt:lpstr>
      <vt:lpstr>TH SarabunPSK</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sarisak soontornchai</dc:creator>
  <cp:lastModifiedBy>sarisak soontornchai</cp:lastModifiedBy>
  <cp:revision>17</cp:revision>
  <dcterms:created xsi:type="dcterms:W3CDTF">2022-10-29T22:22:54Z</dcterms:created>
  <dcterms:modified xsi:type="dcterms:W3CDTF">2025-08-03T05:35:23Z</dcterms:modified>
</cp:coreProperties>
</file>