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39"/>
  </p:notesMasterIdLst>
  <p:sldIdLst>
    <p:sldId id="256" r:id="rId2"/>
    <p:sldId id="257" r:id="rId3"/>
    <p:sldId id="258" r:id="rId4"/>
    <p:sldId id="259" r:id="rId5"/>
    <p:sldId id="260" r:id="rId6"/>
    <p:sldId id="261" r:id="rId7"/>
    <p:sldId id="262" r:id="rId8"/>
    <p:sldId id="307" r:id="rId9"/>
    <p:sldId id="263" r:id="rId10"/>
    <p:sldId id="308" r:id="rId11"/>
    <p:sldId id="264" r:id="rId12"/>
    <p:sldId id="265" r:id="rId13"/>
    <p:sldId id="315" r:id="rId14"/>
    <p:sldId id="338" r:id="rId15"/>
    <p:sldId id="266" r:id="rId16"/>
    <p:sldId id="339" r:id="rId17"/>
    <p:sldId id="353" r:id="rId18"/>
    <p:sldId id="267" r:id="rId19"/>
    <p:sldId id="268" r:id="rId20"/>
    <p:sldId id="269" r:id="rId21"/>
    <p:sldId id="354" r:id="rId22"/>
    <p:sldId id="317" r:id="rId23"/>
    <p:sldId id="270" r:id="rId24"/>
    <p:sldId id="271" r:id="rId25"/>
    <p:sldId id="272" r:id="rId26"/>
    <p:sldId id="274" r:id="rId27"/>
    <p:sldId id="275" r:id="rId28"/>
    <p:sldId id="282" r:id="rId29"/>
    <p:sldId id="283" r:id="rId30"/>
    <p:sldId id="276" r:id="rId31"/>
    <p:sldId id="277" r:id="rId32"/>
    <p:sldId id="279" r:id="rId33"/>
    <p:sldId id="281" r:id="rId34"/>
    <p:sldId id="278" r:id="rId35"/>
    <p:sldId id="285" r:id="rId36"/>
    <p:sldId id="286" r:id="rId37"/>
    <p:sldId id="28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0" d="100"/>
          <a:sy n="60" d="100"/>
        </p:scale>
        <p:origin x="28" y="3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E0CCBD-7E9A-498F-94BE-8A31CC2441C1}" type="datetimeFigureOut">
              <a:rPr lang="th-TH" smtClean="0"/>
              <a:t>16/07/68</a:t>
            </a:fld>
            <a:endParaRPr lang="th-T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FB9822-2166-4DEE-B068-BE698BC35C9E}" type="slidenum">
              <a:rPr lang="th-TH" smtClean="0"/>
              <a:t>‹#›</a:t>
            </a:fld>
            <a:endParaRPr lang="th-TH"/>
          </a:p>
        </p:txBody>
      </p:sp>
    </p:spTree>
    <p:extLst>
      <p:ext uri="{BB962C8B-B14F-4D97-AF65-F5344CB8AC3E}">
        <p14:creationId xmlns:p14="http://schemas.microsoft.com/office/powerpoint/2010/main" val="3490617644"/>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EAC1B8D7-12CE-6138-0215-588928B03C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ngsana New" panose="02020603050405020304" pitchFamily="18" charset="-34"/>
              </a:defRPr>
            </a:lvl1pPr>
            <a:lvl2pPr marL="742950" indent="-285750">
              <a:defRPr sz="2800">
                <a:solidFill>
                  <a:schemeClr val="tx1"/>
                </a:solidFill>
                <a:latin typeface="Angsana New" panose="02020603050405020304" pitchFamily="18" charset="-34"/>
              </a:defRPr>
            </a:lvl2pPr>
            <a:lvl3pPr marL="1143000" indent="-228600">
              <a:defRPr sz="2800">
                <a:solidFill>
                  <a:schemeClr val="tx1"/>
                </a:solidFill>
                <a:latin typeface="Angsana New" panose="02020603050405020304" pitchFamily="18" charset="-34"/>
              </a:defRPr>
            </a:lvl3pPr>
            <a:lvl4pPr marL="1600200" indent="-228600">
              <a:defRPr sz="2800">
                <a:solidFill>
                  <a:schemeClr val="tx1"/>
                </a:solidFill>
                <a:latin typeface="Angsana New" panose="02020603050405020304" pitchFamily="18" charset="-34"/>
              </a:defRPr>
            </a:lvl4pPr>
            <a:lvl5pPr marL="2057400" indent="-228600">
              <a:defRPr sz="2800">
                <a:solidFill>
                  <a:schemeClr val="tx1"/>
                </a:solidFill>
                <a:latin typeface="Angsana New" panose="02020603050405020304" pitchFamily="18" charset="-34"/>
              </a:defRPr>
            </a:lvl5pPr>
            <a:lvl6pPr marL="2514600" indent="-228600" eaLnBrk="0" fontAlgn="base" hangingPunct="0">
              <a:spcBef>
                <a:spcPct val="0"/>
              </a:spcBef>
              <a:spcAft>
                <a:spcPct val="0"/>
              </a:spcAft>
              <a:defRPr sz="2800">
                <a:solidFill>
                  <a:schemeClr val="tx1"/>
                </a:solidFill>
                <a:latin typeface="Angsana New" panose="02020603050405020304" pitchFamily="18" charset="-34"/>
              </a:defRPr>
            </a:lvl6pPr>
            <a:lvl7pPr marL="2971800" indent="-228600" eaLnBrk="0" fontAlgn="base" hangingPunct="0">
              <a:spcBef>
                <a:spcPct val="0"/>
              </a:spcBef>
              <a:spcAft>
                <a:spcPct val="0"/>
              </a:spcAft>
              <a:defRPr sz="2800">
                <a:solidFill>
                  <a:schemeClr val="tx1"/>
                </a:solidFill>
                <a:latin typeface="Angsana New" panose="02020603050405020304" pitchFamily="18" charset="-34"/>
              </a:defRPr>
            </a:lvl7pPr>
            <a:lvl8pPr marL="3429000" indent="-228600" eaLnBrk="0" fontAlgn="base" hangingPunct="0">
              <a:spcBef>
                <a:spcPct val="0"/>
              </a:spcBef>
              <a:spcAft>
                <a:spcPct val="0"/>
              </a:spcAft>
              <a:defRPr sz="2800">
                <a:solidFill>
                  <a:schemeClr val="tx1"/>
                </a:solidFill>
                <a:latin typeface="Angsana New" panose="02020603050405020304" pitchFamily="18" charset="-34"/>
              </a:defRPr>
            </a:lvl8pPr>
            <a:lvl9pPr marL="3886200" indent="-228600" eaLnBrk="0" fontAlgn="base" hangingPunct="0">
              <a:spcBef>
                <a:spcPct val="0"/>
              </a:spcBef>
              <a:spcAft>
                <a:spcPct val="0"/>
              </a:spcAft>
              <a:defRPr sz="2800">
                <a:solidFill>
                  <a:schemeClr val="tx1"/>
                </a:solidFill>
                <a:latin typeface="Angsana New" panose="02020603050405020304" pitchFamily="18" charset="-34"/>
              </a:defRPr>
            </a:lvl9pPr>
          </a:lstStyle>
          <a:p>
            <a:fld id="{2E76B0AE-12E0-481E-AB67-09B60D645882}" type="slidenum">
              <a:rPr lang="en-US" altLang="en-US" sz="1200" smtClean="0"/>
              <a:pPr/>
              <a:t>8</a:t>
            </a:fld>
            <a:endParaRPr lang="th-TH" altLang="en-US" sz="1200"/>
          </a:p>
        </p:txBody>
      </p:sp>
      <p:sp>
        <p:nvSpPr>
          <p:cNvPr id="19459" name="Rectangle 2">
            <a:extLst>
              <a:ext uri="{FF2B5EF4-FFF2-40B4-BE49-F238E27FC236}">
                <a16:creationId xmlns:a16="http://schemas.microsoft.com/office/drawing/2014/main" id="{ADA1EEAF-4F75-C8FD-DC55-C9223C69D756}"/>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C924F69B-9787-88F8-929D-3274F81D839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cs typeface="Cordia New" panose="020B0304020202020204" pitchFamily="34" charset="-3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45AEB87F-795E-669D-3859-68ED0043DF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ngsana New" panose="02020603050405020304" pitchFamily="18" charset="-34"/>
              </a:defRPr>
            </a:lvl1pPr>
            <a:lvl2pPr marL="742950" indent="-285750">
              <a:defRPr sz="2800">
                <a:solidFill>
                  <a:schemeClr val="tx1"/>
                </a:solidFill>
                <a:latin typeface="Angsana New" panose="02020603050405020304" pitchFamily="18" charset="-34"/>
              </a:defRPr>
            </a:lvl2pPr>
            <a:lvl3pPr marL="1143000" indent="-228600">
              <a:defRPr sz="2800">
                <a:solidFill>
                  <a:schemeClr val="tx1"/>
                </a:solidFill>
                <a:latin typeface="Angsana New" panose="02020603050405020304" pitchFamily="18" charset="-34"/>
              </a:defRPr>
            </a:lvl3pPr>
            <a:lvl4pPr marL="1600200" indent="-228600">
              <a:defRPr sz="2800">
                <a:solidFill>
                  <a:schemeClr val="tx1"/>
                </a:solidFill>
                <a:latin typeface="Angsana New" panose="02020603050405020304" pitchFamily="18" charset="-34"/>
              </a:defRPr>
            </a:lvl4pPr>
            <a:lvl5pPr marL="2057400" indent="-228600">
              <a:defRPr sz="2800">
                <a:solidFill>
                  <a:schemeClr val="tx1"/>
                </a:solidFill>
                <a:latin typeface="Angsana New" panose="02020603050405020304" pitchFamily="18" charset="-34"/>
              </a:defRPr>
            </a:lvl5pPr>
            <a:lvl6pPr marL="2514600" indent="-228600" eaLnBrk="0" fontAlgn="base" hangingPunct="0">
              <a:spcBef>
                <a:spcPct val="0"/>
              </a:spcBef>
              <a:spcAft>
                <a:spcPct val="0"/>
              </a:spcAft>
              <a:defRPr sz="2800">
                <a:solidFill>
                  <a:schemeClr val="tx1"/>
                </a:solidFill>
                <a:latin typeface="Angsana New" panose="02020603050405020304" pitchFamily="18" charset="-34"/>
              </a:defRPr>
            </a:lvl6pPr>
            <a:lvl7pPr marL="2971800" indent="-228600" eaLnBrk="0" fontAlgn="base" hangingPunct="0">
              <a:spcBef>
                <a:spcPct val="0"/>
              </a:spcBef>
              <a:spcAft>
                <a:spcPct val="0"/>
              </a:spcAft>
              <a:defRPr sz="2800">
                <a:solidFill>
                  <a:schemeClr val="tx1"/>
                </a:solidFill>
                <a:latin typeface="Angsana New" panose="02020603050405020304" pitchFamily="18" charset="-34"/>
              </a:defRPr>
            </a:lvl7pPr>
            <a:lvl8pPr marL="3429000" indent="-228600" eaLnBrk="0" fontAlgn="base" hangingPunct="0">
              <a:spcBef>
                <a:spcPct val="0"/>
              </a:spcBef>
              <a:spcAft>
                <a:spcPct val="0"/>
              </a:spcAft>
              <a:defRPr sz="2800">
                <a:solidFill>
                  <a:schemeClr val="tx1"/>
                </a:solidFill>
                <a:latin typeface="Angsana New" panose="02020603050405020304" pitchFamily="18" charset="-34"/>
              </a:defRPr>
            </a:lvl8pPr>
            <a:lvl9pPr marL="3886200" indent="-228600" eaLnBrk="0" fontAlgn="base" hangingPunct="0">
              <a:spcBef>
                <a:spcPct val="0"/>
              </a:spcBef>
              <a:spcAft>
                <a:spcPct val="0"/>
              </a:spcAft>
              <a:defRPr sz="2800">
                <a:solidFill>
                  <a:schemeClr val="tx1"/>
                </a:solidFill>
                <a:latin typeface="Angsana New" panose="02020603050405020304" pitchFamily="18" charset="-34"/>
              </a:defRPr>
            </a:lvl9pPr>
          </a:lstStyle>
          <a:p>
            <a:fld id="{42B33379-FFB0-4C56-969B-774006864340}" type="slidenum">
              <a:rPr lang="en-US" altLang="en-US" sz="1200" smtClean="0"/>
              <a:pPr/>
              <a:t>10</a:t>
            </a:fld>
            <a:endParaRPr lang="th-TH" altLang="en-US" sz="1200"/>
          </a:p>
        </p:txBody>
      </p:sp>
      <p:sp>
        <p:nvSpPr>
          <p:cNvPr id="15363" name="Rectangle 2">
            <a:extLst>
              <a:ext uri="{FF2B5EF4-FFF2-40B4-BE49-F238E27FC236}">
                <a16:creationId xmlns:a16="http://schemas.microsoft.com/office/drawing/2014/main" id="{8E372FBC-2397-C607-F118-B15F3120B6D8}"/>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BA862F8-D83F-A14A-1D89-2593E38C19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cs typeface="Cordia New" panose="020B0304020202020204" pitchFamily="34" charset="-3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9CE466-6058-4B6A-B2BF-7D2BE078A3E4}"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603622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81AD81-9CA0-4742-8407-E34E9749C4FA}"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1320320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9F5D75-B459-46E2-8BF7-D2F94A9FA547}"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0D4C52-9219-4FF9-B749-AE943D4316C9}" type="slidenum">
              <a:rPr lang="th-TH" smtClean="0"/>
              <a:t>‹#›</a:t>
            </a:fld>
            <a:endParaRPr lang="th-TH"/>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5243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657BF67-F22E-409F-B7A4-939BBC2B7C30}"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3454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1491D68-EFBF-4D47-ADC8-4EE17355741A}"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0D4C52-9219-4FF9-B749-AE943D4316C9}" type="slidenum">
              <a:rPr lang="th-TH" smtClean="0"/>
              <a:t>‹#›</a:t>
            </a:fld>
            <a:endParaRPr lang="th-TH"/>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850143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8A821E8-28E0-4C2B-B832-F521C15465D6}"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1024672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568E6E-0564-4167-AA51-9E09045ADA9A}"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793861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7E188B-D1E7-47A7-8DA4-0EC8912BD5C0}"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108652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85AFCC-2123-4177-9ADF-242AE8CA87D7}"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3382944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AFC3BE-C935-485A-9413-D9BD06A75105}" type="datetime1">
              <a:rPr lang="th-TH" smtClean="0"/>
              <a:t>16/07/68</a:t>
            </a:fld>
            <a:endParaRPr lang="th-TH"/>
          </a:p>
        </p:txBody>
      </p:sp>
      <p:sp>
        <p:nvSpPr>
          <p:cNvPr id="5" name="Footer Placeholder 4"/>
          <p:cNvSpPr>
            <a:spLocks noGrp="1"/>
          </p:cNvSpPr>
          <p:nvPr>
            <p:ph type="ftr" sz="quarter" idx="11"/>
          </p:nvPr>
        </p:nvSpPr>
        <p:spPr/>
        <p:txBody>
          <a:bodyPr/>
          <a:lstStyle/>
          <a:p>
            <a:endParaRPr lang="th-T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122877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1DC287-FA67-4C89-8908-6768DA2AF510}"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476209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18149C-3934-435F-9222-5AAACF2266BB}" type="datetime1">
              <a:rPr lang="th-TH" smtClean="0"/>
              <a:t>16/07/68</a:t>
            </a:fld>
            <a:endParaRPr lang="th-TH"/>
          </a:p>
        </p:txBody>
      </p:sp>
      <p:sp>
        <p:nvSpPr>
          <p:cNvPr id="8" name="Footer Placeholder 7"/>
          <p:cNvSpPr>
            <a:spLocks noGrp="1"/>
          </p:cNvSpPr>
          <p:nvPr>
            <p:ph type="ftr" sz="quarter" idx="11"/>
          </p:nvPr>
        </p:nvSpPr>
        <p:spPr/>
        <p:txBody>
          <a:bodyPr/>
          <a:lstStyle/>
          <a:p>
            <a:endParaRPr lang="th-TH"/>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59298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28FFED-8A29-4F12-985A-1FBF2364056D}" type="datetime1">
              <a:rPr lang="th-TH" smtClean="0"/>
              <a:t>16/07/68</a:t>
            </a:fld>
            <a:endParaRPr lang="th-TH"/>
          </a:p>
        </p:txBody>
      </p:sp>
      <p:sp>
        <p:nvSpPr>
          <p:cNvPr id="4" name="Footer Placeholder 3"/>
          <p:cNvSpPr>
            <a:spLocks noGrp="1"/>
          </p:cNvSpPr>
          <p:nvPr>
            <p:ph type="ftr" sz="quarter" idx="11"/>
          </p:nvPr>
        </p:nvSpPr>
        <p:spPr/>
        <p:txBody>
          <a:bodyPr/>
          <a:lstStyle/>
          <a:p>
            <a:endParaRPr lang="th-TH"/>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72824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0BD7D-5592-421A-AB13-5F81C262B036}" type="datetime1">
              <a:rPr lang="th-TH" smtClean="0"/>
              <a:t>16/07/68</a:t>
            </a:fld>
            <a:endParaRPr lang="th-TH"/>
          </a:p>
        </p:txBody>
      </p:sp>
      <p:sp>
        <p:nvSpPr>
          <p:cNvPr id="3" name="Footer Placeholder 2"/>
          <p:cNvSpPr>
            <a:spLocks noGrp="1"/>
          </p:cNvSpPr>
          <p:nvPr>
            <p:ph type="ftr" sz="quarter" idx="11"/>
          </p:nvPr>
        </p:nvSpPr>
        <p:spPr/>
        <p:txBody>
          <a:bodyPr/>
          <a:lstStyle/>
          <a:p>
            <a:endParaRPr lang="th-TH"/>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6765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90C08B-838B-4871-A785-D3515CCD9C44}"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333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EAF176-B7C6-4EA0-AD5C-D2C5D4197444}" type="datetime1">
              <a:rPr lang="th-TH" smtClean="0"/>
              <a:t>16/07/68</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A0D4C52-9219-4FF9-B749-AE943D4316C9}" type="slidenum">
              <a:rPr lang="th-TH" smtClean="0"/>
              <a:t>‹#›</a:t>
            </a:fld>
            <a:endParaRPr lang="th-TH"/>
          </a:p>
        </p:txBody>
      </p:sp>
    </p:spTree>
    <p:extLst>
      <p:ext uri="{BB962C8B-B14F-4D97-AF65-F5344CB8AC3E}">
        <p14:creationId xmlns:p14="http://schemas.microsoft.com/office/powerpoint/2010/main" val="233252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E19138D-6A03-491D-AD07-A1E81275F63D}" type="datetime1">
              <a:rPr lang="th-TH" smtClean="0"/>
              <a:t>16/07/68</a:t>
            </a:fld>
            <a:endParaRPr lang="th-TH"/>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A0D4C52-9219-4FF9-B749-AE943D4316C9}" type="slidenum">
              <a:rPr lang="th-TH" smtClean="0"/>
              <a:t>‹#›</a:t>
            </a:fld>
            <a:endParaRPr lang="th-TH"/>
          </a:p>
        </p:txBody>
      </p:sp>
    </p:spTree>
    <p:extLst>
      <p:ext uri="{BB962C8B-B14F-4D97-AF65-F5344CB8AC3E}">
        <p14:creationId xmlns:p14="http://schemas.microsoft.com/office/powerpoint/2010/main" val="249833939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sites.google.com/site/mystatistics01/regression-correlation-analysis/regression-analysis/regress1.jpg?attredirects=0"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502C13D-3606-F893-06C8-90F2F40F03F5}"/>
              </a:ext>
            </a:extLst>
          </p:cNvPr>
          <p:cNvSpPr txBox="1"/>
          <p:nvPr/>
        </p:nvSpPr>
        <p:spPr>
          <a:xfrm>
            <a:off x="2229492" y="1706520"/>
            <a:ext cx="7469312" cy="1323439"/>
          </a:xfrm>
          <a:prstGeom prst="rect">
            <a:avLst/>
          </a:prstGeom>
          <a:solidFill>
            <a:srgbClr val="FFFF00"/>
          </a:solidFill>
        </p:spPr>
        <p:txBody>
          <a:bodyPr wrap="square">
            <a:spAutoFit/>
          </a:bodyPr>
          <a:lstStyle/>
          <a:p>
            <a:pPr algn="ctr"/>
            <a:r>
              <a:rPr lang="en-US" sz="4000" b="1" dirty="0">
                <a:latin typeface="TH SarabunPSK" panose="020B0500040200020003" pitchFamily="34" charset="-34"/>
                <a:ea typeface="Times New Roman" panose="02020603050405020304" pitchFamily="18" charset="0"/>
                <a:cs typeface="TH SarabunPSK" panose="020B0500040200020003" pitchFamily="34" charset="-34"/>
              </a:rPr>
              <a:t>Selection of Statistics in Public Health Research</a:t>
            </a:r>
            <a:endParaRPr lang="en-US" b="1" dirty="0">
              <a:effectLst/>
              <a:latin typeface="TH SarabunPSK" panose="020B0500040200020003" pitchFamily="34" charset="-34"/>
              <a:ea typeface="Times New Roman" panose="02020603050405020304" pitchFamily="18" charset="0"/>
              <a:cs typeface="TH SarabunPSK" panose="020B0500040200020003" pitchFamily="34" charset="-34"/>
            </a:endParaRPr>
          </a:p>
        </p:txBody>
      </p:sp>
      <p:sp>
        <p:nvSpPr>
          <p:cNvPr id="8" name="TextBox 7">
            <a:extLst>
              <a:ext uri="{FF2B5EF4-FFF2-40B4-BE49-F238E27FC236}">
                <a16:creationId xmlns:a16="http://schemas.microsoft.com/office/drawing/2014/main" id="{CA697A92-C3D6-C63F-E0CD-090F903CC16A}"/>
              </a:ext>
            </a:extLst>
          </p:cNvPr>
          <p:cNvSpPr txBox="1"/>
          <p:nvPr/>
        </p:nvSpPr>
        <p:spPr>
          <a:xfrm>
            <a:off x="3133545" y="3745794"/>
            <a:ext cx="6094562" cy="10156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gn="ctr"/>
            <a:r>
              <a:rPr lang="en-US" sz="2000" b="1" dirty="0">
                <a:latin typeface="TH SarabunPSK" panose="020B0500040200020003" pitchFamily="34" charset="-34"/>
                <a:cs typeface="TH SarabunPSK" panose="020B0500040200020003" pitchFamily="34" charset="-34"/>
              </a:rPr>
              <a:t>Sarisak Soontornchai</a:t>
            </a:r>
          </a:p>
          <a:p>
            <a:pPr algn="ctr"/>
            <a:r>
              <a:rPr lang="en-US" sz="2000" b="1" dirty="0">
                <a:latin typeface="TH SarabunPSK" panose="020B0500040200020003" pitchFamily="34" charset="-34"/>
                <a:cs typeface="TH SarabunPSK" panose="020B0500040200020003" pitchFamily="34" charset="-34"/>
              </a:rPr>
              <a:t>hsasosar123@gmail.com</a:t>
            </a:r>
          </a:p>
          <a:p>
            <a:pPr algn="ctr"/>
            <a:r>
              <a:rPr lang="en-US" sz="2000" b="1" dirty="0">
                <a:latin typeface="TH SarabunPSK" panose="020B0500040200020003" pitchFamily="34" charset="-34"/>
                <a:cs typeface="TH SarabunPSK" panose="020B0500040200020003" pitchFamily="34" charset="-34"/>
              </a:rPr>
              <a:t>+66-818105395</a:t>
            </a:r>
            <a:endParaRPr lang="th-TH" dirty="0"/>
          </a:p>
        </p:txBody>
      </p:sp>
      <p:sp>
        <p:nvSpPr>
          <p:cNvPr id="2" name="Slide Number Placeholder 1">
            <a:extLst>
              <a:ext uri="{FF2B5EF4-FFF2-40B4-BE49-F238E27FC236}">
                <a16:creationId xmlns:a16="http://schemas.microsoft.com/office/drawing/2014/main" id="{34C3DA95-7C6D-013B-8A3E-44F1BE31ECBB}"/>
              </a:ext>
            </a:extLst>
          </p:cNvPr>
          <p:cNvSpPr>
            <a:spLocks noGrp="1"/>
          </p:cNvSpPr>
          <p:nvPr>
            <p:ph type="sldNum" sz="quarter" idx="12"/>
          </p:nvPr>
        </p:nvSpPr>
        <p:spPr/>
        <p:txBody>
          <a:bodyPr/>
          <a:lstStyle/>
          <a:p>
            <a:fld id="{AA0D4C52-9219-4FF9-B749-AE943D4316C9}" type="slidenum">
              <a:rPr lang="th-TH" smtClean="0"/>
              <a:t>1</a:t>
            </a:fld>
            <a:endParaRPr lang="th-TH"/>
          </a:p>
        </p:txBody>
      </p:sp>
    </p:spTree>
    <p:extLst>
      <p:ext uri="{BB962C8B-B14F-4D97-AF65-F5344CB8AC3E}">
        <p14:creationId xmlns:p14="http://schemas.microsoft.com/office/powerpoint/2010/main" val="1826208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8B0B49C4-AB89-EDB5-2979-65CE9547D7CA}"/>
              </a:ext>
            </a:extLst>
          </p:cNvPr>
          <p:cNvSpPr>
            <a:spLocks noChangeArrowheads="1"/>
          </p:cNvSpPr>
          <p:nvPr/>
        </p:nvSpPr>
        <p:spPr bwMode="auto">
          <a:xfrm>
            <a:off x="2133600" y="641231"/>
            <a:ext cx="7467600" cy="923330"/>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lgn="ctr">
              <a:spcBef>
                <a:spcPct val="0"/>
              </a:spcBef>
              <a:buFontTx/>
              <a:buNone/>
            </a:pPr>
            <a:r>
              <a:rPr lang="en-US" altLang="en-US" sz="5400" b="1" dirty="0">
                <a:solidFill>
                  <a:srgbClr val="0000CC"/>
                </a:solidFill>
                <a:latin typeface="EucrosiaUPC" panose="02020603050405020304" pitchFamily="18" charset="-34"/>
                <a:cs typeface="EucrosiaUPC" panose="02020603050405020304" pitchFamily="18" charset="-34"/>
              </a:rPr>
              <a:t>Type of Data</a:t>
            </a:r>
            <a:endParaRPr lang="th-TH" altLang="en-US" sz="5400" b="1" dirty="0">
              <a:solidFill>
                <a:srgbClr val="0000CC"/>
              </a:solidFill>
              <a:latin typeface="EucrosiaUPC" panose="02020603050405020304" pitchFamily="18" charset="-34"/>
              <a:cs typeface="EucrosiaUPC" panose="02020603050405020304" pitchFamily="18" charset="-34"/>
            </a:endParaRPr>
          </a:p>
        </p:txBody>
      </p:sp>
      <p:pic>
        <p:nvPicPr>
          <p:cNvPr id="14339" name="Picture 5">
            <a:extLst>
              <a:ext uri="{FF2B5EF4-FFF2-40B4-BE49-F238E27FC236}">
                <a16:creationId xmlns:a16="http://schemas.microsoft.com/office/drawing/2014/main" id="{19B677D6-EE97-6A63-F796-5070FAC930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600" y="4572001"/>
            <a:ext cx="220980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Text Box 7">
            <a:extLst>
              <a:ext uri="{FF2B5EF4-FFF2-40B4-BE49-F238E27FC236}">
                <a16:creationId xmlns:a16="http://schemas.microsoft.com/office/drawing/2014/main" id="{E2290918-706E-BF16-5254-8DDFEA1083D4}"/>
              </a:ext>
            </a:extLst>
          </p:cNvPr>
          <p:cNvSpPr txBox="1">
            <a:spLocks noChangeArrowheads="1"/>
          </p:cNvSpPr>
          <p:nvPr/>
        </p:nvSpPr>
        <p:spPr bwMode="auto">
          <a:xfrm>
            <a:off x="2095500" y="3352953"/>
            <a:ext cx="8001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4000" b="1" dirty="0">
                <a:solidFill>
                  <a:srgbClr val="002060"/>
                </a:solidFill>
                <a:latin typeface="EucrosiaUPC" panose="02020603050405020304" pitchFamily="18" charset="-34"/>
                <a:cs typeface="EucrosiaUPC" panose="02020603050405020304" pitchFamily="18" charset="-34"/>
              </a:rPr>
              <a:t>Quantitative Data</a:t>
            </a:r>
            <a:br>
              <a:rPr lang="en-US" altLang="en-US" sz="4000" b="1" dirty="0">
                <a:solidFill>
                  <a:srgbClr val="002060"/>
                </a:solidFill>
                <a:latin typeface="EucrosiaUPC" panose="02020603050405020304" pitchFamily="18" charset="-34"/>
                <a:cs typeface="EucrosiaUPC" panose="02020603050405020304" pitchFamily="18" charset="-34"/>
              </a:rPr>
            </a:br>
            <a:r>
              <a:rPr lang="en-US" altLang="en-US" sz="4000" b="1" dirty="0">
                <a:latin typeface="EucrosiaUPC" panose="02020603050405020304" pitchFamily="18" charset="-34"/>
                <a:cs typeface="EucrosiaUPC" panose="02020603050405020304" pitchFamily="18" charset="-34"/>
              </a:rPr>
              <a:t>      </a:t>
            </a:r>
            <a:r>
              <a:rPr lang="en-US" altLang="en-US" sz="4000" b="1" dirty="0">
                <a:solidFill>
                  <a:srgbClr val="CC3300"/>
                </a:solidFill>
                <a:latin typeface="EucrosiaUPC" panose="02020603050405020304" pitchFamily="18" charset="-34"/>
                <a:cs typeface="EucrosiaUPC" panose="02020603050405020304" pitchFamily="18" charset="-34"/>
              </a:rPr>
              <a:t>- Continuous Data</a:t>
            </a:r>
            <a:br>
              <a:rPr lang="th-TH" altLang="en-US" sz="4000" b="1" dirty="0">
                <a:solidFill>
                  <a:srgbClr val="CC3300"/>
                </a:solidFill>
                <a:latin typeface="EucrosiaUPC" panose="02020603050405020304" pitchFamily="18" charset="-34"/>
                <a:cs typeface="EucrosiaUPC" panose="02020603050405020304" pitchFamily="18" charset="-34"/>
              </a:rPr>
            </a:br>
            <a:r>
              <a:rPr lang="th-TH" altLang="en-US" sz="4000" b="1" dirty="0">
                <a:solidFill>
                  <a:srgbClr val="CC3300"/>
                </a:solidFill>
                <a:latin typeface="EucrosiaUPC" panose="02020603050405020304" pitchFamily="18" charset="-34"/>
                <a:cs typeface="EucrosiaUPC" panose="02020603050405020304" pitchFamily="18" charset="-34"/>
              </a:rPr>
              <a:t>      - </a:t>
            </a:r>
            <a:r>
              <a:rPr lang="en-US" altLang="en-US" sz="4000" b="1" dirty="0">
                <a:solidFill>
                  <a:srgbClr val="CC3300"/>
                </a:solidFill>
                <a:latin typeface="EucrosiaUPC" panose="02020603050405020304" pitchFamily="18" charset="-34"/>
                <a:cs typeface="EucrosiaUPC" panose="02020603050405020304" pitchFamily="18" charset="-34"/>
              </a:rPr>
              <a:t>Discrete Data</a:t>
            </a:r>
            <a:endParaRPr lang="th-TH" altLang="en-US" sz="4000" b="1" dirty="0">
              <a:solidFill>
                <a:srgbClr val="CC3300"/>
              </a:solidFill>
              <a:latin typeface="EucrosiaUPC" panose="02020603050405020304" pitchFamily="18" charset="-34"/>
              <a:cs typeface="EucrosiaUPC" panose="02020603050405020304" pitchFamily="18" charset="-34"/>
            </a:endParaRPr>
          </a:p>
        </p:txBody>
      </p:sp>
      <p:sp>
        <p:nvSpPr>
          <p:cNvPr id="14341" name="Text Box 8">
            <a:extLst>
              <a:ext uri="{FF2B5EF4-FFF2-40B4-BE49-F238E27FC236}">
                <a16:creationId xmlns:a16="http://schemas.microsoft.com/office/drawing/2014/main" id="{5E14F176-FD0D-2BEE-DD76-CDE0EABF92C7}"/>
              </a:ext>
            </a:extLst>
          </p:cNvPr>
          <p:cNvSpPr txBox="1">
            <a:spLocks noChangeArrowheads="1"/>
          </p:cNvSpPr>
          <p:nvPr/>
        </p:nvSpPr>
        <p:spPr bwMode="auto">
          <a:xfrm>
            <a:off x="2133600" y="2075584"/>
            <a:ext cx="617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4000" b="1" dirty="0">
                <a:solidFill>
                  <a:srgbClr val="002060"/>
                </a:solidFill>
                <a:latin typeface="EucrosiaUPC" panose="02020603050405020304" pitchFamily="18" charset="-34"/>
                <a:cs typeface="EucrosiaUPC" panose="02020603050405020304" pitchFamily="18" charset="-34"/>
              </a:rPr>
              <a:t>Qualitative Data</a:t>
            </a:r>
            <a:endParaRPr lang="th-TH" altLang="en-US" sz="4000" b="1" dirty="0">
              <a:solidFill>
                <a:srgbClr val="002060"/>
              </a:solidFill>
              <a:latin typeface="EucrosiaUPC" panose="02020603050405020304" pitchFamily="18" charset="-34"/>
              <a:cs typeface="EucrosiaUPC" panose="02020603050405020304" pitchFamily="18" charset="-34"/>
            </a:endParaRPr>
          </a:p>
        </p:txBody>
      </p:sp>
      <p:sp>
        <p:nvSpPr>
          <p:cNvPr id="2" name="Slide Number Placeholder 1">
            <a:extLst>
              <a:ext uri="{FF2B5EF4-FFF2-40B4-BE49-F238E27FC236}">
                <a16:creationId xmlns:a16="http://schemas.microsoft.com/office/drawing/2014/main" id="{F6BA9EF4-4685-393B-88DC-2F861593B323}"/>
              </a:ext>
            </a:extLst>
          </p:cNvPr>
          <p:cNvSpPr>
            <a:spLocks noGrp="1"/>
          </p:cNvSpPr>
          <p:nvPr>
            <p:ph type="sldNum" sz="quarter" idx="12"/>
          </p:nvPr>
        </p:nvSpPr>
        <p:spPr/>
        <p:txBody>
          <a:bodyPr/>
          <a:lstStyle/>
          <a:p>
            <a:fld id="{AA0D4C52-9219-4FF9-B749-AE943D4316C9}" type="slidenum">
              <a:rPr lang="th-TH" smtClean="0"/>
              <a:t>10</a:t>
            </a:fld>
            <a:endParaRPr lang="th-TH"/>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7B60A1-90AB-1440-741B-17B300A0BE7D}"/>
              </a:ext>
            </a:extLst>
          </p:cNvPr>
          <p:cNvSpPr txBox="1"/>
          <p:nvPr/>
        </p:nvSpPr>
        <p:spPr>
          <a:xfrm>
            <a:off x="1795360" y="194770"/>
            <a:ext cx="9929004" cy="621708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dirty="0"/>
          </a:p>
          <a:p>
            <a:r>
              <a:rPr lang="en-US" sz="2000" dirty="0"/>
              <a:t>Data can be broadly categorized into two main types:</a:t>
            </a:r>
          </a:p>
          <a:p>
            <a:pPr>
              <a:buFont typeface="+mj-lt"/>
              <a:buAutoNum type="arabicPeriod"/>
            </a:pPr>
            <a:r>
              <a:rPr lang="en-US" sz="2000" b="1" dirty="0"/>
              <a:t>Qualitative Data:</a:t>
            </a:r>
            <a:r>
              <a:rPr lang="en-US" sz="2000" dirty="0"/>
              <a:t> Also known as categorical data, qualitative data describes qualities or characteristics and cannot be measured numerically. This type of data is often non-numeric and can be further divided into nominal and ordinal data.</a:t>
            </a:r>
          </a:p>
          <a:p>
            <a:pPr marL="742950" lvl="1" indent="-285750">
              <a:buFont typeface="+mj-lt"/>
              <a:buAutoNum type="arabicPeriod"/>
            </a:pPr>
            <a:r>
              <a:rPr lang="en-US" sz="2000" b="1" dirty="0"/>
              <a:t>Nominal Data:</a:t>
            </a:r>
            <a:r>
              <a:rPr lang="en-US" sz="2000" dirty="0"/>
              <a:t> Nominal data represents categories or labels without any inherent order or ranking. Examples include colors, names, or categories like gender or marital status.</a:t>
            </a:r>
          </a:p>
          <a:p>
            <a:pPr marL="742950" lvl="1" indent="-285750">
              <a:buFont typeface="+mj-lt"/>
              <a:buAutoNum type="arabicPeriod"/>
            </a:pPr>
            <a:r>
              <a:rPr lang="en-US" sz="2000" b="1" dirty="0"/>
              <a:t>Ordinal Data:</a:t>
            </a:r>
            <a:r>
              <a:rPr lang="en-US" sz="2000" dirty="0"/>
              <a:t> Ordinal data has a natural order or ranking, but the intervals between values are not uniform or well-defined. Examples include rankings (1st, 2nd, 3rd) or ratings (poor, fair, good).</a:t>
            </a:r>
          </a:p>
          <a:p>
            <a:pPr>
              <a:buFont typeface="+mj-lt"/>
              <a:buAutoNum type="arabicPeriod"/>
            </a:pPr>
            <a:r>
              <a:rPr lang="en-US" sz="2000" b="1" dirty="0"/>
              <a:t>Quantitative Data:</a:t>
            </a:r>
            <a:r>
              <a:rPr lang="en-US" sz="2000" dirty="0"/>
              <a:t> Quantitative data represents quantities or numerical measurements and can be further divided into discrete and continuous data.</a:t>
            </a:r>
          </a:p>
          <a:p>
            <a:pPr marL="742950" lvl="1" indent="-285750">
              <a:buFont typeface="+mj-lt"/>
              <a:buAutoNum type="arabicPeriod"/>
            </a:pPr>
            <a:r>
              <a:rPr lang="en-US" sz="2000" b="1" dirty="0"/>
              <a:t>Discrete Data:</a:t>
            </a:r>
            <a:r>
              <a:rPr lang="en-US" sz="2000" dirty="0"/>
              <a:t> Discrete data consists of whole numbers or countable items and has distinct, separate values. Examples include the number of students in a class or the number of cars in a parking lot.</a:t>
            </a:r>
          </a:p>
          <a:p>
            <a:pPr marL="742950" lvl="1" indent="-285750">
              <a:buFont typeface="+mj-lt"/>
              <a:buAutoNum type="arabicPeriod"/>
            </a:pPr>
            <a:r>
              <a:rPr lang="en-US" sz="2000" b="1" dirty="0"/>
              <a:t>Continuous Data:</a:t>
            </a:r>
            <a:r>
              <a:rPr lang="en-US" sz="2000" dirty="0"/>
              <a:t> Continuous data can take any value within a given range and can be measured more precisely. Examples include height, weight, temperature, or time.</a:t>
            </a:r>
          </a:p>
        </p:txBody>
      </p:sp>
      <p:sp>
        <p:nvSpPr>
          <p:cNvPr id="2" name="Slide Number Placeholder 1">
            <a:extLst>
              <a:ext uri="{FF2B5EF4-FFF2-40B4-BE49-F238E27FC236}">
                <a16:creationId xmlns:a16="http://schemas.microsoft.com/office/drawing/2014/main" id="{5F0F1C7B-457A-01D2-EDD8-7DA087174EA9}"/>
              </a:ext>
            </a:extLst>
          </p:cNvPr>
          <p:cNvSpPr>
            <a:spLocks noGrp="1"/>
          </p:cNvSpPr>
          <p:nvPr>
            <p:ph type="sldNum" sz="quarter" idx="12"/>
          </p:nvPr>
        </p:nvSpPr>
        <p:spPr/>
        <p:txBody>
          <a:bodyPr/>
          <a:lstStyle/>
          <a:p>
            <a:fld id="{AA0D4C52-9219-4FF9-B749-AE943D4316C9}" type="slidenum">
              <a:rPr lang="th-TH" smtClean="0"/>
              <a:t>11</a:t>
            </a:fld>
            <a:endParaRPr lang="th-TH"/>
          </a:p>
        </p:txBody>
      </p:sp>
    </p:spTree>
    <p:extLst>
      <p:ext uri="{BB962C8B-B14F-4D97-AF65-F5344CB8AC3E}">
        <p14:creationId xmlns:p14="http://schemas.microsoft.com/office/powerpoint/2010/main" val="355604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AB2D1-0F3E-6F60-C93D-A2F910F030E6}"/>
              </a:ext>
            </a:extLst>
          </p:cNvPr>
          <p:cNvSpPr txBox="1"/>
          <p:nvPr/>
        </p:nvSpPr>
        <p:spPr>
          <a:xfrm>
            <a:off x="1969342" y="357721"/>
            <a:ext cx="10317192" cy="507831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dirty="0"/>
              <a:t>Variable measurement level refers to the scale or level of measurement associated with a particular variable in a dataset. There are four main levels of measurement:</a:t>
            </a:r>
          </a:p>
          <a:p>
            <a:pPr>
              <a:buFont typeface="+mj-lt"/>
              <a:buAutoNum type="arabicPeriod"/>
            </a:pPr>
            <a:r>
              <a:rPr lang="en-US" b="1" dirty="0"/>
              <a:t>Nominal Level:</a:t>
            </a:r>
            <a:r>
              <a:rPr lang="en-US" dirty="0"/>
              <a:t> Variables at the nominal level are categorical and represent qualitative differences in the data. They have no inherent order or ranking. Examples include gender, ethnicity, or marital status.</a:t>
            </a:r>
          </a:p>
          <a:p>
            <a:pPr>
              <a:buFont typeface="+mj-lt"/>
              <a:buAutoNum type="arabicPeriod"/>
            </a:pPr>
            <a:r>
              <a:rPr lang="en-US" b="1" dirty="0"/>
              <a:t>Ordinal Level:</a:t>
            </a:r>
            <a:r>
              <a:rPr lang="en-US" dirty="0"/>
              <a:t> Variables at the ordinal level also represent qualitative differences, but they have a natural order or ranking. However, the intervals between values may not be uniform or precisely defined. Examples include educational attainment levels (e.g., high school diploma, bachelor's degree, master's degree) or Likert scale responses (e.g., strongly agree, agree, neutral, disagree, strongly disagree).</a:t>
            </a:r>
          </a:p>
          <a:p>
            <a:pPr>
              <a:buFont typeface="+mj-lt"/>
              <a:buAutoNum type="arabicPeriod"/>
            </a:pPr>
            <a:r>
              <a:rPr lang="en-US" b="1" dirty="0"/>
              <a:t>Interval Level:</a:t>
            </a:r>
            <a:r>
              <a:rPr lang="en-US" dirty="0"/>
              <a:t> Variables at the interval level are quantitative and represent measurable quantities. They have a meaningful order, and the intervals between values are equal. However, there is no true zero point, meaning that ratios of measurements are not meaningful. Examples include temperature measured in Celsius or Fahrenheit, where zero does not represent the absence of temperature.</a:t>
            </a:r>
          </a:p>
          <a:p>
            <a:pPr>
              <a:buFont typeface="+mj-lt"/>
              <a:buAutoNum type="arabicPeriod"/>
            </a:pPr>
            <a:r>
              <a:rPr lang="en-US" b="1" dirty="0"/>
              <a:t>Ratio Level:</a:t>
            </a:r>
            <a:r>
              <a:rPr lang="en-US" dirty="0"/>
              <a:t> Variables at the ratio level are also quantitative and have all the properties of interval-level variables but with a true zero point. This means that ratios of measurements are meaningful. Examples include height, weight, time, and income.</a:t>
            </a:r>
          </a:p>
        </p:txBody>
      </p:sp>
      <p:sp>
        <p:nvSpPr>
          <p:cNvPr id="2" name="Slide Number Placeholder 1">
            <a:extLst>
              <a:ext uri="{FF2B5EF4-FFF2-40B4-BE49-F238E27FC236}">
                <a16:creationId xmlns:a16="http://schemas.microsoft.com/office/drawing/2014/main" id="{EC635788-D3BC-9C98-EE95-F4B7789E9709}"/>
              </a:ext>
            </a:extLst>
          </p:cNvPr>
          <p:cNvSpPr>
            <a:spLocks noGrp="1"/>
          </p:cNvSpPr>
          <p:nvPr>
            <p:ph type="sldNum" sz="quarter" idx="12"/>
          </p:nvPr>
        </p:nvSpPr>
        <p:spPr/>
        <p:txBody>
          <a:bodyPr/>
          <a:lstStyle/>
          <a:p>
            <a:fld id="{AA0D4C52-9219-4FF9-B749-AE943D4316C9}" type="slidenum">
              <a:rPr lang="th-TH" smtClean="0"/>
              <a:t>12</a:t>
            </a:fld>
            <a:endParaRPr lang="th-TH"/>
          </a:p>
        </p:txBody>
      </p:sp>
    </p:spTree>
    <p:extLst>
      <p:ext uri="{BB962C8B-B14F-4D97-AF65-F5344CB8AC3E}">
        <p14:creationId xmlns:p14="http://schemas.microsoft.com/office/powerpoint/2010/main" val="347569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E6131833-39D0-0BE3-B78E-C7FCCD15A60D}"/>
              </a:ext>
            </a:extLst>
          </p:cNvPr>
          <p:cNvSpPr>
            <a:spLocks noChangeArrowheads="1"/>
          </p:cNvSpPr>
          <p:nvPr/>
        </p:nvSpPr>
        <p:spPr bwMode="auto">
          <a:xfrm>
            <a:off x="6267450" y="2514600"/>
            <a:ext cx="4191000" cy="1447800"/>
          </a:xfrm>
          <a:prstGeom prst="rect">
            <a:avLst/>
          </a:prstGeom>
          <a:solidFill>
            <a:srgbClr val="FFFFCC"/>
          </a:solidFill>
          <a:ln w="38100">
            <a:solidFill>
              <a:srgbClr val="0000CC"/>
            </a:solidFill>
            <a:miter lim="800000"/>
            <a:headEnd/>
            <a:tailEnd/>
          </a:ln>
        </p:spPr>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sp>
        <p:nvSpPr>
          <p:cNvPr id="29699" name="Rectangle 3">
            <a:extLst>
              <a:ext uri="{FF2B5EF4-FFF2-40B4-BE49-F238E27FC236}">
                <a16:creationId xmlns:a16="http://schemas.microsoft.com/office/drawing/2014/main" id="{9C1AF5C1-CB52-A7AB-ABB8-1B82EF73A761}"/>
              </a:ext>
            </a:extLst>
          </p:cNvPr>
          <p:cNvSpPr>
            <a:spLocks noChangeArrowheads="1"/>
          </p:cNvSpPr>
          <p:nvPr/>
        </p:nvSpPr>
        <p:spPr bwMode="auto">
          <a:xfrm>
            <a:off x="1638300" y="2495550"/>
            <a:ext cx="4191000" cy="1447800"/>
          </a:xfrm>
          <a:prstGeom prst="rect">
            <a:avLst/>
          </a:prstGeom>
          <a:solidFill>
            <a:srgbClr val="FFFFCC"/>
          </a:solidFill>
          <a:ln w="38100">
            <a:solidFill>
              <a:srgbClr val="0000CC"/>
            </a:solidFill>
            <a:miter lim="800000"/>
            <a:headEnd/>
            <a:tailEnd/>
          </a:ln>
        </p:spPr>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sp>
        <p:nvSpPr>
          <p:cNvPr id="29700" name="Rectangle 4">
            <a:extLst>
              <a:ext uri="{FF2B5EF4-FFF2-40B4-BE49-F238E27FC236}">
                <a16:creationId xmlns:a16="http://schemas.microsoft.com/office/drawing/2014/main" id="{E5292B2E-25B4-3B05-95AF-59068946BF6D}"/>
              </a:ext>
            </a:extLst>
          </p:cNvPr>
          <p:cNvSpPr>
            <a:spLocks noChangeArrowheads="1"/>
          </p:cNvSpPr>
          <p:nvPr/>
        </p:nvSpPr>
        <p:spPr bwMode="auto">
          <a:xfrm>
            <a:off x="3714750" y="495300"/>
            <a:ext cx="4648200" cy="838200"/>
          </a:xfrm>
          <a:prstGeom prst="rect">
            <a:avLst/>
          </a:prstGeom>
          <a:solidFill>
            <a:srgbClr val="FFFFCC"/>
          </a:solidFill>
          <a:ln w="9525">
            <a:solidFill>
              <a:schemeClr val="tx1"/>
            </a:solidFill>
            <a:miter lim="800000"/>
            <a:headEnd/>
            <a:tailEnd/>
          </a:ln>
          <a:effectLst>
            <a:outerShdw dist="107763" dir="2700000" algn="ctr" rotWithShape="0">
              <a:srgbClr val="A50021"/>
            </a:outerShdw>
          </a:effectLst>
        </p:spPr>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sp>
        <p:nvSpPr>
          <p:cNvPr id="29701" name="Rectangle 5">
            <a:extLst>
              <a:ext uri="{FF2B5EF4-FFF2-40B4-BE49-F238E27FC236}">
                <a16:creationId xmlns:a16="http://schemas.microsoft.com/office/drawing/2014/main" id="{4FF9CC5D-3CA1-3EC3-0169-2CDDE8FB1695}"/>
              </a:ext>
            </a:extLst>
          </p:cNvPr>
          <p:cNvSpPr>
            <a:spLocks noGrp="1" noChangeArrowheads="1"/>
          </p:cNvSpPr>
          <p:nvPr>
            <p:ph type="ctrTitle"/>
          </p:nvPr>
        </p:nvSpPr>
        <p:spPr>
          <a:xfrm>
            <a:off x="6229350" y="2647950"/>
            <a:ext cx="4876800" cy="1143000"/>
          </a:xfrm>
        </p:spPr>
        <p:txBody>
          <a:bodyPr>
            <a:normAutofit fontScale="90000"/>
          </a:bodyPr>
          <a:lstStyle/>
          <a:p>
            <a:pPr algn="l"/>
            <a:r>
              <a:rPr lang="en-US" altLang="en-US" sz="4000" b="1" dirty="0">
                <a:latin typeface="EucrosiaUPC" panose="02020603050405020304" pitchFamily="18" charset="-34"/>
                <a:cs typeface="EucrosiaUPC" panose="02020603050405020304" pitchFamily="18" charset="-34"/>
              </a:rPr>
              <a:t>Non-Normal Distribution</a:t>
            </a:r>
            <a:br>
              <a:rPr lang="en-US" altLang="en-US" sz="4000" b="1" dirty="0">
                <a:latin typeface="EucrosiaUPC" panose="02020603050405020304" pitchFamily="18" charset="-34"/>
                <a:cs typeface="EucrosiaUPC" panose="02020603050405020304" pitchFamily="18" charset="-34"/>
              </a:rPr>
            </a:br>
            <a:r>
              <a:rPr lang="en-US" altLang="en-US" sz="4000" b="1" dirty="0">
                <a:latin typeface="EucrosiaUPC" panose="02020603050405020304" pitchFamily="18" charset="-34"/>
                <a:cs typeface="EucrosiaUPC" panose="02020603050405020304" pitchFamily="18" charset="-34"/>
              </a:rPr>
              <a:t>Non-Parametric Statistics</a:t>
            </a:r>
            <a:endParaRPr lang="th-TH" altLang="en-US" sz="4000" b="1" dirty="0">
              <a:latin typeface="EucrosiaUPC" panose="02020603050405020304" pitchFamily="18" charset="-34"/>
              <a:cs typeface="EucrosiaUPC" panose="02020603050405020304" pitchFamily="18" charset="-34"/>
            </a:endParaRPr>
          </a:p>
        </p:txBody>
      </p:sp>
      <p:sp>
        <p:nvSpPr>
          <p:cNvPr id="29702" name="Rectangle 6">
            <a:extLst>
              <a:ext uri="{FF2B5EF4-FFF2-40B4-BE49-F238E27FC236}">
                <a16:creationId xmlns:a16="http://schemas.microsoft.com/office/drawing/2014/main" id="{49F4B855-97BA-9B9F-0DD8-79412D7BF37F}"/>
              </a:ext>
            </a:extLst>
          </p:cNvPr>
          <p:cNvSpPr>
            <a:spLocks noChangeArrowheads="1"/>
          </p:cNvSpPr>
          <p:nvPr/>
        </p:nvSpPr>
        <p:spPr bwMode="auto">
          <a:xfrm>
            <a:off x="3334770" y="476251"/>
            <a:ext cx="433644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lgn="ctr">
              <a:spcBef>
                <a:spcPct val="0"/>
              </a:spcBef>
              <a:buFontTx/>
              <a:buNone/>
            </a:pPr>
            <a:r>
              <a:rPr lang="en-US" altLang="en-US" sz="4800" b="1" dirty="0">
                <a:solidFill>
                  <a:srgbClr val="0000CC"/>
                </a:solidFill>
                <a:latin typeface="EucrosiaUPC" panose="02020603050405020304" pitchFamily="18" charset="-34"/>
                <a:cs typeface="EucrosiaUPC" panose="02020603050405020304" pitchFamily="18" charset="-34"/>
              </a:rPr>
              <a:t>        Data Distribution</a:t>
            </a:r>
            <a:endParaRPr lang="th-TH" altLang="en-US" sz="4800" b="1" dirty="0">
              <a:solidFill>
                <a:srgbClr val="0000CC"/>
              </a:solidFill>
              <a:latin typeface="EucrosiaUPC" panose="02020603050405020304" pitchFamily="18" charset="-34"/>
              <a:cs typeface="EucrosiaUPC" panose="02020603050405020304" pitchFamily="18" charset="-34"/>
            </a:endParaRPr>
          </a:p>
        </p:txBody>
      </p:sp>
      <p:sp>
        <p:nvSpPr>
          <p:cNvPr id="29703" name="Text Box 7">
            <a:extLst>
              <a:ext uri="{FF2B5EF4-FFF2-40B4-BE49-F238E27FC236}">
                <a16:creationId xmlns:a16="http://schemas.microsoft.com/office/drawing/2014/main" id="{0539230E-94EE-5B22-4FEB-B0F82CF8E9E9}"/>
              </a:ext>
            </a:extLst>
          </p:cNvPr>
          <p:cNvSpPr txBox="1">
            <a:spLocks noChangeArrowheads="1"/>
          </p:cNvSpPr>
          <p:nvPr/>
        </p:nvSpPr>
        <p:spPr bwMode="auto">
          <a:xfrm>
            <a:off x="1771650" y="2724150"/>
            <a:ext cx="5486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lnSpc>
                <a:spcPct val="60000"/>
              </a:lnSpc>
              <a:spcBef>
                <a:spcPct val="50000"/>
              </a:spcBef>
              <a:buFontTx/>
              <a:buNone/>
            </a:pPr>
            <a:r>
              <a:rPr lang="en-US" altLang="en-US" sz="4000" b="1" dirty="0">
                <a:latin typeface="EucrosiaUPC" panose="02020603050405020304" pitchFamily="18" charset="-34"/>
                <a:cs typeface="EucrosiaUPC" panose="02020603050405020304" pitchFamily="18" charset="-34"/>
              </a:rPr>
              <a:t>Normal Distribution:</a:t>
            </a:r>
          </a:p>
          <a:p>
            <a:pPr>
              <a:lnSpc>
                <a:spcPct val="60000"/>
              </a:lnSpc>
              <a:spcBef>
                <a:spcPct val="50000"/>
              </a:spcBef>
              <a:buFontTx/>
              <a:buNone/>
            </a:pPr>
            <a:r>
              <a:rPr lang="en-US" altLang="en-US" sz="4000" b="1" dirty="0">
                <a:latin typeface="EucrosiaUPC" panose="02020603050405020304" pitchFamily="18" charset="-34"/>
                <a:cs typeface="EucrosiaUPC" panose="02020603050405020304" pitchFamily="18" charset="-34"/>
              </a:rPr>
              <a:t>Parametric Statistics</a:t>
            </a:r>
            <a:endParaRPr lang="th-TH" altLang="en-US" sz="4000" b="1" dirty="0">
              <a:latin typeface="EucrosiaUPC" panose="02020603050405020304" pitchFamily="18" charset="-34"/>
              <a:cs typeface="EucrosiaUPC" panose="02020603050405020304" pitchFamily="18" charset="-34"/>
            </a:endParaRPr>
          </a:p>
        </p:txBody>
      </p:sp>
      <p:sp>
        <p:nvSpPr>
          <p:cNvPr id="29704" name="Line 8">
            <a:extLst>
              <a:ext uri="{FF2B5EF4-FFF2-40B4-BE49-F238E27FC236}">
                <a16:creationId xmlns:a16="http://schemas.microsoft.com/office/drawing/2014/main" id="{F3393130-0317-F461-4137-43001D7D5898}"/>
              </a:ext>
            </a:extLst>
          </p:cNvPr>
          <p:cNvSpPr>
            <a:spLocks noChangeShapeType="1"/>
          </p:cNvSpPr>
          <p:nvPr/>
        </p:nvSpPr>
        <p:spPr bwMode="auto">
          <a:xfrm>
            <a:off x="3505200" y="1905000"/>
            <a:ext cx="5029200" cy="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29705" name="Line 9">
            <a:extLst>
              <a:ext uri="{FF2B5EF4-FFF2-40B4-BE49-F238E27FC236}">
                <a16:creationId xmlns:a16="http://schemas.microsoft.com/office/drawing/2014/main" id="{C56AE867-31AB-9476-082A-6CE278B13317}"/>
              </a:ext>
            </a:extLst>
          </p:cNvPr>
          <p:cNvSpPr>
            <a:spLocks noChangeShapeType="1"/>
          </p:cNvSpPr>
          <p:nvPr/>
        </p:nvSpPr>
        <p:spPr bwMode="auto">
          <a:xfrm>
            <a:off x="6096000" y="1371600"/>
            <a:ext cx="0" cy="53340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29706" name="Line 10">
            <a:extLst>
              <a:ext uri="{FF2B5EF4-FFF2-40B4-BE49-F238E27FC236}">
                <a16:creationId xmlns:a16="http://schemas.microsoft.com/office/drawing/2014/main" id="{0287ABFD-589C-F7B3-E6BF-40856A817D03}"/>
              </a:ext>
            </a:extLst>
          </p:cNvPr>
          <p:cNvSpPr>
            <a:spLocks noChangeShapeType="1"/>
          </p:cNvSpPr>
          <p:nvPr/>
        </p:nvSpPr>
        <p:spPr bwMode="auto">
          <a:xfrm>
            <a:off x="3505200" y="1885950"/>
            <a:ext cx="0" cy="58420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29707" name="Line 11">
            <a:extLst>
              <a:ext uri="{FF2B5EF4-FFF2-40B4-BE49-F238E27FC236}">
                <a16:creationId xmlns:a16="http://schemas.microsoft.com/office/drawing/2014/main" id="{E4B60659-8EB9-E9F5-735B-69661F9AA14D}"/>
              </a:ext>
            </a:extLst>
          </p:cNvPr>
          <p:cNvSpPr>
            <a:spLocks noChangeShapeType="1"/>
          </p:cNvSpPr>
          <p:nvPr/>
        </p:nvSpPr>
        <p:spPr bwMode="auto">
          <a:xfrm>
            <a:off x="8534400" y="1885950"/>
            <a:ext cx="0" cy="60960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pic>
        <p:nvPicPr>
          <p:cNvPr id="29708" name="Picture 12">
            <a:extLst>
              <a:ext uri="{FF2B5EF4-FFF2-40B4-BE49-F238E27FC236}">
                <a16:creationId xmlns:a16="http://schemas.microsoft.com/office/drawing/2014/main" id="{9BC2E836-4CB3-1D5D-651C-809DFABD84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6950" y="4284663"/>
            <a:ext cx="28194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8F574D02-061B-AF75-463C-3F79CA92DA08}"/>
              </a:ext>
            </a:extLst>
          </p:cNvPr>
          <p:cNvSpPr>
            <a:spLocks noGrp="1"/>
          </p:cNvSpPr>
          <p:nvPr>
            <p:ph type="sldNum" sz="quarter" idx="12"/>
          </p:nvPr>
        </p:nvSpPr>
        <p:spPr/>
        <p:txBody>
          <a:bodyPr/>
          <a:lstStyle/>
          <a:p>
            <a:fld id="{AA0D4C52-9219-4FF9-B749-AE943D4316C9}" type="slidenum">
              <a:rPr lang="th-TH" smtClean="0"/>
              <a:t>13</a:t>
            </a:fld>
            <a:endParaRPr lang="th-TH"/>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a:extLst>
              <a:ext uri="{FF2B5EF4-FFF2-40B4-BE49-F238E27FC236}">
                <a16:creationId xmlns:a16="http://schemas.microsoft.com/office/drawing/2014/main" id="{63BB7C4F-1E51-017F-9F8E-7D39829C8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38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BF7DBE9D-58C4-EFE6-49B4-8E54EAC81D0F}"/>
              </a:ext>
            </a:extLst>
          </p:cNvPr>
          <p:cNvSpPr>
            <a:spLocks noGrp="1"/>
          </p:cNvSpPr>
          <p:nvPr>
            <p:ph type="sldNum" sz="quarter" idx="12"/>
          </p:nvPr>
        </p:nvSpPr>
        <p:spPr/>
        <p:txBody>
          <a:bodyPr/>
          <a:lstStyle/>
          <a:p>
            <a:fld id="{AA0D4C52-9219-4FF9-B749-AE943D4316C9}" type="slidenum">
              <a:rPr lang="th-TH" smtClean="0"/>
              <a:t>14</a:t>
            </a:fld>
            <a:endParaRPr lang="th-TH"/>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4584C4-80C4-ED99-31FB-4FCDEE001EB3}"/>
              </a:ext>
            </a:extLst>
          </p:cNvPr>
          <p:cNvSpPr txBox="1"/>
          <p:nvPr/>
        </p:nvSpPr>
        <p:spPr>
          <a:xfrm>
            <a:off x="1960328" y="621456"/>
            <a:ext cx="10127411"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dirty="0"/>
              <a:t>Skewness is a statistical measure that describes the asymmetry of the probability distribution of a real-valued random variable about its mean. In simpler terms, it indicates the degree to which the data distribution is skewed or lopsided.</a:t>
            </a:r>
          </a:p>
          <a:p>
            <a:r>
              <a:rPr lang="en-US" dirty="0"/>
              <a:t>A distribution is symmetric if the left and right sides are mirror images of each other. When a distribution is skewed, it means that one tail is longer or extends further than the other. Skewness can be classified into three main types:</a:t>
            </a:r>
          </a:p>
          <a:p>
            <a:pPr>
              <a:buFont typeface="+mj-lt"/>
              <a:buAutoNum type="arabicPeriod"/>
            </a:pPr>
            <a:r>
              <a:rPr lang="en-US" b="1" dirty="0"/>
              <a:t>Positive Skewness (Right Skewness):</a:t>
            </a:r>
            <a:r>
              <a:rPr lang="en-US" dirty="0"/>
              <a:t> In a positively skewed distribution, the tail on the right-hand side of the distribution is longer or fatter than the left-hand side. This means that the majority of the data points are concentrated on the left side, with a few extreme values on the right side.</a:t>
            </a:r>
          </a:p>
          <a:p>
            <a:pPr>
              <a:buFont typeface="+mj-lt"/>
              <a:buAutoNum type="arabicPeriod"/>
            </a:pPr>
            <a:r>
              <a:rPr lang="en-US" b="1" dirty="0"/>
              <a:t>Negative Skewness (Left Skewness):</a:t>
            </a:r>
            <a:r>
              <a:rPr lang="en-US" dirty="0"/>
              <a:t> In a negatively skewed distribution, the tail on the left-hand side of the distribution is longer or fatter than the right-hand side. This indicates that the majority of the data points are concentrated on the right side, with a few extreme values on the left side.</a:t>
            </a:r>
          </a:p>
          <a:p>
            <a:pPr>
              <a:buFont typeface="+mj-lt"/>
              <a:buAutoNum type="arabicPeriod"/>
            </a:pPr>
            <a:r>
              <a:rPr lang="en-US" b="1" dirty="0"/>
              <a:t>Zero Skewness:</a:t>
            </a:r>
            <a:r>
              <a:rPr lang="en-US" dirty="0"/>
              <a:t> A distribution is considered to have zero skewness if it is perfectly symmetric, with both tails being equal in length.</a:t>
            </a:r>
          </a:p>
          <a:p>
            <a:r>
              <a:rPr lang="en-US" dirty="0"/>
              <a:t>Skewness is an important measure in statistics as it helps to understand the shape of the distribution of data. It is often used in various statistical analyses and data modeling techniques to assess the normality of the data and make appropriate adjustments if necessary</a:t>
            </a:r>
            <a:r>
              <a:rPr lang="en-US" sz="1600" dirty="0"/>
              <a:t>.</a:t>
            </a:r>
          </a:p>
        </p:txBody>
      </p:sp>
      <p:sp>
        <p:nvSpPr>
          <p:cNvPr id="2" name="Slide Number Placeholder 1">
            <a:extLst>
              <a:ext uri="{FF2B5EF4-FFF2-40B4-BE49-F238E27FC236}">
                <a16:creationId xmlns:a16="http://schemas.microsoft.com/office/drawing/2014/main" id="{B15A8268-B867-9E20-95E7-EC40BBF13BA6}"/>
              </a:ext>
            </a:extLst>
          </p:cNvPr>
          <p:cNvSpPr>
            <a:spLocks noGrp="1"/>
          </p:cNvSpPr>
          <p:nvPr>
            <p:ph type="sldNum" sz="quarter" idx="12"/>
          </p:nvPr>
        </p:nvSpPr>
        <p:spPr/>
        <p:txBody>
          <a:bodyPr/>
          <a:lstStyle/>
          <a:p>
            <a:fld id="{AA0D4C52-9219-4FF9-B749-AE943D4316C9}" type="slidenum">
              <a:rPr lang="th-TH" smtClean="0"/>
              <a:t>15</a:t>
            </a:fld>
            <a:endParaRPr lang="th-TH"/>
          </a:p>
        </p:txBody>
      </p:sp>
    </p:spTree>
    <p:extLst>
      <p:ext uri="{BB962C8B-B14F-4D97-AF65-F5344CB8AC3E}">
        <p14:creationId xmlns:p14="http://schemas.microsoft.com/office/powerpoint/2010/main" val="447232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a:extLst>
              <a:ext uri="{FF2B5EF4-FFF2-40B4-BE49-F238E27FC236}">
                <a16:creationId xmlns:a16="http://schemas.microsoft.com/office/drawing/2014/main" id="{2FE163AB-1DCB-C0D8-ECF1-BB425F6B83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1" y="1371601"/>
            <a:ext cx="3476625" cy="252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4">
            <a:extLst>
              <a:ext uri="{FF2B5EF4-FFF2-40B4-BE49-F238E27FC236}">
                <a16:creationId xmlns:a16="http://schemas.microsoft.com/office/drawing/2014/main" id="{F6A53FC6-E4BC-30D9-1557-32DD253D0B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76" y="1344613"/>
            <a:ext cx="4124325" cy="255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F9E59A0E-BC84-A218-78A5-256CA85D2E01}"/>
              </a:ext>
            </a:extLst>
          </p:cNvPr>
          <p:cNvSpPr txBox="1"/>
          <p:nvPr/>
        </p:nvSpPr>
        <p:spPr>
          <a:xfrm>
            <a:off x="2057401" y="1344613"/>
            <a:ext cx="3476625"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Negative Skewness</a:t>
            </a:r>
            <a:endParaRPr lang="th-TH" dirty="0"/>
          </a:p>
        </p:txBody>
      </p:sp>
      <p:sp>
        <p:nvSpPr>
          <p:cNvPr id="3" name="TextBox 2">
            <a:extLst>
              <a:ext uri="{FF2B5EF4-FFF2-40B4-BE49-F238E27FC236}">
                <a16:creationId xmlns:a16="http://schemas.microsoft.com/office/drawing/2014/main" id="{150D95A7-76B2-24D2-0882-60EA471E9BC4}"/>
              </a:ext>
            </a:extLst>
          </p:cNvPr>
          <p:cNvSpPr txBox="1"/>
          <p:nvPr/>
        </p:nvSpPr>
        <p:spPr>
          <a:xfrm>
            <a:off x="5857876" y="1344613"/>
            <a:ext cx="3113596"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Positive Skewness</a:t>
            </a:r>
            <a:endParaRPr lang="th-TH" dirty="0"/>
          </a:p>
        </p:txBody>
      </p:sp>
      <p:sp>
        <p:nvSpPr>
          <p:cNvPr id="4" name="Slide Number Placeholder 3">
            <a:extLst>
              <a:ext uri="{FF2B5EF4-FFF2-40B4-BE49-F238E27FC236}">
                <a16:creationId xmlns:a16="http://schemas.microsoft.com/office/drawing/2014/main" id="{BA39E2E1-0308-58EB-F736-6AE5980A3B37}"/>
              </a:ext>
            </a:extLst>
          </p:cNvPr>
          <p:cNvSpPr>
            <a:spLocks noGrp="1"/>
          </p:cNvSpPr>
          <p:nvPr>
            <p:ph type="sldNum" sz="quarter" idx="12"/>
          </p:nvPr>
        </p:nvSpPr>
        <p:spPr/>
        <p:txBody>
          <a:bodyPr/>
          <a:lstStyle/>
          <a:p>
            <a:fld id="{AA0D4C52-9219-4FF9-B749-AE943D4316C9}" type="slidenum">
              <a:rPr lang="th-TH" smtClean="0"/>
              <a:t>16</a:t>
            </a:fld>
            <a:endParaRPr lang="th-TH"/>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a:extLst>
              <a:ext uri="{FF2B5EF4-FFF2-40B4-BE49-F238E27FC236}">
                <a16:creationId xmlns:a16="http://schemas.microsoft.com/office/drawing/2014/main" id="{5590F6D3-A6C0-2D50-DCF7-438EA6F526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4D0629DC-94AD-E859-AF41-87C1F12E319D}"/>
              </a:ext>
            </a:extLst>
          </p:cNvPr>
          <p:cNvSpPr txBox="1"/>
          <p:nvPr/>
        </p:nvSpPr>
        <p:spPr>
          <a:xfrm>
            <a:off x="4451230" y="3209026"/>
            <a:ext cx="3562710" cy="5434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t>Normal Distribution</a:t>
            </a:r>
            <a:endParaRPr lang="th-TH" b="1" dirty="0"/>
          </a:p>
        </p:txBody>
      </p:sp>
      <p:sp>
        <p:nvSpPr>
          <p:cNvPr id="4" name="TextBox 3">
            <a:extLst>
              <a:ext uri="{FF2B5EF4-FFF2-40B4-BE49-F238E27FC236}">
                <a16:creationId xmlns:a16="http://schemas.microsoft.com/office/drawing/2014/main" id="{5B81BB7B-7AA2-4431-FF88-84153B9092AB}"/>
              </a:ext>
            </a:extLst>
          </p:cNvPr>
          <p:cNvSpPr txBox="1"/>
          <p:nvPr/>
        </p:nvSpPr>
        <p:spPr>
          <a:xfrm>
            <a:off x="1695092" y="6235790"/>
            <a:ext cx="4239882"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          Negative Skewness</a:t>
            </a:r>
            <a:endParaRPr lang="th-TH" dirty="0"/>
          </a:p>
        </p:txBody>
      </p:sp>
      <p:sp>
        <p:nvSpPr>
          <p:cNvPr id="5" name="TextBox 4">
            <a:extLst>
              <a:ext uri="{FF2B5EF4-FFF2-40B4-BE49-F238E27FC236}">
                <a16:creationId xmlns:a16="http://schemas.microsoft.com/office/drawing/2014/main" id="{BC39EB74-AC58-1009-8851-443031762954}"/>
              </a:ext>
            </a:extLst>
          </p:cNvPr>
          <p:cNvSpPr txBox="1"/>
          <p:nvPr/>
        </p:nvSpPr>
        <p:spPr>
          <a:xfrm>
            <a:off x="6547988" y="6235790"/>
            <a:ext cx="4120011"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         Positive Skewness</a:t>
            </a:r>
            <a:endParaRPr lang="th-TH" dirty="0"/>
          </a:p>
        </p:txBody>
      </p:sp>
      <p:sp>
        <p:nvSpPr>
          <p:cNvPr id="2" name="Slide Number Placeholder 1">
            <a:extLst>
              <a:ext uri="{FF2B5EF4-FFF2-40B4-BE49-F238E27FC236}">
                <a16:creationId xmlns:a16="http://schemas.microsoft.com/office/drawing/2014/main" id="{5407EDFA-BDDD-E467-3DDC-272527A65CDD}"/>
              </a:ext>
            </a:extLst>
          </p:cNvPr>
          <p:cNvSpPr>
            <a:spLocks noGrp="1"/>
          </p:cNvSpPr>
          <p:nvPr>
            <p:ph type="sldNum" sz="quarter" idx="12"/>
          </p:nvPr>
        </p:nvSpPr>
        <p:spPr/>
        <p:txBody>
          <a:bodyPr/>
          <a:lstStyle/>
          <a:p>
            <a:fld id="{AA0D4C52-9219-4FF9-B749-AE943D4316C9}" type="slidenum">
              <a:rPr lang="th-TH" smtClean="0"/>
              <a:t>17</a:t>
            </a:fld>
            <a:endParaRPr lang="th-TH"/>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0A693A-997A-DBDF-3AE7-DA7422D3A0D6}"/>
              </a:ext>
            </a:extLst>
          </p:cNvPr>
          <p:cNvSpPr txBox="1"/>
          <p:nvPr/>
        </p:nvSpPr>
        <p:spPr>
          <a:xfrm>
            <a:off x="1515374" y="1238447"/>
            <a:ext cx="10676626" cy="470898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dirty="0"/>
              <a:t>      A test of normal distribution, also known as a normality test, is a statistical method used to determine whether a dataset follows a normal distribution or not. The normal distribution, also called the Gaussian distribution or bell curve, is characterized by its symmetric, bell-shaped curve.</a:t>
            </a:r>
          </a:p>
          <a:p>
            <a:r>
              <a:rPr lang="en-US" sz="2000" dirty="0"/>
              <a:t>Several statistical tests can be employed to assess the normality of a dataset. Some of the commonly used normality tests include:</a:t>
            </a:r>
          </a:p>
          <a:p>
            <a:pPr>
              <a:buFont typeface="+mj-lt"/>
              <a:buAutoNum type="arabicPeriod"/>
            </a:pPr>
            <a:r>
              <a:rPr lang="en-US" sz="2000" b="1" dirty="0"/>
              <a:t>Shapiro-Wilk Test:</a:t>
            </a:r>
            <a:r>
              <a:rPr lang="en-US" sz="2000" dirty="0"/>
              <a:t> The Shapiro-Wilk test is a widely used test for normality. It calculates a test statistic based on the correlation between the observed data and the data expected under normality. If the p-value associated with the test statistic is less than a chosen significance level (e.g., 0.05), then the null hypothesis that the data is normally distributed is rejected.</a:t>
            </a:r>
          </a:p>
          <a:p>
            <a:pPr>
              <a:buFont typeface="+mj-lt"/>
              <a:buAutoNum type="arabicPeriod"/>
            </a:pPr>
            <a:r>
              <a:rPr lang="en-US" sz="2000" b="1" dirty="0"/>
              <a:t>Kolmogorov-Smirnov Test:</a:t>
            </a:r>
            <a:r>
              <a:rPr lang="en-US" sz="2000" dirty="0"/>
              <a:t> The Kolmogorov-Smirnov test compares the cumulative distribution function (CDF) of the sample data with the expected CDF of a normal distribution. If the sample data significantly deviates from the expected normal distribution, the null hypothesis of normality is rejected.</a:t>
            </a:r>
          </a:p>
        </p:txBody>
      </p:sp>
      <p:sp>
        <p:nvSpPr>
          <p:cNvPr id="2" name="Slide Number Placeholder 1">
            <a:extLst>
              <a:ext uri="{FF2B5EF4-FFF2-40B4-BE49-F238E27FC236}">
                <a16:creationId xmlns:a16="http://schemas.microsoft.com/office/drawing/2014/main" id="{9FF98A79-D050-B3BD-96AA-9108C74A48BC}"/>
              </a:ext>
            </a:extLst>
          </p:cNvPr>
          <p:cNvSpPr>
            <a:spLocks noGrp="1"/>
          </p:cNvSpPr>
          <p:nvPr>
            <p:ph type="sldNum" sz="quarter" idx="12"/>
          </p:nvPr>
        </p:nvSpPr>
        <p:spPr/>
        <p:txBody>
          <a:bodyPr/>
          <a:lstStyle/>
          <a:p>
            <a:fld id="{AA0D4C52-9219-4FF9-B749-AE943D4316C9}" type="slidenum">
              <a:rPr lang="th-TH" smtClean="0"/>
              <a:t>18</a:t>
            </a:fld>
            <a:endParaRPr lang="th-TH"/>
          </a:p>
        </p:txBody>
      </p:sp>
    </p:spTree>
    <p:extLst>
      <p:ext uri="{BB962C8B-B14F-4D97-AF65-F5344CB8AC3E}">
        <p14:creationId xmlns:p14="http://schemas.microsoft.com/office/powerpoint/2010/main" val="4224645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E025BB-0A96-877A-9BD4-DB5E814D94BF}"/>
              </a:ext>
            </a:extLst>
          </p:cNvPr>
          <p:cNvSpPr txBox="1"/>
          <p:nvPr/>
        </p:nvSpPr>
        <p:spPr>
          <a:xfrm>
            <a:off x="1852094" y="281805"/>
            <a:ext cx="9782355" cy="624786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b="1" dirty="0"/>
              <a:t>3. Anderson-Darling Test:</a:t>
            </a:r>
            <a:r>
              <a:rPr lang="en-US" sz="2000" dirty="0"/>
              <a:t> The Anderson-Darling test is similar to the Kolmogorov-Smirnov test but places more emphasis on the tails of the distribution. It calculates a test statistic based on the differences between the observed data and the normal distribution at various quantiles. The null hypothesis is rejected if the test statistic exceeds a critical value.</a:t>
            </a:r>
          </a:p>
          <a:p>
            <a:r>
              <a:rPr lang="en-US" sz="2000" b="1" dirty="0"/>
              <a:t>4. Jarque-Bera Test:</a:t>
            </a:r>
            <a:r>
              <a:rPr lang="en-US" sz="2000" dirty="0"/>
              <a:t> The Jarque-Bera test is another test for normality that assesses whether the skewness and kurtosis of the sample data match those expected under a normal distribution. If the p-value associated with the test statistic is below a specified threshold, the null hypothesis of normality is rejected.</a:t>
            </a:r>
          </a:p>
          <a:p>
            <a:r>
              <a:rPr lang="en-US" sz="2000" b="1" dirty="0"/>
              <a:t>5. D'Agostino-Pearson Test:</a:t>
            </a:r>
            <a:r>
              <a:rPr lang="en-US" sz="2000" dirty="0"/>
              <a:t> The D'Agostino-Pearson test combines measures of skewness and kurtosis to assess normality. It calculates a test statistic based on these measures and compares it to a chi-squared distribution. If the test statistic exceeds a critical value, the null hypothesis of normality is rejected.</a:t>
            </a:r>
          </a:p>
          <a:p>
            <a:r>
              <a:rPr lang="en-US" sz="2000" dirty="0"/>
              <a:t>These tests provide valuable information about the distributional characteristics of a dataset, which is essential for making valid statistical inferences and selecting appropriate analytical techniques. However, it's important to note that no single test is perfect, and the choice of test may depend on factors such as sample size, data type, and research context</a:t>
            </a:r>
          </a:p>
          <a:p>
            <a:r>
              <a:rPr lang="en-US" sz="2000" dirty="0"/>
              <a:t>.</a:t>
            </a:r>
          </a:p>
        </p:txBody>
      </p:sp>
      <p:sp>
        <p:nvSpPr>
          <p:cNvPr id="2" name="Slide Number Placeholder 1">
            <a:extLst>
              <a:ext uri="{FF2B5EF4-FFF2-40B4-BE49-F238E27FC236}">
                <a16:creationId xmlns:a16="http://schemas.microsoft.com/office/drawing/2014/main" id="{69D4DF89-C5A5-0C5D-C440-74C8613B407A}"/>
              </a:ext>
            </a:extLst>
          </p:cNvPr>
          <p:cNvSpPr>
            <a:spLocks noGrp="1"/>
          </p:cNvSpPr>
          <p:nvPr>
            <p:ph type="sldNum" sz="quarter" idx="12"/>
          </p:nvPr>
        </p:nvSpPr>
        <p:spPr/>
        <p:txBody>
          <a:bodyPr/>
          <a:lstStyle/>
          <a:p>
            <a:fld id="{AA0D4C52-9219-4FF9-B749-AE943D4316C9}" type="slidenum">
              <a:rPr lang="th-TH" smtClean="0"/>
              <a:t>19</a:t>
            </a:fld>
            <a:endParaRPr lang="th-TH"/>
          </a:p>
        </p:txBody>
      </p:sp>
    </p:spTree>
    <p:extLst>
      <p:ext uri="{BB962C8B-B14F-4D97-AF65-F5344CB8AC3E}">
        <p14:creationId xmlns:p14="http://schemas.microsoft.com/office/powerpoint/2010/main" val="1718445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188B064C-34EC-B99F-FB2B-02B812EE00E6}"/>
              </a:ext>
            </a:extLst>
          </p:cNvPr>
          <p:cNvSpPr>
            <a:spLocks noChangeArrowheads="1"/>
          </p:cNvSpPr>
          <p:nvPr/>
        </p:nvSpPr>
        <p:spPr bwMode="auto">
          <a:xfrm>
            <a:off x="871270" y="1331916"/>
            <a:ext cx="10626570" cy="4401205"/>
          </a:xfrm>
          <a:prstGeom prst="rect">
            <a:avLst/>
          </a:prstGeom>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h-TH" altLang="th-TH" sz="2000" b="0" i="0" u="none" strike="noStrike" cap="none" normalizeH="0" baseline="0" dirty="0">
                <a:ln>
                  <a:noFill/>
                </a:ln>
                <a:solidFill>
                  <a:schemeClr val="tx1"/>
                </a:solidFill>
                <a:effectLst/>
                <a:latin typeface="Arial" panose="020B0604020202020204" pitchFamily="34" charset="0"/>
              </a:rPr>
              <a:t>The importance of using statistics is evident in almost every stage of research, especially in the critical steps outlined as follows: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th-TH" altLang="th-TH" sz="2000" b="1" i="0" u="none" strike="noStrike" cap="none" normalizeH="0" baseline="0" dirty="0">
                <a:ln>
                  <a:noFill/>
                </a:ln>
                <a:solidFill>
                  <a:schemeClr val="tx1"/>
                </a:solidFill>
                <a:effectLst/>
                <a:latin typeface="Arial" panose="020B0604020202020204" pitchFamily="34" charset="0"/>
              </a:rPr>
              <a:t>Data Collection</a:t>
            </a:r>
            <a:r>
              <a:rPr kumimoji="0" lang="th-TH" altLang="th-TH" sz="2000" b="0" i="0" u="none" strike="noStrike" cap="none" normalizeH="0" baseline="0" dirty="0">
                <a:ln>
                  <a:noFill/>
                </a:ln>
                <a:solidFill>
                  <a:schemeClr val="tx1"/>
                </a:solidFill>
                <a:effectLst/>
                <a:latin typeface="Arial" panose="020B0604020202020204" pitchFamily="34" charset="0"/>
              </a:rPr>
              <a:t>: This stage is crucial for statistical analysis because the quality and reliability of statistical analysis depend on the quality and reliability of the collected data. Therefore, it is necessary in this stage to consider what data needs to be collected, how it should be collected, and to what extent, all while aligning with the research hypotheses.</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th-TH" altLang="th-TH" sz="2000" b="1" i="0" u="none" strike="noStrike" cap="none" normalizeH="0" baseline="0" dirty="0">
                <a:ln>
                  <a:noFill/>
                </a:ln>
                <a:solidFill>
                  <a:schemeClr val="tx1"/>
                </a:solidFill>
                <a:effectLst/>
                <a:latin typeface="Arial" panose="020B0604020202020204" pitchFamily="34" charset="0"/>
              </a:rPr>
              <a:t>Data Organization</a:t>
            </a:r>
            <a:r>
              <a:rPr kumimoji="0" lang="th-TH" altLang="th-TH" sz="2000" b="0" i="0" u="none" strike="noStrike" cap="none" normalizeH="0" baseline="0" dirty="0">
                <a:ln>
                  <a:noFill/>
                </a:ln>
                <a:solidFill>
                  <a:schemeClr val="tx1"/>
                </a:solidFill>
                <a:effectLst/>
                <a:latin typeface="Arial" panose="020B0604020202020204" pitchFamily="34" charset="0"/>
              </a:rPr>
              <a:t>: In this stage, if appropriate statistics are selected and there is a clear understanding of the correct analysis methods, it helps researchers manage data so that it can be easily accessed, categorized, utilized, and understood. This enables researchers to use collected data efficiently and effectively.</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th-TH" altLang="th-TH" sz="2000" b="1" i="0" u="none" strike="noStrike" cap="none" normalizeH="0" baseline="0" dirty="0">
                <a:ln>
                  <a:noFill/>
                </a:ln>
                <a:solidFill>
                  <a:schemeClr val="tx1"/>
                </a:solidFill>
                <a:effectLst/>
                <a:latin typeface="Arial" panose="020B0604020202020204" pitchFamily="34" charset="0"/>
              </a:rPr>
              <a:t>Data Analysis</a:t>
            </a:r>
            <a:r>
              <a:rPr kumimoji="0" lang="th-TH" altLang="th-TH" sz="2000" b="0" i="0" u="none" strike="noStrike" cap="none" normalizeH="0" baseline="0" dirty="0">
                <a:ln>
                  <a:noFill/>
                </a:ln>
                <a:solidFill>
                  <a:schemeClr val="tx1"/>
                </a:solidFill>
                <a:effectLst/>
                <a:latin typeface="Arial" panose="020B0604020202020204" pitchFamily="34" charset="0"/>
              </a:rPr>
              <a:t>: The findings from research are the answers derived from data analysis. Therefore, to ensure accuracy in the data analysis process, obtaining results that align with the research objectives and are suitable for the type, quantity, and nature of the data, it's essential to study and understand statistical analysis methods, limitations, and assumptions.</a:t>
            </a:r>
          </a:p>
        </p:txBody>
      </p:sp>
      <p:sp>
        <p:nvSpPr>
          <p:cNvPr id="2" name="Slide Number Placeholder 1">
            <a:extLst>
              <a:ext uri="{FF2B5EF4-FFF2-40B4-BE49-F238E27FC236}">
                <a16:creationId xmlns:a16="http://schemas.microsoft.com/office/drawing/2014/main" id="{2FCFE75D-7226-95BE-A6D5-97D64D78AFA1}"/>
              </a:ext>
            </a:extLst>
          </p:cNvPr>
          <p:cNvSpPr>
            <a:spLocks noGrp="1"/>
          </p:cNvSpPr>
          <p:nvPr>
            <p:ph type="sldNum" sz="quarter" idx="12"/>
          </p:nvPr>
        </p:nvSpPr>
        <p:spPr/>
        <p:txBody>
          <a:bodyPr/>
          <a:lstStyle/>
          <a:p>
            <a:fld id="{AA0D4C52-9219-4FF9-B749-AE943D4316C9}" type="slidenum">
              <a:rPr lang="th-TH" smtClean="0"/>
              <a:t>2</a:t>
            </a:fld>
            <a:endParaRPr lang="th-TH"/>
          </a:p>
        </p:txBody>
      </p:sp>
    </p:spTree>
    <p:extLst>
      <p:ext uri="{BB962C8B-B14F-4D97-AF65-F5344CB8AC3E}">
        <p14:creationId xmlns:p14="http://schemas.microsoft.com/office/powerpoint/2010/main" val="1947323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132CAA-2D95-9E7E-3806-A52F07868291}"/>
              </a:ext>
            </a:extLst>
          </p:cNvPr>
          <p:cNvSpPr>
            <a:spLocks noChangeArrowheads="1"/>
          </p:cNvSpPr>
          <p:nvPr/>
        </p:nvSpPr>
        <p:spPr bwMode="auto">
          <a:xfrm>
            <a:off x="1889087" y="760686"/>
            <a:ext cx="9954883" cy="5139869"/>
          </a:xfrm>
          <a:prstGeom prst="rect">
            <a:avLst/>
          </a:prstGeom>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h-TH" altLang="th-TH" sz="2000" b="0" i="0" u="none" strike="noStrike" cap="none" normalizeH="0" baseline="0" dirty="0">
                <a:ln>
                  <a:noFill/>
                </a:ln>
                <a:solidFill>
                  <a:schemeClr val="tx1"/>
                </a:solidFill>
                <a:effectLst/>
                <a:latin typeface="Arial" panose="020B0604020202020204" pitchFamily="34" charset="0"/>
              </a:rPr>
              <a:t>The normal distribution can be tested using the Kolmogorov-Smirnov Test or the Shapiro-Wilk W test. </a:t>
            </a:r>
          </a:p>
          <a:p>
            <a:pPr marL="0" marR="0" lvl="0" indent="0" algn="l" defTabSz="914400" rtl="0" eaLnBrk="0" fontAlgn="base" latinLnBrk="0" hangingPunct="0">
              <a:lnSpc>
                <a:spcPct val="100000"/>
              </a:lnSpc>
              <a:spcBef>
                <a:spcPct val="0"/>
              </a:spcBef>
              <a:spcAft>
                <a:spcPct val="0"/>
              </a:spcAft>
              <a:buClrTx/>
              <a:buSzTx/>
              <a:buFontTx/>
              <a:buNone/>
              <a:tabLst/>
            </a:pPr>
            <a:r>
              <a:rPr kumimoji="0" lang="th-TH" altLang="th-TH" sz="2000" b="0" i="0" u="none" strike="noStrike" cap="none" normalizeH="0" baseline="0" dirty="0">
                <a:ln>
                  <a:noFill/>
                </a:ln>
                <a:solidFill>
                  <a:schemeClr val="tx1"/>
                </a:solidFill>
                <a:effectLst/>
                <a:latin typeface="Arial" panose="020B0604020202020204" pitchFamily="34" charset="0"/>
              </a:rPr>
              <a:t>The Kolmogorov-Smirnov Test (K-S Test) is used when there are more than</a:t>
            </a:r>
            <a:r>
              <a:rPr kumimoji="0" lang="en-US" altLang="th-TH" sz="2000" b="0" i="0" u="none" strike="noStrike" cap="none" normalizeH="0" baseline="0" dirty="0">
                <a:ln>
                  <a:noFill/>
                </a:ln>
                <a:solidFill>
                  <a:schemeClr val="tx1"/>
                </a:solidFill>
                <a:effectLst/>
                <a:latin typeface="Arial" panose="020B0604020202020204" pitchFamily="34" charset="0"/>
              </a:rPr>
              <a:t> 50 </a:t>
            </a:r>
            <a:r>
              <a:rPr kumimoji="0" lang="th-TH" altLang="th-TH" sz="2000" b="0" i="0" u="none" strike="noStrike" cap="none" normalizeH="0" baseline="0" dirty="0">
                <a:ln>
                  <a:noFill/>
                </a:ln>
                <a:solidFill>
                  <a:schemeClr val="tx1"/>
                </a:solidFill>
                <a:effectLst/>
                <a:latin typeface="Arial" panose="020B0604020202020204" pitchFamily="34" charset="0"/>
              </a:rPr>
              <a:t>cases, while the Shapiro-Wilk Test is used when there are fewer than 50 cases.</a:t>
            </a:r>
          </a:p>
          <a:p>
            <a:pPr marL="0" marR="0" lvl="0" indent="0" algn="l" defTabSz="914400" rtl="0" eaLnBrk="0" fontAlgn="base" latinLnBrk="0" hangingPunct="0">
              <a:lnSpc>
                <a:spcPct val="100000"/>
              </a:lnSpc>
              <a:spcBef>
                <a:spcPct val="0"/>
              </a:spcBef>
              <a:spcAft>
                <a:spcPct val="0"/>
              </a:spcAft>
              <a:buClrTx/>
              <a:buSzTx/>
              <a:buFontTx/>
              <a:buNone/>
              <a:tabLst/>
            </a:pPr>
            <a:r>
              <a:rPr kumimoji="0" lang="th-TH" altLang="th-TH" sz="2000" b="0" i="0" u="none" strike="noStrike" cap="none" normalizeH="0" baseline="0" dirty="0">
                <a:ln>
                  <a:noFill/>
                </a:ln>
                <a:solidFill>
                  <a:schemeClr val="tx1"/>
                </a:solidFill>
                <a:effectLst/>
                <a:latin typeface="Arial" panose="020B0604020202020204" pitchFamily="34" charset="0"/>
              </a:rPr>
              <a:t>In the analysis, it is defined as follows: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h-TH" altLang="th-TH" sz="2000" b="0" i="0" u="none" strike="noStrike" cap="none" normalizeH="0" baseline="0" dirty="0">
                <a:ln>
                  <a:noFill/>
                </a:ln>
                <a:solidFill>
                  <a:schemeClr val="tx1"/>
                </a:solidFill>
                <a:effectLst/>
                <a:latin typeface="Arial" panose="020B0604020202020204" pitchFamily="34" charset="0"/>
              </a:rPr>
              <a:t>H</a:t>
            </a:r>
            <a:r>
              <a:rPr lang="en-US" altLang="th-TH" sz="2000" baseline="-25000" dirty="0">
                <a:latin typeface="Arial" panose="020B0604020202020204" pitchFamily="34" charset="0"/>
              </a:rPr>
              <a:t>0</a:t>
            </a:r>
            <a:r>
              <a:rPr kumimoji="0" lang="th-TH" altLang="th-TH" sz="2000" b="0" i="0" u="none" strike="noStrike" cap="none" normalizeH="0" baseline="0" dirty="0">
                <a:ln>
                  <a:noFill/>
                </a:ln>
                <a:solidFill>
                  <a:schemeClr val="tx1"/>
                </a:solidFill>
                <a:effectLst/>
                <a:latin typeface="Arial" panose="020B0604020202020204" pitchFamily="34" charset="0"/>
              </a:rPr>
              <a:t> (Null Hypothesis): The data follows a normal distribution.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h-TH" altLang="th-TH" sz="2000" b="0" i="0" u="none" strike="noStrike" cap="none" normalizeH="0" baseline="0" dirty="0">
                <a:ln>
                  <a:noFill/>
                </a:ln>
                <a:solidFill>
                  <a:schemeClr val="tx1"/>
                </a:solidFill>
                <a:effectLst/>
                <a:latin typeface="Arial" panose="020B0604020202020204" pitchFamily="34" charset="0"/>
              </a:rPr>
              <a:t>H</a:t>
            </a:r>
            <a:r>
              <a:rPr kumimoji="0" lang="en-US" altLang="th-TH" sz="2000" b="0" i="0" u="none" strike="noStrike" cap="none" normalizeH="0" baseline="-25000" dirty="0">
                <a:ln>
                  <a:noFill/>
                </a:ln>
                <a:solidFill>
                  <a:schemeClr val="tx1"/>
                </a:solidFill>
                <a:effectLst/>
                <a:latin typeface="Arial" panose="020B0604020202020204" pitchFamily="34" charset="0"/>
              </a:rPr>
              <a:t>1</a:t>
            </a:r>
            <a:r>
              <a:rPr kumimoji="0" lang="th-TH" altLang="th-TH" sz="2000" b="0" i="0" u="none" strike="noStrike" cap="none" normalizeH="0" baseline="0" dirty="0">
                <a:ln>
                  <a:noFill/>
                </a:ln>
                <a:solidFill>
                  <a:schemeClr val="tx1"/>
                </a:solidFill>
                <a:effectLst/>
                <a:latin typeface="Arial" panose="020B0604020202020204" pitchFamily="34" charset="0"/>
              </a:rPr>
              <a:t> (Alternative Hypothesis): The data does not follow a normal distribution.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h-TH" altLang="th-TH"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th-TH" altLang="th-TH" sz="2000" dirty="0">
                <a:latin typeface="Arial" panose="020B0604020202020204" pitchFamily="34" charset="0"/>
              </a:rPr>
              <a:t>       </a:t>
            </a:r>
            <a:r>
              <a:rPr kumimoji="0" lang="th-TH" altLang="th-TH" sz="2000" b="0" i="0" u="none" strike="noStrike" cap="none" normalizeH="0" baseline="0" dirty="0">
                <a:ln>
                  <a:noFill/>
                </a:ln>
                <a:solidFill>
                  <a:schemeClr val="tx1"/>
                </a:solidFill>
                <a:effectLst/>
                <a:latin typeface="Arial" panose="020B0604020202020204" pitchFamily="34" charset="0"/>
              </a:rPr>
              <a:t>For the Kolmogorov-Smirnov Test, if the significance value (Sig.) is greater than the chosen significance level (alpha), it indicates acceptance of the null hypothesis H</a:t>
            </a:r>
            <a:r>
              <a:rPr kumimoji="0" lang="th-TH" altLang="th-TH" sz="2000" b="0" i="0" u="none" strike="noStrike" cap="none" normalizeH="0" baseline="-25000" dirty="0">
                <a:ln>
                  <a:noFill/>
                </a:ln>
                <a:solidFill>
                  <a:schemeClr val="tx1"/>
                </a:solidFill>
                <a:effectLst/>
                <a:latin typeface="Arial" panose="020B0604020202020204" pitchFamily="34" charset="0"/>
              </a:rPr>
              <a:t>0</a:t>
            </a:r>
            <a:r>
              <a:rPr kumimoji="0" lang="th-TH" altLang="th-TH" sz="2000" b="0" i="0" u="none" strike="noStrike" cap="none" normalizeH="0" baseline="0" dirty="0">
                <a:ln>
                  <a:noFill/>
                </a:ln>
                <a:solidFill>
                  <a:schemeClr val="tx1"/>
                </a:solidFill>
                <a:effectLst/>
                <a:latin typeface="Arial" panose="020B0604020202020204" pitchFamily="34" charset="0"/>
              </a:rPr>
              <a:t>, suggesting that the data follows a normal distribution.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h-TH" altLang="th-TH"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th-TH" altLang="th-TH" sz="2000" dirty="0">
                <a:latin typeface="Arial" panose="020B0604020202020204" pitchFamily="34" charset="0"/>
              </a:rPr>
              <a:t>      </a:t>
            </a:r>
            <a:r>
              <a:rPr kumimoji="0" lang="th-TH" altLang="th-TH" sz="2000" b="0" i="0" u="none" strike="noStrike" cap="none" normalizeH="0" baseline="0" dirty="0">
                <a:ln>
                  <a:noFill/>
                </a:ln>
                <a:solidFill>
                  <a:schemeClr val="tx1"/>
                </a:solidFill>
                <a:effectLst/>
                <a:latin typeface="Arial" panose="020B0604020202020204" pitchFamily="34" charset="0"/>
              </a:rPr>
              <a:t>Similarly, for the Shapiro-Wilk Test, if the significance value (Sig.) is greater than the chosen significance level (alpha), it indicates acceptance of the null hypothesis H</a:t>
            </a:r>
            <a:r>
              <a:rPr kumimoji="0" lang="th-TH" altLang="th-TH" sz="2000" b="0" i="0" u="none" strike="noStrike" cap="none" normalizeH="0" baseline="-25000" dirty="0">
                <a:ln>
                  <a:noFill/>
                </a:ln>
                <a:solidFill>
                  <a:schemeClr val="tx1"/>
                </a:solidFill>
                <a:effectLst/>
                <a:latin typeface="Arial" panose="020B0604020202020204" pitchFamily="34" charset="0"/>
              </a:rPr>
              <a:t>0</a:t>
            </a:r>
            <a:r>
              <a:rPr kumimoji="0" lang="th-TH" altLang="th-TH" sz="2000" b="0" i="0" u="none" strike="noStrike" cap="none" normalizeH="0" baseline="0" dirty="0">
                <a:ln>
                  <a:noFill/>
                </a:ln>
                <a:solidFill>
                  <a:schemeClr val="tx1"/>
                </a:solidFill>
                <a:effectLst/>
                <a:latin typeface="Arial" panose="020B0604020202020204" pitchFamily="34" charset="0"/>
              </a:rPr>
              <a:t>, suggesting that the data follows a normal distribution.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h-TH" altLang="th-TH" sz="2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CE01B468-63AA-CBC6-7966-C48947F8F628}"/>
              </a:ext>
            </a:extLst>
          </p:cNvPr>
          <p:cNvSpPr>
            <a:spLocks noGrp="1"/>
          </p:cNvSpPr>
          <p:nvPr>
            <p:ph type="sldNum" sz="quarter" idx="12"/>
          </p:nvPr>
        </p:nvSpPr>
        <p:spPr/>
        <p:txBody>
          <a:bodyPr/>
          <a:lstStyle/>
          <a:p>
            <a:fld id="{AA0D4C52-9219-4FF9-B749-AE943D4316C9}" type="slidenum">
              <a:rPr lang="th-TH" smtClean="0"/>
              <a:t>20</a:t>
            </a:fld>
            <a:endParaRPr lang="th-TH"/>
          </a:p>
        </p:txBody>
      </p:sp>
    </p:spTree>
    <p:extLst>
      <p:ext uri="{BB962C8B-B14F-4D97-AF65-F5344CB8AC3E}">
        <p14:creationId xmlns:p14="http://schemas.microsoft.com/office/powerpoint/2010/main" val="330633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B0953C6-CAD7-D042-A08B-DA9A34F6B146}"/>
              </a:ext>
            </a:extLst>
          </p:cNvPr>
          <p:cNvSpPr>
            <a:spLocks noGrp="1" noChangeArrowheads="1"/>
          </p:cNvSpPr>
          <p:nvPr>
            <p:ph type="ctrTitle"/>
          </p:nvPr>
        </p:nvSpPr>
        <p:spPr>
          <a:xfrm>
            <a:off x="6740525" y="3598863"/>
            <a:ext cx="2438400" cy="1143000"/>
          </a:xfrm>
        </p:spPr>
        <p:txBody>
          <a:bodyPr>
            <a:normAutofit fontScale="90000"/>
          </a:bodyPr>
          <a:lstStyle/>
          <a:p>
            <a:pPr algn="l"/>
            <a:r>
              <a:rPr lang="en-US" altLang="en-US" sz="3600" b="1" dirty="0">
                <a:solidFill>
                  <a:srgbClr val="FF0000"/>
                </a:solidFill>
                <a:latin typeface="EucrosiaUPC" panose="02020603050405020304" pitchFamily="18" charset="-34"/>
                <a:cs typeface="EucrosiaUPC" panose="02020603050405020304" pitchFamily="18" charset="-34"/>
              </a:rPr>
              <a:t>Parametric</a:t>
            </a:r>
            <a:br>
              <a:rPr lang="en-US" altLang="en-US" sz="3600" b="1" dirty="0">
                <a:solidFill>
                  <a:srgbClr val="FF0000"/>
                </a:solidFill>
                <a:latin typeface="EucrosiaUPC" panose="02020603050405020304" pitchFamily="18" charset="-34"/>
                <a:cs typeface="EucrosiaUPC" panose="02020603050405020304" pitchFamily="18" charset="-34"/>
              </a:rPr>
            </a:br>
            <a:r>
              <a:rPr lang="en-US" altLang="en-US" sz="3600" b="1" dirty="0">
                <a:solidFill>
                  <a:srgbClr val="FF0000"/>
                </a:solidFill>
                <a:latin typeface="EucrosiaUPC" panose="02020603050405020304" pitchFamily="18" charset="-34"/>
                <a:cs typeface="EucrosiaUPC" panose="02020603050405020304" pitchFamily="18" charset="-34"/>
              </a:rPr>
              <a:t>N0n-Parametric</a:t>
            </a:r>
            <a:endParaRPr lang="th-TH" altLang="en-US" sz="3600" b="1" dirty="0">
              <a:solidFill>
                <a:srgbClr val="FF0000"/>
              </a:solidFill>
              <a:latin typeface="EucrosiaUPC" panose="02020603050405020304" pitchFamily="18" charset="-34"/>
              <a:cs typeface="EucrosiaUPC" panose="02020603050405020304" pitchFamily="18" charset="-34"/>
            </a:endParaRPr>
          </a:p>
        </p:txBody>
      </p:sp>
      <p:sp>
        <p:nvSpPr>
          <p:cNvPr id="35843" name="Rectangle 3">
            <a:extLst>
              <a:ext uri="{FF2B5EF4-FFF2-40B4-BE49-F238E27FC236}">
                <a16:creationId xmlns:a16="http://schemas.microsoft.com/office/drawing/2014/main" id="{500E43E2-192D-EA76-020C-8A74B7623608}"/>
              </a:ext>
            </a:extLst>
          </p:cNvPr>
          <p:cNvSpPr>
            <a:spLocks noChangeArrowheads="1"/>
          </p:cNvSpPr>
          <p:nvPr/>
        </p:nvSpPr>
        <p:spPr bwMode="auto">
          <a:xfrm>
            <a:off x="2209800" y="781051"/>
            <a:ext cx="8001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r>
              <a:rPr lang="en-US" altLang="en-US" sz="4000" b="1" dirty="0">
                <a:solidFill>
                  <a:srgbClr val="A50021"/>
                </a:solidFill>
                <a:latin typeface="EucrosiaUPC" panose="02020603050405020304" pitchFamily="18" charset="-34"/>
                <a:cs typeface="EucrosiaUPC" panose="02020603050405020304" pitchFamily="18" charset="-34"/>
              </a:rPr>
              <a:t>Data Type </a:t>
            </a:r>
            <a:r>
              <a:rPr lang="th-TH" altLang="en-US" sz="4000" b="1" dirty="0">
                <a:solidFill>
                  <a:srgbClr val="A50021"/>
                </a:solidFill>
                <a:latin typeface="EucrosiaUPC" panose="02020603050405020304" pitchFamily="18" charset="-34"/>
                <a:cs typeface="EucrosiaUPC" panose="02020603050405020304" pitchFamily="18" charset="-34"/>
              </a:rPr>
              <a:t>	                            </a:t>
            </a:r>
            <a:r>
              <a:rPr lang="en-US" altLang="en-US" sz="4000" b="1" dirty="0">
                <a:solidFill>
                  <a:srgbClr val="A50021"/>
                </a:solidFill>
                <a:latin typeface="EucrosiaUPC" panose="02020603050405020304" pitchFamily="18" charset="-34"/>
                <a:cs typeface="EucrosiaUPC" panose="02020603050405020304" pitchFamily="18" charset="-34"/>
              </a:rPr>
              <a:t>Statistics </a:t>
            </a:r>
            <a:endParaRPr lang="th-TH" altLang="en-US" sz="4000" b="1" dirty="0">
              <a:solidFill>
                <a:schemeClr val="bg1"/>
              </a:solidFill>
              <a:latin typeface="EucrosiaUPC" panose="02020603050405020304" pitchFamily="18" charset="-34"/>
              <a:cs typeface="EucrosiaUPC" panose="02020603050405020304" pitchFamily="18" charset="-34"/>
            </a:endParaRPr>
          </a:p>
        </p:txBody>
      </p:sp>
      <p:sp>
        <p:nvSpPr>
          <p:cNvPr id="35844" name="Text Box 4">
            <a:extLst>
              <a:ext uri="{FF2B5EF4-FFF2-40B4-BE49-F238E27FC236}">
                <a16:creationId xmlns:a16="http://schemas.microsoft.com/office/drawing/2014/main" id="{7D6059B2-445E-4A06-770E-A92557E8AACE}"/>
              </a:ext>
            </a:extLst>
          </p:cNvPr>
          <p:cNvSpPr txBox="1">
            <a:spLocks noChangeArrowheads="1"/>
          </p:cNvSpPr>
          <p:nvPr/>
        </p:nvSpPr>
        <p:spPr bwMode="auto">
          <a:xfrm>
            <a:off x="2667000" y="1905001"/>
            <a:ext cx="2057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4000" b="1" dirty="0">
                <a:solidFill>
                  <a:srgbClr val="0000CC"/>
                </a:solidFill>
                <a:latin typeface="EucrosiaUPC" panose="02020603050405020304" pitchFamily="18" charset="-34"/>
                <a:cs typeface="EucrosiaUPC" panose="02020603050405020304" pitchFamily="18" charset="-34"/>
              </a:rPr>
              <a:t>Nominal</a:t>
            </a:r>
            <a:r>
              <a:rPr lang="th-TH" altLang="en-US" sz="4000" b="1" dirty="0">
                <a:solidFill>
                  <a:srgbClr val="0000CC"/>
                </a:solidFill>
                <a:latin typeface="EucrosiaUPC" panose="02020603050405020304" pitchFamily="18" charset="-34"/>
                <a:cs typeface="EucrosiaUPC" panose="02020603050405020304" pitchFamily="18" charset="-34"/>
              </a:rPr>
              <a:t>	</a:t>
            </a:r>
            <a:br>
              <a:rPr lang="th-TH" altLang="en-US" sz="4000" b="1" dirty="0">
                <a:solidFill>
                  <a:srgbClr val="0000CC"/>
                </a:solidFill>
                <a:latin typeface="EucrosiaUPC" panose="02020603050405020304" pitchFamily="18" charset="-34"/>
                <a:cs typeface="EucrosiaUPC" panose="02020603050405020304" pitchFamily="18" charset="-34"/>
              </a:rPr>
            </a:br>
            <a:r>
              <a:rPr lang="en-US" altLang="en-US" sz="4000" b="1" dirty="0">
                <a:solidFill>
                  <a:srgbClr val="0000CC"/>
                </a:solidFill>
                <a:latin typeface="EucrosiaUPC" panose="02020603050405020304" pitchFamily="18" charset="-34"/>
                <a:cs typeface="EucrosiaUPC" panose="02020603050405020304" pitchFamily="18" charset="-34"/>
              </a:rPr>
              <a:t>Ordinal</a:t>
            </a:r>
            <a:endParaRPr lang="th-TH" altLang="en-US" sz="4000" b="1" dirty="0">
              <a:solidFill>
                <a:srgbClr val="0000CC"/>
              </a:solidFill>
              <a:latin typeface="EucrosiaUPC" panose="02020603050405020304" pitchFamily="18" charset="-34"/>
              <a:cs typeface="EucrosiaUPC" panose="02020603050405020304" pitchFamily="18" charset="-34"/>
            </a:endParaRPr>
          </a:p>
        </p:txBody>
      </p:sp>
      <p:sp>
        <p:nvSpPr>
          <p:cNvPr id="35845" name="Text Box 5">
            <a:extLst>
              <a:ext uri="{FF2B5EF4-FFF2-40B4-BE49-F238E27FC236}">
                <a16:creationId xmlns:a16="http://schemas.microsoft.com/office/drawing/2014/main" id="{64A27EF4-45FB-6AD7-ECC8-980CA88DA09A}"/>
              </a:ext>
            </a:extLst>
          </p:cNvPr>
          <p:cNvSpPr txBox="1">
            <a:spLocks noChangeArrowheads="1"/>
          </p:cNvSpPr>
          <p:nvPr/>
        </p:nvSpPr>
        <p:spPr bwMode="auto">
          <a:xfrm>
            <a:off x="6705600" y="2133600"/>
            <a:ext cx="3124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3600" b="1" dirty="0">
                <a:solidFill>
                  <a:srgbClr val="FF3300"/>
                </a:solidFill>
                <a:latin typeface="EucrosiaUPC" panose="02020603050405020304" pitchFamily="18" charset="-34"/>
                <a:cs typeface="EucrosiaUPC" panose="02020603050405020304" pitchFamily="18" charset="-34"/>
              </a:rPr>
              <a:t>Non-Parametric</a:t>
            </a:r>
            <a:endParaRPr lang="th-TH" altLang="en-US" sz="3600" b="1" dirty="0">
              <a:solidFill>
                <a:srgbClr val="FF3300"/>
              </a:solidFill>
              <a:latin typeface="EucrosiaUPC" panose="02020603050405020304" pitchFamily="18" charset="-34"/>
              <a:cs typeface="EucrosiaUPC" panose="02020603050405020304" pitchFamily="18" charset="-34"/>
            </a:endParaRPr>
          </a:p>
        </p:txBody>
      </p:sp>
      <p:sp>
        <p:nvSpPr>
          <p:cNvPr id="35846" name="Text Box 6">
            <a:extLst>
              <a:ext uri="{FF2B5EF4-FFF2-40B4-BE49-F238E27FC236}">
                <a16:creationId xmlns:a16="http://schemas.microsoft.com/office/drawing/2014/main" id="{B7ADE23E-3F13-5F29-48A3-B60C116199A7}"/>
              </a:ext>
            </a:extLst>
          </p:cNvPr>
          <p:cNvSpPr txBox="1">
            <a:spLocks noChangeArrowheads="1"/>
          </p:cNvSpPr>
          <p:nvPr/>
        </p:nvSpPr>
        <p:spPr bwMode="auto">
          <a:xfrm>
            <a:off x="2714625" y="3570289"/>
            <a:ext cx="3276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4000" b="1" dirty="0">
                <a:solidFill>
                  <a:srgbClr val="0000CC"/>
                </a:solidFill>
                <a:latin typeface="EucrosiaUPC" panose="02020603050405020304" pitchFamily="18" charset="-34"/>
                <a:cs typeface="EucrosiaUPC" panose="02020603050405020304" pitchFamily="18" charset="-34"/>
              </a:rPr>
              <a:t>Interval</a:t>
            </a:r>
            <a:r>
              <a:rPr lang="th-TH" altLang="en-US" sz="4000" b="1" dirty="0">
                <a:solidFill>
                  <a:srgbClr val="0000CC"/>
                </a:solidFill>
                <a:latin typeface="EucrosiaUPC" panose="02020603050405020304" pitchFamily="18" charset="-34"/>
                <a:cs typeface="EucrosiaUPC" panose="02020603050405020304" pitchFamily="18" charset="-34"/>
              </a:rPr>
              <a:t>	</a:t>
            </a:r>
            <a:br>
              <a:rPr lang="th-TH" altLang="en-US" sz="4000" b="1" dirty="0">
                <a:solidFill>
                  <a:srgbClr val="0000CC"/>
                </a:solidFill>
                <a:latin typeface="EucrosiaUPC" panose="02020603050405020304" pitchFamily="18" charset="-34"/>
                <a:cs typeface="EucrosiaUPC" panose="02020603050405020304" pitchFamily="18" charset="-34"/>
              </a:rPr>
            </a:br>
            <a:r>
              <a:rPr lang="en-US" altLang="en-US" sz="4000" b="1" dirty="0">
                <a:solidFill>
                  <a:srgbClr val="0000CC"/>
                </a:solidFill>
                <a:latin typeface="EucrosiaUPC" panose="02020603050405020304" pitchFamily="18" charset="-34"/>
                <a:cs typeface="EucrosiaUPC" panose="02020603050405020304" pitchFamily="18" charset="-34"/>
              </a:rPr>
              <a:t>Ratio</a:t>
            </a:r>
            <a:endParaRPr lang="th-TH" altLang="en-US" sz="4000" b="1" dirty="0">
              <a:solidFill>
                <a:srgbClr val="0000CC"/>
              </a:solidFill>
              <a:latin typeface="EucrosiaUPC" panose="02020603050405020304" pitchFamily="18" charset="-34"/>
              <a:cs typeface="EucrosiaUPC" panose="02020603050405020304" pitchFamily="18" charset="-34"/>
            </a:endParaRPr>
          </a:p>
        </p:txBody>
      </p:sp>
      <p:sp>
        <p:nvSpPr>
          <p:cNvPr id="35847" name="AutoShape 7">
            <a:extLst>
              <a:ext uri="{FF2B5EF4-FFF2-40B4-BE49-F238E27FC236}">
                <a16:creationId xmlns:a16="http://schemas.microsoft.com/office/drawing/2014/main" id="{C69E5CA2-6613-AC72-2D6E-0CEB802E4652}"/>
              </a:ext>
            </a:extLst>
          </p:cNvPr>
          <p:cNvSpPr>
            <a:spLocks/>
          </p:cNvSpPr>
          <p:nvPr/>
        </p:nvSpPr>
        <p:spPr bwMode="auto">
          <a:xfrm>
            <a:off x="5257800" y="1946275"/>
            <a:ext cx="533400" cy="1219200"/>
          </a:xfrm>
          <a:prstGeom prst="rightBrace">
            <a:avLst>
              <a:gd name="adj1" fmla="val 19048"/>
              <a:gd name="adj2" fmla="val 50000"/>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sp>
        <p:nvSpPr>
          <p:cNvPr id="35848" name="AutoShape 8">
            <a:extLst>
              <a:ext uri="{FF2B5EF4-FFF2-40B4-BE49-F238E27FC236}">
                <a16:creationId xmlns:a16="http://schemas.microsoft.com/office/drawing/2014/main" id="{6B6F5795-993E-06A5-7655-4EF2978884CA}"/>
              </a:ext>
            </a:extLst>
          </p:cNvPr>
          <p:cNvSpPr>
            <a:spLocks/>
          </p:cNvSpPr>
          <p:nvPr/>
        </p:nvSpPr>
        <p:spPr bwMode="auto">
          <a:xfrm>
            <a:off x="5268913" y="3663950"/>
            <a:ext cx="533400" cy="1219200"/>
          </a:xfrm>
          <a:prstGeom prst="rightBrace">
            <a:avLst>
              <a:gd name="adj1" fmla="val 19048"/>
              <a:gd name="adj2" fmla="val 50000"/>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pic>
        <p:nvPicPr>
          <p:cNvPr id="35849" name="Picture 9">
            <a:extLst>
              <a:ext uri="{FF2B5EF4-FFF2-40B4-BE49-F238E27FC236}">
                <a16:creationId xmlns:a16="http://schemas.microsoft.com/office/drawing/2014/main" id="{D37AAF64-9EF4-E042-5EBF-BCFC456D43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6300" y="5124450"/>
            <a:ext cx="192405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0E3CDBD3-0A75-CE2D-E8C1-E3DCCC3B9F97}"/>
              </a:ext>
            </a:extLst>
          </p:cNvPr>
          <p:cNvSpPr>
            <a:spLocks noGrp="1"/>
          </p:cNvSpPr>
          <p:nvPr>
            <p:ph type="sldNum" sz="quarter" idx="12"/>
          </p:nvPr>
        </p:nvSpPr>
        <p:spPr/>
        <p:txBody>
          <a:bodyPr/>
          <a:lstStyle/>
          <a:p>
            <a:fld id="{AA0D4C52-9219-4FF9-B749-AE943D4316C9}" type="slidenum">
              <a:rPr lang="th-TH" smtClean="0"/>
              <a:t>21</a:t>
            </a:fld>
            <a:endParaRPr lang="th-TH"/>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A692301-13E8-5A9A-1BC8-7CEBDF584F9A}"/>
              </a:ext>
            </a:extLst>
          </p:cNvPr>
          <p:cNvSpPr>
            <a:spLocks noChangeArrowheads="1"/>
          </p:cNvSpPr>
          <p:nvPr/>
        </p:nvSpPr>
        <p:spPr bwMode="auto">
          <a:xfrm>
            <a:off x="4190999" y="4572000"/>
            <a:ext cx="4651075" cy="1219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r>
              <a:rPr lang="en-US" altLang="en-US" sz="2800" b="1" dirty="0">
                <a:latin typeface="EucrosiaUPC" panose="02020603050405020304" pitchFamily="18" charset="-34"/>
                <a:cs typeface="EucrosiaUPC" panose="02020603050405020304" pitchFamily="18" charset="-34"/>
              </a:rPr>
              <a:t>           </a:t>
            </a:r>
            <a:r>
              <a:rPr lang="en-US" altLang="en-US" sz="4000" b="1" dirty="0">
                <a:latin typeface="EucrosiaUPC" panose="02020603050405020304" pitchFamily="18" charset="-34"/>
              </a:rPr>
              <a:t>Difference Questions</a:t>
            </a:r>
            <a:endParaRPr lang="en-US" altLang="en-US" sz="2800" dirty="0"/>
          </a:p>
        </p:txBody>
      </p:sp>
      <p:sp>
        <p:nvSpPr>
          <p:cNvPr id="36867" name="Rectangle 3">
            <a:extLst>
              <a:ext uri="{FF2B5EF4-FFF2-40B4-BE49-F238E27FC236}">
                <a16:creationId xmlns:a16="http://schemas.microsoft.com/office/drawing/2014/main" id="{9045C16B-9C37-639D-C686-FDCB618F7D1E}"/>
              </a:ext>
            </a:extLst>
          </p:cNvPr>
          <p:cNvSpPr>
            <a:spLocks noChangeArrowheads="1"/>
          </p:cNvSpPr>
          <p:nvPr/>
        </p:nvSpPr>
        <p:spPr bwMode="auto">
          <a:xfrm>
            <a:off x="1828800" y="2571750"/>
            <a:ext cx="3867150" cy="1219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r>
              <a:rPr lang="en-US" altLang="en-US" sz="2800" b="1" dirty="0">
                <a:latin typeface="EucrosiaUPC" panose="02020603050405020304" pitchFamily="18" charset="-34"/>
                <a:cs typeface="EucrosiaUPC" panose="02020603050405020304" pitchFamily="18" charset="-34"/>
              </a:rPr>
              <a:t>     </a:t>
            </a:r>
            <a:r>
              <a:rPr lang="en-US" altLang="en-US" sz="4000" b="1" dirty="0">
                <a:latin typeface="EucrosiaUPC" panose="02020603050405020304" pitchFamily="18" charset="-34"/>
              </a:rPr>
              <a:t>Descriptive Questions</a:t>
            </a:r>
            <a:endParaRPr lang="en-US" altLang="en-US" sz="2800" dirty="0"/>
          </a:p>
        </p:txBody>
      </p:sp>
      <p:sp>
        <p:nvSpPr>
          <p:cNvPr id="36868" name="Rectangle 4">
            <a:extLst>
              <a:ext uri="{FF2B5EF4-FFF2-40B4-BE49-F238E27FC236}">
                <a16:creationId xmlns:a16="http://schemas.microsoft.com/office/drawing/2014/main" id="{2820309A-468E-E90E-F21B-71DEB536F172}"/>
              </a:ext>
            </a:extLst>
          </p:cNvPr>
          <p:cNvSpPr>
            <a:spLocks noChangeArrowheads="1"/>
          </p:cNvSpPr>
          <p:nvPr/>
        </p:nvSpPr>
        <p:spPr bwMode="auto">
          <a:xfrm>
            <a:off x="6553200" y="2571750"/>
            <a:ext cx="3867150" cy="1219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r>
              <a:rPr lang="en-US" altLang="en-US" sz="4000" b="1" dirty="0">
                <a:latin typeface="EucrosiaUPC" panose="02020603050405020304" pitchFamily="18" charset="-34"/>
              </a:rPr>
              <a:t>  Relationship  Questions</a:t>
            </a:r>
            <a:endParaRPr lang="en-US" altLang="en-US" sz="4000" dirty="0"/>
          </a:p>
        </p:txBody>
      </p:sp>
      <p:sp>
        <p:nvSpPr>
          <p:cNvPr id="36869" name="Rectangle 5">
            <a:extLst>
              <a:ext uri="{FF2B5EF4-FFF2-40B4-BE49-F238E27FC236}">
                <a16:creationId xmlns:a16="http://schemas.microsoft.com/office/drawing/2014/main" id="{692717D5-8BFE-EF47-F52E-BA04475AA68B}"/>
              </a:ext>
            </a:extLst>
          </p:cNvPr>
          <p:cNvSpPr>
            <a:spLocks noChangeArrowheads="1"/>
          </p:cNvSpPr>
          <p:nvPr/>
        </p:nvSpPr>
        <p:spPr bwMode="auto">
          <a:xfrm>
            <a:off x="4448175" y="323851"/>
            <a:ext cx="3352800" cy="13716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0"/>
              </a:spcBef>
              <a:buFontTx/>
              <a:buNone/>
            </a:pPr>
            <a:endParaRPr lang="en-US" altLang="en-US" sz="2800"/>
          </a:p>
        </p:txBody>
      </p:sp>
      <p:sp>
        <p:nvSpPr>
          <p:cNvPr id="36871" name="Rectangle 7">
            <a:extLst>
              <a:ext uri="{FF2B5EF4-FFF2-40B4-BE49-F238E27FC236}">
                <a16:creationId xmlns:a16="http://schemas.microsoft.com/office/drawing/2014/main" id="{FF33F5AE-1E5D-43B6-9337-1D5753BB331B}"/>
              </a:ext>
            </a:extLst>
          </p:cNvPr>
          <p:cNvSpPr>
            <a:spLocks noChangeArrowheads="1"/>
          </p:cNvSpPr>
          <p:nvPr/>
        </p:nvSpPr>
        <p:spPr bwMode="auto">
          <a:xfrm>
            <a:off x="4648309" y="349251"/>
            <a:ext cx="290015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lgn="ctr">
              <a:spcBef>
                <a:spcPct val="0"/>
              </a:spcBef>
              <a:buFontTx/>
              <a:buNone/>
            </a:pPr>
            <a:r>
              <a:rPr lang="en-US" altLang="en-US" sz="4000" b="1" dirty="0">
                <a:latin typeface="EucrosiaUPC" panose="02020603050405020304" pitchFamily="18" charset="-34"/>
                <a:cs typeface="EucrosiaUPC" panose="02020603050405020304" pitchFamily="18" charset="-34"/>
              </a:rPr>
              <a:t>Research Question</a:t>
            </a:r>
            <a:endParaRPr lang="th-TH" altLang="en-US" sz="4000" b="1" dirty="0">
              <a:latin typeface="EucrosiaUPC" panose="02020603050405020304" pitchFamily="18" charset="-34"/>
              <a:cs typeface="EucrosiaUPC" panose="02020603050405020304" pitchFamily="18" charset="-34"/>
            </a:endParaRPr>
          </a:p>
        </p:txBody>
      </p:sp>
      <p:sp>
        <p:nvSpPr>
          <p:cNvPr id="36874" name="Line 10">
            <a:extLst>
              <a:ext uri="{FF2B5EF4-FFF2-40B4-BE49-F238E27FC236}">
                <a16:creationId xmlns:a16="http://schemas.microsoft.com/office/drawing/2014/main" id="{30CC198C-EA23-548A-3B0D-26FF84ABD606}"/>
              </a:ext>
            </a:extLst>
          </p:cNvPr>
          <p:cNvSpPr>
            <a:spLocks noChangeShapeType="1"/>
          </p:cNvSpPr>
          <p:nvPr/>
        </p:nvSpPr>
        <p:spPr bwMode="auto">
          <a:xfrm>
            <a:off x="3581400" y="2133600"/>
            <a:ext cx="5029200" cy="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36875" name="Line 11">
            <a:extLst>
              <a:ext uri="{FF2B5EF4-FFF2-40B4-BE49-F238E27FC236}">
                <a16:creationId xmlns:a16="http://schemas.microsoft.com/office/drawing/2014/main" id="{9221078A-BF99-F76A-8A10-E5C3681A5A4A}"/>
              </a:ext>
            </a:extLst>
          </p:cNvPr>
          <p:cNvSpPr>
            <a:spLocks noChangeShapeType="1"/>
          </p:cNvSpPr>
          <p:nvPr/>
        </p:nvSpPr>
        <p:spPr bwMode="auto">
          <a:xfrm>
            <a:off x="6096000" y="1676400"/>
            <a:ext cx="0" cy="289560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36876" name="Line 12">
            <a:extLst>
              <a:ext uri="{FF2B5EF4-FFF2-40B4-BE49-F238E27FC236}">
                <a16:creationId xmlns:a16="http://schemas.microsoft.com/office/drawing/2014/main" id="{68F11A7B-E153-07B7-A40E-153FBFB225F2}"/>
              </a:ext>
            </a:extLst>
          </p:cNvPr>
          <p:cNvSpPr>
            <a:spLocks noChangeShapeType="1"/>
          </p:cNvSpPr>
          <p:nvPr/>
        </p:nvSpPr>
        <p:spPr bwMode="auto">
          <a:xfrm>
            <a:off x="3581400" y="2114550"/>
            <a:ext cx="0" cy="45720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36877" name="Line 13">
            <a:extLst>
              <a:ext uri="{FF2B5EF4-FFF2-40B4-BE49-F238E27FC236}">
                <a16:creationId xmlns:a16="http://schemas.microsoft.com/office/drawing/2014/main" id="{03049665-2E89-0C03-CEFD-F0319B46B7B8}"/>
              </a:ext>
            </a:extLst>
          </p:cNvPr>
          <p:cNvSpPr>
            <a:spLocks noChangeShapeType="1"/>
          </p:cNvSpPr>
          <p:nvPr/>
        </p:nvSpPr>
        <p:spPr bwMode="auto">
          <a:xfrm>
            <a:off x="8610600" y="2114550"/>
            <a:ext cx="0" cy="45720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2" name="Slide Number Placeholder 1">
            <a:extLst>
              <a:ext uri="{FF2B5EF4-FFF2-40B4-BE49-F238E27FC236}">
                <a16:creationId xmlns:a16="http://schemas.microsoft.com/office/drawing/2014/main" id="{43F9EEDE-E6F6-CC9D-E848-D278FAF8CA06}"/>
              </a:ext>
            </a:extLst>
          </p:cNvPr>
          <p:cNvSpPr>
            <a:spLocks noGrp="1"/>
          </p:cNvSpPr>
          <p:nvPr>
            <p:ph type="sldNum" sz="quarter" idx="12"/>
          </p:nvPr>
        </p:nvSpPr>
        <p:spPr/>
        <p:txBody>
          <a:bodyPr/>
          <a:lstStyle/>
          <a:p>
            <a:fld id="{AA0D4C52-9219-4FF9-B749-AE943D4316C9}" type="slidenum">
              <a:rPr lang="th-TH" smtClean="0"/>
              <a:t>22</a:t>
            </a:fld>
            <a:endParaRPr lang="th-TH"/>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E959D1-C4BC-2D93-B5AC-D79282C1DF90}"/>
              </a:ext>
            </a:extLst>
          </p:cNvPr>
          <p:cNvSpPr txBox="1"/>
          <p:nvPr/>
        </p:nvSpPr>
        <p:spPr>
          <a:xfrm>
            <a:off x="1897213" y="1074509"/>
            <a:ext cx="9887245" cy="501675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dirty="0"/>
              <a:t>         Research questions or objectives are crucial in setting the direction for research and linking to the consideration of appropriate statistical choices for data analysis. Generally, research questions can be categorized as follows:</a:t>
            </a:r>
          </a:p>
          <a:p>
            <a:pPr>
              <a:buFont typeface="+mj-lt"/>
              <a:buAutoNum type="arabicPeriod"/>
            </a:pPr>
            <a:r>
              <a:rPr lang="en-US" sz="2000" b="1" dirty="0"/>
              <a:t>Descriptive Research Questions: </a:t>
            </a:r>
            <a:r>
              <a:rPr lang="en-US" sz="2000" dirty="0"/>
              <a:t>These research questions aim to describe the characteristics of a population or sample group, such as the number and percentage of the sample group, demographic characteristics, or variables under study. Examples include:</a:t>
            </a:r>
          </a:p>
          <a:p>
            <a:pPr marL="742950" lvl="1" indent="-285750">
              <a:buFont typeface="+mj-lt"/>
              <a:buAutoNum type="arabicPeriod"/>
            </a:pPr>
            <a:r>
              <a:rPr lang="en-US" sz="2000" dirty="0"/>
              <a:t>Determining the distribution of a sample group by gender, education level, age range, and work experience.</a:t>
            </a:r>
          </a:p>
          <a:p>
            <a:pPr marL="742950" lvl="1" indent="-285750">
              <a:buFont typeface="+mj-lt"/>
              <a:buAutoNum type="arabicPeriod"/>
            </a:pPr>
            <a:r>
              <a:rPr lang="en-US" sz="2000" dirty="0"/>
              <a:t>Analyzing the statistics of students' exam scores in statistics by gender.</a:t>
            </a:r>
          </a:p>
          <a:p>
            <a:pPr marL="742950" lvl="1" indent="-285750">
              <a:buFont typeface="+mj-lt"/>
              <a:buAutoNum type="arabicPeriod"/>
            </a:pPr>
            <a:r>
              <a:rPr lang="en-US" sz="2000" dirty="0"/>
              <a:t>Investigating how the quality of water in a water source changes over time.</a:t>
            </a:r>
          </a:p>
          <a:p>
            <a:r>
              <a:rPr lang="en-US" sz="2000" dirty="0"/>
              <a:t>       Statistical techniques used for research questions of this nature include descriptive statistics such as frequency distributions, means, standard deviations, and graphs or charts. The choice of statistical method depends on the nature of the variables and the distribution of the data.</a:t>
            </a:r>
          </a:p>
        </p:txBody>
      </p:sp>
      <p:sp>
        <p:nvSpPr>
          <p:cNvPr id="2" name="Slide Number Placeholder 1">
            <a:extLst>
              <a:ext uri="{FF2B5EF4-FFF2-40B4-BE49-F238E27FC236}">
                <a16:creationId xmlns:a16="http://schemas.microsoft.com/office/drawing/2014/main" id="{40590A07-8671-634D-4AD3-E5298F599C7D}"/>
              </a:ext>
            </a:extLst>
          </p:cNvPr>
          <p:cNvSpPr>
            <a:spLocks noGrp="1"/>
          </p:cNvSpPr>
          <p:nvPr>
            <p:ph type="sldNum" sz="quarter" idx="12"/>
          </p:nvPr>
        </p:nvSpPr>
        <p:spPr/>
        <p:txBody>
          <a:bodyPr/>
          <a:lstStyle/>
          <a:p>
            <a:fld id="{AA0D4C52-9219-4FF9-B749-AE943D4316C9}" type="slidenum">
              <a:rPr lang="th-TH" smtClean="0"/>
              <a:t>23</a:t>
            </a:fld>
            <a:endParaRPr lang="th-TH"/>
          </a:p>
        </p:txBody>
      </p:sp>
    </p:spTree>
    <p:extLst>
      <p:ext uri="{BB962C8B-B14F-4D97-AF65-F5344CB8AC3E}">
        <p14:creationId xmlns:p14="http://schemas.microsoft.com/office/powerpoint/2010/main" val="1628970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15F479A-B5A1-C1BD-1594-71170F781500}"/>
              </a:ext>
            </a:extLst>
          </p:cNvPr>
          <p:cNvSpPr>
            <a:spLocks noChangeArrowheads="1"/>
          </p:cNvSpPr>
          <p:nvPr/>
        </p:nvSpPr>
        <p:spPr bwMode="auto">
          <a:xfrm>
            <a:off x="1571979" y="671691"/>
            <a:ext cx="10768613" cy="5940088"/>
          </a:xfrm>
          <a:prstGeom prst="rect">
            <a:avLst/>
          </a:prstGeom>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th-TH" sz="2200" b="1" dirty="0">
                <a:latin typeface="Arial" panose="020B0604020202020204" pitchFamily="34" charset="0"/>
              </a:rPr>
              <a:t>2. </a:t>
            </a:r>
            <a:r>
              <a:rPr kumimoji="0" lang="th-TH" altLang="th-TH" sz="2200" b="1" i="0" u="none" strike="noStrike" cap="none" normalizeH="0" baseline="0" dirty="0">
                <a:ln>
                  <a:noFill/>
                </a:ln>
                <a:solidFill>
                  <a:schemeClr val="tx1"/>
                </a:solidFill>
                <a:effectLst/>
                <a:latin typeface="Arial" panose="020B0604020202020204" pitchFamily="34" charset="0"/>
              </a:rPr>
              <a:t>Differences </a:t>
            </a:r>
            <a:r>
              <a:rPr kumimoji="0" lang="en-US" altLang="th-TH" sz="2200" b="1" i="0" u="none" strike="noStrike" cap="none" normalizeH="0" baseline="0" dirty="0">
                <a:ln>
                  <a:noFill/>
                </a:ln>
                <a:solidFill>
                  <a:schemeClr val="tx1"/>
                </a:solidFill>
                <a:effectLst/>
                <a:latin typeface="Arial" panose="020B0604020202020204" pitchFamily="34" charset="0"/>
              </a:rPr>
              <a:t>Research Questions: </a:t>
            </a:r>
            <a:r>
              <a:rPr kumimoji="0" lang="th-TH" altLang="th-TH" sz="2200" b="0" i="0" u="none" strike="noStrike" cap="none" normalizeH="0" baseline="0" dirty="0">
                <a:ln>
                  <a:noFill/>
                </a:ln>
                <a:solidFill>
                  <a:schemeClr val="tx1"/>
                </a:solidFill>
                <a:effectLst/>
                <a:latin typeface="Arial" panose="020B0604020202020204" pitchFamily="34" charset="0"/>
              </a:rPr>
              <a:t>Statistical analysis techniques in this group aim to compare differences between the characteristics of populations with expected characteristics or between the characteristics of populations from different groups. The analysis may involve comparing frequencies, proportions, or means. Examples of research questions in this group include:</a:t>
            </a:r>
          </a:p>
          <a:p>
            <a:pPr marL="0" marR="0" lvl="0" indent="0" algn="l" defTabSz="914400" rtl="0" eaLnBrk="0" fontAlgn="base" latinLnBrk="0" hangingPunct="0">
              <a:lnSpc>
                <a:spcPct val="100000"/>
              </a:lnSpc>
              <a:spcBef>
                <a:spcPct val="0"/>
              </a:spcBef>
              <a:spcAft>
                <a:spcPct val="0"/>
              </a:spcAft>
              <a:buClrTx/>
              <a:buSzTx/>
              <a:tabLst/>
            </a:pPr>
            <a:r>
              <a:rPr kumimoji="0" lang="th-TH" altLang="th-TH" sz="2200" b="0" i="0" u="none" strike="noStrike" cap="none" normalizeH="0" baseline="0" dirty="0">
                <a:ln>
                  <a:noFill/>
                </a:ln>
                <a:solidFill>
                  <a:schemeClr val="tx1"/>
                </a:solidFill>
                <a:effectLst/>
                <a:latin typeface="Arial" panose="020B0604020202020204" pitchFamily="34" charset="0"/>
              </a:rPr>
              <a:t>       </a:t>
            </a:r>
            <a:r>
              <a:rPr kumimoji="0" lang="en-US" altLang="th-TH" sz="2200" b="0" i="0" u="none" strike="noStrike" cap="none" normalizeH="0" baseline="0" dirty="0">
                <a:ln>
                  <a:noFill/>
                </a:ln>
                <a:solidFill>
                  <a:schemeClr val="tx1"/>
                </a:solidFill>
                <a:effectLst/>
                <a:latin typeface="Arial" panose="020B0604020202020204" pitchFamily="34" charset="0"/>
              </a:rPr>
              <a:t>1. </a:t>
            </a:r>
            <a:r>
              <a:rPr kumimoji="0" lang="th-TH" altLang="th-TH" sz="2200" b="0" i="0" u="none" strike="noStrike" cap="none" normalizeH="0" baseline="0" dirty="0">
                <a:ln>
                  <a:noFill/>
                </a:ln>
                <a:solidFill>
                  <a:schemeClr val="tx1"/>
                </a:solidFill>
                <a:effectLst/>
                <a:latin typeface="Arial" panose="020B0604020202020204" pitchFamily="34" charset="0"/>
              </a:rPr>
              <a:t>Controlling the quality of heavy metal analysis in water. This may involve preparing standard solutions of known concentrations, then sending them to the laboratory as a sample group to determine if the analysis results differ from the standard solution.</a:t>
            </a:r>
          </a:p>
          <a:p>
            <a:pPr marL="0" marR="0" lvl="0" indent="0" algn="l" defTabSz="914400" rtl="0" eaLnBrk="0" fontAlgn="base" latinLnBrk="0" hangingPunct="0">
              <a:lnSpc>
                <a:spcPct val="100000"/>
              </a:lnSpc>
              <a:spcBef>
                <a:spcPct val="0"/>
              </a:spcBef>
              <a:spcAft>
                <a:spcPct val="0"/>
              </a:spcAft>
              <a:buClrTx/>
              <a:buSzTx/>
              <a:tabLst/>
            </a:pPr>
            <a:r>
              <a:rPr kumimoji="0" lang="th-TH" altLang="th-TH" sz="2200" b="0" i="0" u="none" strike="noStrike" cap="none" normalizeH="0" baseline="0" dirty="0">
                <a:ln>
                  <a:noFill/>
                </a:ln>
                <a:solidFill>
                  <a:schemeClr val="tx1"/>
                </a:solidFill>
                <a:effectLst/>
                <a:latin typeface="Arial" panose="020B0604020202020204" pitchFamily="34" charset="0"/>
              </a:rPr>
              <a:t>      </a:t>
            </a:r>
            <a:r>
              <a:rPr kumimoji="0" lang="en-US" altLang="th-TH" sz="2200" b="0" i="0" u="none" strike="noStrike" cap="none" normalizeH="0" baseline="0" dirty="0">
                <a:ln>
                  <a:noFill/>
                </a:ln>
                <a:solidFill>
                  <a:schemeClr val="tx1"/>
                </a:solidFill>
                <a:effectLst/>
                <a:latin typeface="Arial" panose="020B0604020202020204" pitchFamily="34" charset="0"/>
              </a:rPr>
              <a:t>2. </a:t>
            </a:r>
            <a:r>
              <a:rPr kumimoji="0" lang="th-TH" altLang="th-TH" sz="2200" b="0" i="0" u="none" strike="noStrike" cap="none" normalizeH="0" baseline="0" dirty="0">
                <a:ln>
                  <a:noFill/>
                </a:ln>
                <a:solidFill>
                  <a:schemeClr val="tx1"/>
                </a:solidFill>
                <a:effectLst/>
                <a:latin typeface="Arial" panose="020B0604020202020204" pitchFamily="34" charset="0"/>
              </a:rPr>
              <a:t>Determining if trainees in a </a:t>
            </a:r>
            <a:r>
              <a:rPr lang="en-US" altLang="th-TH" sz="2200" dirty="0">
                <a:latin typeface="Arial" panose="020B0604020202020204" pitchFamily="34" charset="0"/>
              </a:rPr>
              <a:t>hospital </a:t>
            </a:r>
            <a:r>
              <a:rPr kumimoji="0" lang="th-TH" altLang="th-TH" sz="2200" b="0" i="0" u="none" strike="noStrike" cap="none" normalizeH="0" baseline="0" dirty="0">
                <a:ln>
                  <a:noFill/>
                </a:ln>
                <a:solidFill>
                  <a:schemeClr val="tx1"/>
                </a:solidFill>
                <a:effectLst/>
                <a:latin typeface="Arial" panose="020B0604020202020204" pitchFamily="34" charset="0"/>
              </a:rPr>
              <a:t>wastewater management course gain knowledge from the training. This may involve testing the difference in knowledge before and after the training to see if trainees have increased their knowledge in the trained area.</a:t>
            </a:r>
          </a:p>
          <a:p>
            <a:pPr marL="0" marR="0" lvl="0" indent="0" algn="l" defTabSz="914400" rtl="0" eaLnBrk="0" fontAlgn="base" latinLnBrk="0" hangingPunct="0">
              <a:lnSpc>
                <a:spcPct val="100000"/>
              </a:lnSpc>
              <a:spcBef>
                <a:spcPct val="0"/>
              </a:spcBef>
              <a:spcAft>
                <a:spcPct val="0"/>
              </a:spcAft>
              <a:buClrTx/>
              <a:buSzTx/>
              <a:buFontTx/>
              <a:buNone/>
              <a:tabLst/>
            </a:pPr>
            <a:r>
              <a:rPr kumimoji="0" lang="th-TH" altLang="th-TH" sz="2200" b="0" i="0" u="none" strike="noStrike" cap="none" normalizeH="0" baseline="0" dirty="0">
                <a:ln>
                  <a:noFill/>
                </a:ln>
                <a:solidFill>
                  <a:schemeClr val="tx1"/>
                </a:solidFill>
                <a:effectLst/>
                <a:latin typeface="Arial" panose="020B0604020202020204" pitchFamily="34" charset="0"/>
              </a:rPr>
              <a:t>       Statistical techniques used for analysis in this group include inferential statistics such as Z-tests, t-tests, ANOVA, depending on the type of variable, the number of variables, population independence, and data distribution.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h-TH" altLang="th-TH" sz="2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86F116B8-518D-FCAA-ACE2-4E78720875F4}"/>
              </a:ext>
            </a:extLst>
          </p:cNvPr>
          <p:cNvSpPr>
            <a:spLocks noGrp="1"/>
          </p:cNvSpPr>
          <p:nvPr>
            <p:ph type="sldNum" sz="quarter" idx="12"/>
          </p:nvPr>
        </p:nvSpPr>
        <p:spPr/>
        <p:txBody>
          <a:bodyPr/>
          <a:lstStyle/>
          <a:p>
            <a:fld id="{AA0D4C52-9219-4FF9-B749-AE943D4316C9}" type="slidenum">
              <a:rPr lang="th-TH" smtClean="0"/>
              <a:t>24</a:t>
            </a:fld>
            <a:endParaRPr lang="th-TH"/>
          </a:p>
        </p:txBody>
      </p:sp>
    </p:spTree>
    <p:extLst>
      <p:ext uri="{BB962C8B-B14F-4D97-AF65-F5344CB8AC3E}">
        <p14:creationId xmlns:p14="http://schemas.microsoft.com/office/powerpoint/2010/main" val="2919157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A44565-8FC4-4867-8D4C-CAF5C955DAE3}"/>
              </a:ext>
            </a:extLst>
          </p:cNvPr>
          <p:cNvSpPr txBox="1"/>
          <p:nvPr/>
        </p:nvSpPr>
        <p:spPr>
          <a:xfrm>
            <a:off x="2015188" y="945141"/>
            <a:ext cx="9920378" cy="409342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b="1" dirty="0"/>
              <a:t>3. Relationship Research Questions: </a:t>
            </a:r>
            <a:r>
              <a:rPr lang="en-US" sz="2000" dirty="0"/>
              <a:t>Explaining the Relationship between Variables or Predictions Research questions in this category involve studying whether the independent variable (the variable that occurs first) studied by the researcher causes changes in the dependent variable (the variable that occurs afterward) or not, and to what extent. Examples of research questions in this group include:</a:t>
            </a:r>
          </a:p>
          <a:p>
            <a:r>
              <a:rPr lang="en-US" sz="2000" dirty="0"/>
              <a:t>       1. The relationship between gender and safety behavior.</a:t>
            </a:r>
          </a:p>
          <a:p>
            <a:r>
              <a:rPr lang="en-US" sz="2000" dirty="0"/>
              <a:t>       2. The relationship between the type of vehicle and the level of noise pollution.</a:t>
            </a:r>
          </a:p>
          <a:p>
            <a:r>
              <a:rPr lang="en-US" sz="2000" dirty="0"/>
              <a:t>       Statistical techniques used for analysis in this group include inferential statistics such as the Chi-square test, Pearson correlation, Linear regression, depending on the type of variable, the number of variables, population independence, and data distribution</a:t>
            </a:r>
          </a:p>
        </p:txBody>
      </p:sp>
      <p:sp>
        <p:nvSpPr>
          <p:cNvPr id="2" name="Slide Number Placeholder 1">
            <a:extLst>
              <a:ext uri="{FF2B5EF4-FFF2-40B4-BE49-F238E27FC236}">
                <a16:creationId xmlns:a16="http://schemas.microsoft.com/office/drawing/2014/main" id="{506C0C68-1300-B409-5222-863E5EC16698}"/>
              </a:ext>
            </a:extLst>
          </p:cNvPr>
          <p:cNvSpPr>
            <a:spLocks noGrp="1"/>
          </p:cNvSpPr>
          <p:nvPr>
            <p:ph type="sldNum" sz="quarter" idx="12"/>
          </p:nvPr>
        </p:nvSpPr>
        <p:spPr/>
        <p:txBody>
          <a:bodyPr/>
          <a:lstStyle/>
          <a:p>
            <a:fld id="{AA0D4C52-9219-4FF9-B749-AE943D4316C9}" type="slidenum">
              <a:rPr lang="th-TH" smtClean="0"/>
              <a:t>25</a:t>
            </a:fld>
            <a:endParaRPr lang="th-TH"/>
          </a:p>
        </p:txBody>
      </p:sp>
    </p:spTree>
    <p:extLst>
      <p:ext uri="{BB962C8B-B14F-4D97-AF65-F5344CB8AC3E}">
        <p14:creationId xmlns:p14="http://schemas.microsoft.com/office/powerpoint/2010/main" val="12863613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B95BBDF-670E-BCF6-E549-7B49514A98A2}"/>
              </a:ext>
            </a:extLst>
          </p:cNvPr>
          <p:cNvGraphicFramePr>
            <a:graphicFrameLocks noGrp="1"/>
          </p:cNvGraphicFramePr>
          <p:nvPr>
            <p:extLst>
              <p:ext uri="{D42A27DB-BD31-4B8C-83A1-F6EECF244321}">
                <p14:modId xmlns:p14="http://schemas.microsoft.com/office/powerpoint/2010/main" val="4287825883"/>
              </p:ext>
            </p:extLst>
          </p:nvPr>
        </p:nvGraphicFramePr>
        <p:xfrm>
          <a:off x="1571946" y="203035"/>
          <a:ext cx="10017303" cy="5925312"/>
        </p:xfrm>
        <a:graphic>
          <a:graphicData uri="http://schemas.openxmlformats.org/drawingml/2006/table">
            <a:tbl>
              <a:tblPr firstRow="1" firstCol="1" bandRow="1">
                <a:tableStyleId>{5C22544A-7EE6-4342-B048-85BDC9FD1C3A}</a:tableStyleId>
              </a:tblPr>
              <a:tblGrid>
                <a:gridCol w="1866423">
                  <a:extLst>
                    <a:ext uri="{9D8B030D-6E8A-4147-A177-3AD203B41FA5}">
                      <a16:colId xmlns:a16="http://schemas.microsoft.com/office/drawing/2014/main" val="293563721"/>
                    </a:ext>
                  </a:extLst>
                </a:gridCol>
                <a:gridCol w="1768044">
                  <a:extLst>
                    <a:ext uri="{9D8B030D-6E8A-4147-A177-3AD203B41FA5}">
                      <a16:colId xmlns:a16="http://schemas.microsoft.com/office/drawing/2014/main" val="2330348741"/>
                    </a:ext>
                  </a:extLst>
                </a:gridCol>
                <a:gridCol w="2062488">
                  <a:extLst>
                    <a:ext uri="{9D8B030D-6E8A-4147-A177-3AD203B41FA5}">
                      <a16:colId xmlns:a16="http://schemas.microsoft.com/office/drawing/2014/main" val="3144660258"/>
                    </a:ext>
                  </a:extLst>
                </a:gridCol>
                <a:gridCol w="2160174">
                  <a:extLst>
                    <a:ext uri="{9D8B030D-6E8A-4147-A177-3AD203B41FA5}">
                      <a16:colId xmlns:a16="http://schemas.microsoft.com/office/drawing/2014/main" val="2686296165"/>
                    </a:ext>
                  </a:extLst>
                </a:gridCol>
                <a:gridCol w="2160174">
                  <a:extLst>
                    <a:ext uri="{9D8B030D-6E8A-4147-A177-3AD203B41FA5}">
                      <a16:colId xmlns:a16="http://schemas.microsoft.com/office/drawing/2014/main" val="1363400959"/>
                    </a:ext>
                  </a:extLst>
                </a:gridCol>
              </a:tblGrid>
              <a:tr h="0">
                <a:tc rowSpan="2">
                  <a:txBody>
                    <a:bodyPr/>
                    <a:lstStyle/>
                    <a:p>
                      <a:pPr algn="ctr"/>
                      <a:r>
                        <a:rPr lang="en-US" sz="1200" dirty="0">
                          <a:solidFill>
                            <a:schemeClr val="tx1"/>
                          </a:solidFill>
                          <a:effectLst/>
                        </a:rPr>
                        <a:t>Research Questions</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nchor="ctr">
                    <a:solidFill>
                      <a:srgbClr val="FFFF00"/>
                    </a:solidFill>
                  </a:tcPr>
                </a:tc>
                <a:tc gridSpan="4">
                  <a:txBody>
                    <a:bodyPr/>
                    <a:lstStyle/>
                    <a:p>
                      <a:pPr algn="ctr"/>
                      <a:r>
                        <a:rPr lang="en-US" sz="1200" dirty="0">
                          <a:solidFill>
                            <a:schemeClr val="tx1"/>
                          </a:solidFill>
                          <a:effectLst/>
                        </a:rPr>
                        <a:t>Statistics Used</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hMerge="1">
                  <a:txBody>
                    <a:bodyPr/>
                    <a:lstStyle/>
                    <a:p>
                      <a:endParaRPr lang="th-TH"/>
                    </a:p>
                  </a:txBody>
                  <a:tcPr/>
                </a:tc>
                <a:tc hMerge="1">
                  <a:txBody>
                    <a:bodyPr/>
                    <a:lstStyle/>
                    <a:p>
                      <a:endParaRPr lang="th-TH"/>
                    </a:p>
                  </a:txBody>
                  <a:tcPr/>
                </a:tc>
                <a:tc hMerge="1">
                  <a:txBody>
                    <a:bodyPr/>
                    <a:lstStyle/>
                    <a:p>
                      <a:endParaRPr lang="th-TH"/>
                    </a:p>
                  </a:txBody>
                  <a:tcPr/>
                </a:tc>
                <a:extLst>
                  <a:ext uri="{0D108BD9-81ED-4DB2-BD59-A6C34878D82A}">
                    <a16:rowId xmlns:a16="http://schemas.microsoft.com/office/drawing/2014/main" val="1221726671"/>
                  </a:ext>
                </a:extLst>
              </a:tr>
              <a:tr h="0">
                <a:tc vMerge="1">
                  <a:txBody>
                    <a:bodyPr/>
                    <a:lstStyle/>
                    <a:p>
                      <a:endParaRPr lang="th-TH"/>
                    </a:p>
                  </a:txBody>
                  <a:tcPr/>
                </a:tc>
                <a:tc>
                  <a:txBody>
                    <a:bodyPr/>
                    <a:lstStyle/>
                    <a:p>
                      <a:pPr algn="ctr"/>
                      <a:r>
                        <a:rPr lang="en-US" sz="1200" dirty="0">
                          <a:solidFill>
                            <a:schemeClr val="tx1"/>
                          </a:solidFill>
                          <a:effectLst/>
                        </a:rPr>
                        <a:t>Continuous Data with Normal Distribution</a:t>
                      </a:r>
                      <a:endParaRPr lang="en-US" sz="1600" dirty="0">
                        <a:solidFill>
                          <a:schemeClr val="tx1"/>
                        </a:solidFill>
                        <a:effectLst/>
                      </a:endParaRPr>
                    </a:p>
                    <a:p>
                      <a:pPr algn="ctr"/>
                      <a:r>
                        <a:rPr lang="th-TH" sz="1200" dirty="0">
                          <a:solidFill>
                            <a:schemeClr val="tx1"/>
                          </a:solidFill>
                          <a:effectLst/>
                        </a:rPr>
                        <a:t> </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solidFill>
                            <a:schemeClr val="tx1"/>
                          </a:solidFill>
                          <a:effectLst/>
                        </a:rPr>
                        <a:t>Continuous Data with Non-Normal Distribution</a:t>
                      </a:r>
                      <a:endParaRPr lang="en-US" sz="1600" dirty="0">
                        <a:solidFill>
                          <a:schemeClr val="tx1"/>
                        </a:solidFill>
                        <a:effectLst/>
                      </a:endParaRPr>
                    </a:p>
                    <a:p>
                      <a:pPr algn="ctr"/>
                      <a:r>
                        <a:rPr lang="en-US" sz="1200" dirty="0">
                          <a:solidFill>
                            <a:schemeClr val="tx1"/>
                          </a:solidFill>
                          <a:effectLst/>
                        </a:rPr>
                        <a:t> </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solidFill>
                            <a:schemeClr val="tx1"/>
                          </a:solidFill>
                          <a:effectLst/>
                        </a:rPr>
                        <a:t>Values ​​divided into multiple groups</a:t>
                      </a:r>
                      <a:endParaRPr lang="en-US" sz="1600" dirty="0">
                        <a:solidFill>
                          <a:schemeClr val="tx1"/>
                        </a:solidFill>
                        <a:effectLst/>
                      </a:endParaRPr>
                    </a:p>
                    <a:p>
                      <a:pPr algn="ctr"/>
                      <a:r>
                        <a:rPr lang="th-TH" sz="1200" dirty="0">
                          <a:solidFill>
                            <a:schemeClr val="tx1"/>
                          </a:solidFill>
                          <a:effectLst/>
                        </a:rPr>
                        <a:t>2 </a:t>
                      </a:r>
                      <a:r>
                        <a:rPr lang="en-US" sz="1200" dirty="0">
                          <a:solidFill>
                            <a:schemeClr val="tx1"/>
                          </a:solidFill>
                          <a:effectLst/>
                        </a:rPr>
                        <a:t>groups </a:t>
                      </a:r>
                      <a:endParaRPr lang="en-US" sz="1600" dirty="0">
                        <a:solidFill>
                          <a:schemeClr val="tx1"/>
                        </a:solidFill>
                        <a:effectLst/>
                      </a:endParaRPr>
                    </a:p>
                    <a:p>
                      <a:pPr algn="ctr"/>
                      <a:r>
                        <a:rPr lang="en-US" sz="1200" dirty="0">
                          <a:solidFill>
                            <a:schemeClr val="tx1"/>
                          </a:solidFill>
                          <a:effectLst/>
                        </a:rPr>
                        <a:t>Ordinal Scale</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effectLst/>
                        </a:rPr>
                        <a:t>The value is the time from the start point to the outcome of interest (survival time)</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367126521"/>
                  </a:ext>
                </a:extLst>
              </a:tr>
              <a:tr h="0">
                <a:tc>
                  <a:txBody>
                    <a:bodyPr/>
                    <a:lstStyle/>
                    <a:p>
                      <a:r>
                        <a:rPr lang="en-US" sz="1200">
                          <a:solidFill>
                            <a:schemeClr val="tx1"/>
                          </a:solidFill>
                          <a:effectLst/>
                        </a:rPr>
                        <a:t>Descriptive</a:t>
                      </a:r>
                      <a:r>
                        <a:rPr lang="th-TH" sz="1200">
                          <a:solidFill>
                            <a:schemeClr val="tx1"/>
                          </a:solidFill>
                          <a:effectLst/>
                        </a:rPr>
                        <a:t> </a:t>
                      </a:r>
                      <a:r>
                        <a:rPr lang="en-US" sz="1200">
                          <a:solidFill>
                            <a:schemeClr val="tx1"/>
                          </a:solidFill>
                          <a:effectLst/>
                        </a:rPr>
                        <a:t>question</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Mean, SD</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Median,</a:t>
                      </a:r>
                      <a:endParaRPr lang="en-US" sz="1600">
                        <a:solidFill>
                          <a:schemeClr val="tx1"/>
                        </a:solidFill>
                        <a:effectLst/>
                      </a:endParaRPr>
                    </a:p>
                    <a:p>
                      <a:r>
                        <a:rPr lang="en-US" sz="1200">
                          <a:solidFill>
                            <a:schemeClr val="tx1"/>
                          </a:solidFill>
                          <a:effectLst/>
                        </a:rPr>
                        <a:t>Inter-quartile range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Proportion</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Kaplan-Meier survival curve</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472287406"/>
                  </a:ext>
                </a:extLst>
              </a:tr>
              <a:tr h="0">
                <a:tc>
                  <a:txBody>
                    <a:bodyPr/>
                    <a:lstStyle/>
                    <a:p>
                      <a:r>
                        <a:rPr lang="en-US" sz="1200">
                          <a:solidFill>
                            <a:schemeClr val="tx1"/>
                          </a:solidFill>
                          <a:effectLst/>
                        </a:rPr>
                        <a:t>Different question between two independent groups</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Unpaired t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Mann-Whitney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Fisher’s test (chi-square for large samples)</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Log-rank test or Mantel-Haenszel</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879278046"/>
                  </a:ext>
                </a:extLst>
              </a:tr>
              <a:tr h="0">
                <a:tc>
                  <a:txBody>
                    <a:bodyPr/>
                    <a:lstStyle/>
                    <a:p>
                      <a:r>
                        <a:rPr lang="en-US" sz="1200">
                          <a:solidFill>
                            <a:schemeClr val="tx1"/>
                          </a:solidFill>
                          <a:effectLst/>
                        </a:rPr>
                        <a:t>Comparing the differences between two pairs of groups is directly related or the results of measuring one variable twice from the same group</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Paired t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Wilcoxon’s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err="1">
                          <a:solidFill>
                            <a:schemeClr val="tx1"/>
                          </a:solidFill>
                          <a:effectLst/>
                        </a:rPr>
                        <a:t>McNermar’s</a:t>
                      </a:r>
                      <a:r>
                        <a:rPr lang="en-US" sz="1200" dirty="0">
                          <a:solidFill>
                            <a:schemeClr val="tx1"/>
                          </a:solidFill>
                          <a:effectLst/>
                        </a:rPr>
                        <a:t>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Conditional proportional hazards regression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3455483190"/>
                  </a:ext>
                </a:extLst>
              </a:tr>
              <a:tr h="0">
                <a:tc>
                  <a:txBody>
                    <a:bodyPr/>
                    <a:lstStyle/>
                    <a:p>
                      <a:r>
                        <a:rPr lang="en-US" sz="1200">
                          <a:solidFill>
                            <a:schemeClr val="tx1"/>
                          </a:solidFill>
                          <a:effectLst/>
                        </a:rPr>
                        <a:t>Comparing differences between </a:t>
                      </a:r>
                      <a:r>
                        <a:rPr lang="th-TH" sz="1200">
                          <a:solidFill>
                            <a:schemeClr val="tx1"/>
                          </a:solidFill>
                          <a:effectLst/>
                        </a:rPr>
                        <a:t>3 </a:t>
                      </a:r>
                      <a:r>
                        <a:rPr lang="en-US" sz="1200">
                          <a:solidFill>
                            <a:schemeClr val="tx1"/>
                          </a:solidFill>
                          <a:effectLst/>
                        </a:rPr>
                        <a:t>or more independent groups.</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One-way ANOVA</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Kruskal-Wallis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Chi-square test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effectLst/>
                        </a:rPr>
                        <a:t>Cox’s proportional hazard regression</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2581624088"/>
                  </a:ext>
                </a:extLst>
              </a:tr>
              <a:tr h="0">
                <a:tc>
                  <a:txBody>
                    <a:bodyPr/>
                    <a:lstStyle/>
                    <a:p>
                      <a:r>
                        <a:rPr lang="en-US" sz="1200">
                          <a:solidFill>
                            <a:schemeClr val="tx1"/>
                          </a:solidFill>
                          <a:effectLst/>
                        </a:rPr>
                        <a:t>Comparing differences between </a:t>
                      </a:r>
                      <a:r>
                        <a:rPr lang="th-TH" sz="1200">
                          <a:solidFill>
                            <a:schemeClr val="tx1"/>
                          </a:solidFill>
                          <a:effectLst/>
                        </a:rPr>
                        <a:t>3 </a:t>
                      </a:r>
                      <a:r>
                        <a:rPr lang="en-US" sz="1200">
                          <a:solidFill>
                            <a:schemeClr val="tx1"/>
                          </a:solidFill>
                          <a:effectLst/>
                        </a:rPr>
                        <a:t>or more groups that are directly related pairs or compare the results of measuring one variable </a:t>
                      </a:r>
                      <a:r>
                        <a:rPr lang="th-TH" sz="1200">
                          <a:solidFill>
                            <a:schemeClr val="tx1"/>
                          </a:solidFill>
                          <a:effectLst/>
                        </a:rPr>
                        <a:t>3 </a:t>
                      </a:r>
                      <a:r>
                        <a:rPr lang="en-US" sz="1200">
                          <a:solidFill>
                            <a:schemeClr val="tx1"/>
                          </a:solidFill>
                          <a:effectLst/>
                        </a:rPr>
                        <a:t>or more times from the same group.</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Repeated measures ANOVA</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Friedman’s test</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Cochran’s Q</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effectLst/>
                        </a:rPr>
                        <a:t>Conditional proportional hazards regression</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723677242"/>
                  </a:ext>
                </a:extLst>
              </a:tr>
              <a:tr h="0">
                <a:tc>
                  <a:txBody>
                    <a:bodyPr/>
                    <a:lstStyle/>
                    <a:p>
                      <a:r>
                        <a:rPr lang="en-US" sz="1200" dirty="0">
                          <a:solidFill>
                            <a:schemeClr val="tx1"/>
                          </a:solidFill>
                          <a:effectLst/>
                        </a:rPr>
                        <a:t>Expressing the relationship between </a:t>
                      </a:r>
                      <a:r>
                        <a:rPr lang="th-TH" sz="1200" dirty="0">
                          <a:solidFill>
                            <a:schemeClr val="tx1"/>
                          </a:solidFill>
                          <a:effectLst/>
                        </a:rPr>
                        <a:t>2 </a:t>
                      </a:r>
                      <a:r>
                        <a:rPr lang="en-US" sz="1200" dirty="0">
                          <a:solidFill>
                            <a:schemeClr val="tx1"/>
                          </a:solidFill>
                          <a:effectLst/>
                        </a:rPr>
                        <a:t>variables</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Pearson correlation</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Spearman correlation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Spearman correlation, Odds Ratio (OR)</a:t>
                      </a:r>
                      <a:endParaRPr lang="en-US" sz="1600">
                        <a:effectLst/>
                      </a:endParaRPr>
                    </a:p>
                    <a:p>
                      <a:r>
                        <a:rPr lang="en-US" sz="1200">
                          <a:effectLst/>
                        </a:rPr>
                        <a:t>Relative Risk (RR)</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effectLst/>
                        </a:rPr>
                        <a:t> </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938625859"/>
                  </a:ext>
                </a:extLst>
              </a:tr>
            </a:tbl>
          </a:graphicData>
        </a:graphic>
      </p:graphicFrame>
      <p:sp>
        <p:nvSpPr>
          <p:cNvPr id="3" name="Slide Number Placeholder 2">
            <a:extLst>
              <a:ext uri="{FF2B5EF4-FFF2-40B4-BE49-F238E27FC236}">
                <a16:creationId xmlns:a16="http://schemas.microsoft.com/office/drawing/2014/main" id="{5C568192-D643-EAF7-2A58-253F94B62115}"/>
              </a:ext>
            </a:extLst>
          </p:cNvPr>
          <p:cNvSpPr>
            <a:spLocks noGrp="1"/>
          </p:cNvSpPr>
          <p:nvPr>
            <p:ph type="sldNum" sz="quarter" idx="12"/>
          </p:nvPr>
        </p:nvSpPr>
        <p:spPr/>
        <p:txBody>
          <a:bodyPr/>
          <a:lstStyle/>
          <a:p>
            <a:fld id="{AA0D4C52-9219-4FF9-B749-AE943D4316C9}" type="slidenum">
              <a:rPr lang="th-TH" smtClean="0"/>
              <a:t>26</a:t>
            </a:fld>
            <a:endParaRPr lang="th-TH"/>
          </a:p>
        </p:txBody>
      </p:sp>
    </p:spTree>
    <p:extLst>
      <p:ext uri="{BB962C8B-B14F-4D97-AF65-F5344CB8AC3E}">
        <p14:creationId xmlns:p14="http://schemas.microsoft.com/office/powerpoint/2010/main" val="1204841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D9F948B-1255-6B17-A2F5-6C606097CBEA}"/>
              </a:ext>
            </a:extLst>
          </p:cNvPr>
          <p:cNvGraphicFramePr>
            <a:graphicFrameLocks noGrp="1"/>
          </p:cNvGraphicFramePr>
          <p:nvPr>
            <p:extLst>
              <p:ext uri="{D42A27DB-BD31-4B8C-83A1-F6EECF244321}">
                <p14:modId xmlns:p14="http://schemas.microsoft.com/office/powerpoint/2010/main" val="3320795655"/>
              </p:ext>
            </p:extLst>
          </p:nvPr>
        </p:nvGraphicFramePr>
        <p:xfrm>
          <a:off x="1886551" y="1545521"/>
          <a:ext cx="8821420" cy="4645152"/>
        </p:xfrm>
        <a:graphic>
          <a:graphicData uri="http://schemas.openxmlformats.org/drawingml/2006/table">
            <a:tbl>
              <a:tblPr firstRow="1" firstCol="1" bandRow="1">
                <a:tableStyleId>{5C22544A-7EE6-4342-B048-85BDC9FD1C3A}</a:tableStyleId>
              </a:tblPr>
              <a:tblGrid>
                <a:gridCol w="1710690">
                  <a:extLst>
                    <a:ext uri="{9D8B030D-6E8A-4147-A177-3AD203B41FA5}">
                      <a16:colId xmlns:a16="http://schemas.microsoft.com/office/drawing/2014/main" val="3787582312"/>
                    </a:ext>
                  </a:extLst>
                </a:gridCol>
                <a:gridCol w="1453769">
                  <a:extLst>
                    <a:ext uri="{9D8B030D-6E8A-4147-A177-3AD203B41FA5}">
                      <a16:colId xmlns:a16="http://schemas.microsoft.com/office/drawing/2014/main" val="4011587611"/>
                    </a:ext>
                  </a:extLst>
                </a:gridCol>
                <a:gridCol w="1880559">
                  <a:extLst>
                    <a:ext uri="{9D8B030D-6E8A-4147-A177-3AD203B41FA5}">
                      <a16:colId xmlns:a16="http://schemas.microsoft.com/office/drawing/2014/main" val="3425624261"/>
                    </a:ext>
                  </a:extLst>
                </a:gridCol>
                <a:gridCol w="1889184">
                  <a:extLst>
                    <a:ext uri="{9D8B030D-6E8A-4147-A177-3AD203B41FA5}">
                      <a16:colId xmlns:a16="http://schemas.microsoft.com/office/drawing/2014/main" val="2138145449"/>
                    </a:ext>
                  </a:extLst>
                </a:gridCol>
                <a:gridCol w="1887218">
                  <a:extLst>
                    <a:ext uri="{9D8B030D-6E8A-4147-A177-3AD203B41FA5}">
                      <a16:colId xmlns:a16="http://schemas.microsoft.com/office/drawing/2014/main" val="19942740"/>
                    </a:ext>
                  </a:extLst>
                </a:gridCol>
              </a:tblGrid>
              <a:tr h="569706">
                <a:tc>
                  <a:txBody>
                    <a:bodyPr/>
                    <a:lstStyle/>
                    <a:p>
                      <a:r>
                        <a:rPr lang="en-US" sz="1200">
                          <a:solidFill>
                            <a:schemeClr val="tx1"/>
                          </a:solidFill>
                          <a:effectLst/>
                        </a:rPr>
                        <a:t>Predicting the value of an outcome variable from another variable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Simple linear/ mon-linear regression</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Simple non-parametric regression</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Simple logistic regression</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Cox’s proportional hazard regression</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3284358493"/>
                  </a:ext>
                </a:extLst>
              </a:tr>
              <a:tr h="0">
                <a:tc>
                  <a:txBody>
                    <a:bodyPr/>
                    <a:lstStyle/>
                    <a:p>
                      <a:r>
                        <a:rPr lang="en-US" sz="1200">
                          <a:solidFill>
                            <a:schemeClr val="tx1"/>
                          </a:solidFill>
                          <a:effectLst/>
                        </a:rPr>
                        <a:t>Predicting the outcome variable from other multiple variables.</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Multiple linear/ non-linear regression</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Multiple non-linear regression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Multiple logistic  regression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Cox’s proportional hazard regression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984670292"/>
                  </a:ext>
                </a:extLst>
              </a:tr>
              <a:tr h="0">
                <a:tc>
                  <a:txBody>
                    <a:bodyPr/>
                    <a:lstStyle/>
                    <a:p>
                      <a:r>
                        <a:rPr lang="en-US" sz="1200">
                          <a:solidFill>
                            <a:schemeClr val="tx1"/>
                          </a:solidFill>
                          <a:effectLst/>
                        </a:rPr>
                        <a:t>Comparing the values ​​of an outcome variable that are common components of one or more variables simultaneously.</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solidFill>
                            <a:schemeClr val="tx1"/>
                          </a:solidFill>
                          <a:effectLst/>
                        </a:rPr>
                        <a:t>Multiple ANOVA, General Linear Mixed Model (GLMM)</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effectLst/>
                        </a:rPr>
                        <a:t> </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General Linear Mixed Model (GLMM)</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Multiple Cox’s proportional hazard regression</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739127084"/>
                  </a:ext>
                </a:extLst>
              </a:tr>
              <a:tr h="0">
                <a:tc>
                  <a:txBody>
                    <a:bodyPr/>
                    <a:lstStyle/>
                    <a:p>
                      <a:r>
                        <a:rPr lang="en-US" sz="1200">
                          <a:solidFill>
                            <a:schemeClr val="tx1"/>
                          </a:solidFill>
                          <a:effectLst/>
                        </a:rPr>
                        <a:t>Predicting/comparing the value of an outcome variable from other variables, one or more variables simultaneously, and measuring the same outcome variable repetitively.</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solidFill>
                            <a:schemeClr val="tx1"/>
                          </a:solidFill>
                          <a:effectLst/>
                        </a:rPr>
                        <a:t>Generalized Estimation Equation (GEE)</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 </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a:effectLst/>
                        </a:rPr>
                        <a:t>Generalized Estimation Equation (GEE)</a:t>
                      </a:r>
                      <a:endParaRPr lang="en-US" sz="160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200" dirty="0">
                          <a:effectLst/>
                        </a:rPr>
                        <a:t>Multiple Cox’s proportional hazard regression</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4191435599"/>
                  </a:ext>
                </a:extLst>
              </a:tr>
            </a:tbl>
          </a:graphicData>
        </a:graphic>
      </p:graphicFrame>
      <p:graphicFrame>
        <p:nvGraphicFramePr>
          <p:cNvPr id="3" name="Table 2">
            <a:extLst>
              <a:ext uri="{FF2B5EF4-FFF2-40B4-BE49-F238E27FC236}">
                <a16:creationId xmlns:a16="http://schemas.microsoft.com/office/drawing/2014/main" id="{27502083-F874-BF61-D4A3-664DC6E9214E}"/>
              </a:ext>
            </a:extLst>
          </p:cNvPr>
          <p:cNvGraphicFramePr>
            <a:graphicFrameLocks noGrp="1"/>
          </p:cNvGraphicFramePr>
          <p:nvPr>
            <p:extLst>
              <p:ext uri="{D42A27DB-BD31-4B8C-83A1-F6EECF244321}">
                <p14:modId xmlns:p14="http://schemas.microsoft.com/office/powerpoint/2010/main" val="1704602447"/>
              </p:ext>
            </p:extLst>
          </p:nvPr>
        </p:nvGraphicFramePr>
        <p:xfrm>
          <a:off x="1886551" y="466529"/>
          <a:ext cx="8821418" cy="1078992"/>
        </p:xfrm>
        <a:graphic>
          <a:graphicData uri="http://schemas.openxmlformats.org/drawingml/2006/table">
            <a:tbl>
              <a:tblPr firstRow="1" firstCol="1" bandRow="1">
                <a:tableStyleId>{5C22544A-7EE6-4342-B048-85BDC9FD1C3A}</a:tableStyleId>
              </a:tblPr>
              <a:tblGrid>
                <a:gridCol w="1697967">
                  <a:extLst>
                    <a:ext uri="{9D8B030D-6E8A-4147-A177-3AD203B41FA5}">
                      <a16:colId xmlns:a16="http://schemas.microsoft.com/office/drawing/2014/main" val="1634977616"/>
                    </a:ext>
                  </a:extLst>
                </a:gridCol>
                <a:gridCol w="1502611">
                  <a:extLst>
                    <a:ext uri="{9D8B030D-6E8A-4147-A177-3AD203B41FA5}">
                      <a16:colId xmlns:a16="http://schemas.microsoft.com/office/drawing/2014/main" val="2382041429"/>
                    </a:ext>
                  </a:extLst>
                </a:gridCol>
                <a:gridCol w="1816264">
                  <a:extLst>
                    <a:ext uri="{9D8B030D-6E8A-4147-A177-3AD203B41FA5}">
                      <a16:colId xmlns:a16="http://schemas.microsoft.com/office/drawing/2014/main" val="3031222028"/>
                    </a:ext>
                  </a:extLst>
                </a:gridCol>
                <a:gridCol w="1902288">
                  <a:extLst>
                    <a:ext uri="{9D8B030D-6E8A-4147-A177-3AD203B41FA5}">
                      <a16:colId xmlns:a16="http://schemas.microsoft.com/office/drawing/2014/main" val="3715385610"/>
                    </a:ext>
                  </a:extLst>
                </a:gridCol>
                <a:gridCol w="1902288">
                  <a:extLst>
                    <a:ext uri="{9D8B030D-6E8A-4147-A177-3AD203B41FA5}">
                      <a16:colId xmlns:a16="http://schemas.microsoft.com/office/drawing/2014/main" val="3538734365"/>
                    </a:ext>
                  </a:extLst>
                </a:gridCol>
              </a:tblGrid>
              <a:tr h="0">
                <a:tc rowSpan="2">
                  <a:txBody>
                    <a:bodyPr/>
                    <a:lstStyle/>
                    <a:p>
                      <a:pPr algn="ctr"/>
                      <a:r>
                        <a:rPr lang="en-US" sz="1200" dirty="0">
                          <a:solidFill>
                            <a:schemeClr val="tx1"/>
                          </a:solidFill>
                          <a:effectLst/>
                        </a:rPr>
                        <a:t>Research Questions</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nchor="ctr">
                    <a:solidFill>
                      <a:srgbClr val="FFFF00"/>
                    </a:solidFill>
                  </a:tcPr>
                </a:tc>
                <a:tc gridSpan="4">
                  <a:txBody>
                    <a:bodyPr/>
                    <a:lstStyle/>
                    <a:p>
                      <a:endParaRPr lang="th-TH" dirty="0"/>
                    </a:p>
                  </a:txBody>
                  <a:tcPr marL="68580" marR="68580" marT="0" marB="0">
                    <a:solidFill>
                      <a:srgbClr val="FFFF00"/>
                    </a:solidFill>
                  </a:tcPr>
                </a:tc>
                <a:tc hMerge="1">
                  <a:txBody>
                    <a:bodyPr/>
                    <a:lstStyle/>
                    <a:p>
                      <a:endParaRPr lang="th-TH"/>
                    </a:p>
                  </a:txBody>
                  <a:tcPr/>
                </a:tc>
                <a:tc hMerge="1">
                  <a:txBody>
                    <a:bodyPr/>
                    <a:lstStyle/>
                    <a:p>
                      <a:endParaRPr lang="th-TH"/>
                    </a:p>
                  </a:txBody>
                  <a:tcPr/>
                </a:tc>
                <a:tc hMerge="1">
                  <a:txBody>
                    <a:bodyPr/>
                    <a:lstStyle/>
                    <a:p>
                      <a:endParaRPr lang="th-TH"/>
                    </a:p>
                  </a:txBody>
                  <a:tcPr/>
                </a:tc>
                <a:extLst>
                  <a:ext uri="{0D108BD9-81ED-4DB2-BD59-A6C34878D82A}">
                    <a16:rowId xmlns:a16="http://schemas.microsoft.com/office/drawing/2014/main" val="3623227137"/>
                  </a:ext>
                </a:extLst>
              </a:tr>
              <a:tr h="0">
                <a:tc vMerge="1">
                  <a:txBody>
                    <a:bodyPr/>
                    <a:lstStyle/>
                    <a:p>
                      <a:endParaRPr lang="th-TH"/>
                    </a:p>
                  </a:txBody>
                  <a:tcPr/>
                </a:tc>
                <a:tc>
                  <a:txBody>
                    <a:bodyPr/>
                    <a:lstStyle/>
                    <a:p>
                      <a:pPr algn="ctr"/>
                      <a:r>
                        <a:rPr lang="en-US" sz="1200" dirty="0">
                          <a:effectLst/>
                        </a:rPr>
                        <a:t>Continuous Data with Normal Distribution</a:t>
                      </a:r>
                      <a:endParaRPr lang="en-US" sz="1600" dirty="0">
                        <a:effectLst/>
                      </a:endParaRPr>
                    </a:p>
                    <a:p>
                      <a:pPr algn="ctr"/>
                      <a:r>
                        <a:rPr lang="th-TH" sz="1200" dirty="0">
                          <a:effectLst/>
                        </a:rPr>
                        <a:t> </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effectLst/>
                        </a:rPr>
                        <a:t>Continuous Data with Non-Normal Distribution</a:t>
                      </a:r>
                      <a:endParaRPr lang="en-US" sz="1600" dirty="0">
                        <a:effectLst/>
                      </a:endParaRPr>
                    </a:p>
                    <a:p>
                      <a:pPr algn="ctr"/>
                      <a:r>
                        <a:rPr lang="en-US" sz="1200" dirty="0">
                          <a:effectLst/>
                        </a:rPr>
                        <a:t> </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effectLst/>
                        </a:rPr>
                        <a:t>Values ​​divided into multiple groups</a:t>
                      </a:r>
                      <a:endParaRPr lang="en-US" sz="1600" dirty="0">
                        <a:effectLst/>
                      </a:endParaRPr>
                    </a:p>
                    <a:p>
                      <a:pPr algn="ctr"/>
                      <a:r>
                        <a:rPr lang="th-TH" sz="1200" dirty="0">
                          <a:effectLst/>
                        </a:rPr>
                        <a:t>2 </a:t>
                      </a:r>
                      <a:r>
                        <a:rPr lang="en-US" sz="1200" dirty="0">
                          <a:effectLst/>
                        </a:rPr>
                        <a:t>groups </a:t>
                      </a:r>
                      <a:endParaRPr lang="en-US" sz="1600" dirty="0">
                        <a:effectLst/>
                      </a:endParaRPr>
                    </a:p>
                    <a:p>
                      <a:pPr algn="ctr"/>
                      <a:r>
                        <a:rPr lang="en-US" sz="1200" dirty="0">
                          <a:effectLst/>
                        </a:rPr>
                        <a:t>Ordinal Scale</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200" dirty="0">
                          <a:effectLst/>
                        </a:rPr>
                        <a:t>The value is the time from the start point to the outcome of interest (survival time)</a:t>
                      </a:r>
                      <a:endParaRPr lang="en-US" sz="1600" dirty="0">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4257001544"/>
                  </a:ext>
                </a:extLst>
              </a:tr>
            </a:tbl>
          </a:graphicData>
        </a:graphic>
      </p:graphicFrame>
      <p:sp>
        <p:nvSpPr>
          <p:cNvPr id="4" name="Slide Number Placeholder 3">
            <a:extLst>
              <a:ext uri="{FF2B5EF4-FFF2-40B4-BE49-F238E27FC236}">
                <a16:creationId xmlns:a16="http://schemas.microsoft.com/office/drawing/2014/main" id="{7C927D24-F3C1-AA1A-F28B-6F279B72FF0D}"/>
              </a:ext>
            </a:extLst>
          </p:cNvPr>
          <p:cNvSpPr>
            <a:spLocks noGrp="1"/>
          </p:cNvSpPr>
          <p:nvPr>
            <p:ph type="sldNum" sz="quarter" idx="12"/>
          </p:nvPr>
        </p:nvSpPr>
        <p:spPr/>
        <p:txBody>
          <a:bodyPr/>
          <a:lstStyle/>
          <a:p>
            <a:fld id="{AA0D4C52-9219-4FF9-B749-AE943D4316C9}" type="slidenum">
              <a:rPr lang="th-TH" smtClean="0"/>
              <a:t>27</a:t>
            </a:fld>
            <a:endParaRPr lang="th-TH"/>
          </a:p>
        </p:txBody>
      </p:sp>
    </p:spTree>
    <p:extLst>
      <p:ext uri="{BB962C8B-B14F-4D97-AF65-F5344CB8AC3E}">
        <p14:creationId xmlns:p14="http://schemas.microsoft.com/office/powerpoint/2010/main" val="2870808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9C790AD-921C-C747-3788-B23338614636}"/>
              </a:ext>
            </a:extLst>
          </p:cNvPr>
          <p:cNvGraphicFramePr>
            <a:graphicFrameLocks noGrp="1"/>
          </p:cNvGraphicFramePr>
          <p:nvPr>
            <p:extLst>
              <p:ext uri="{D42A27DB-BD31-4B8C-83A1-F6EECF244321}">
                <p14:modId xmlns:p14="http://schemas.microsoft.com/office/powerpoint/2010/main" val="1825738356"/>
              </p:ext>
            </p:extLst>
          </p:nvPr>
        </p:nvGraphicFramePr>
        <p:xfrm>
          <a:off x="2845943" y="1568221"/>
          <a:ext cx="7294653" cy="3169920"/>
        </p:xfrm>
        <a:graphic>
          <a:graphicData uri="http://schemas.openxmlformats.org/drawingml/2006/table">
            <a:tbl>
              <a:tblPr firstRow="1" firstCol="1" bandRow="1">
                <a:tableStyleId>{5C22544A-7EE6-4342-B048-85BDC9FD1C3A}</a:tableStyleId>
              </a:tblPr>
              <a:tblGrid>
                <a:gridCol w="2431551">
                  <a:extLst>
                    <a:ext uri="{9D8B030D-6E8A-4147-A177-3AD203B41FA5}">
                      <a16:colId xmlns:a16="http://schemas.microsoft.com/office/drawing/2014/main" val="3940864687"/>
                    </a:ext>
                  </a:extLst>
                </a:gridCol>
                <a:gridCol w="2431551">
                  <a:extLst>
                    <a:ext uri="{9D8B030D-6E8A-4147-A177-3AD203B41FA5}">
                      <a16:colId xmlns:a16="http://schemas.microsoft.com/office/drawing/2014/main" val="3225629334"/>
                    </a:ext>
                  </a:extLst>
                </a:gridCol>
                <a:gridCol w="2431551">
                  <a:extLst>
                    <a:ext uri="{9D8B030D-6E8A-4147-A177-3AD203B41FA5}">
                      <a16:colId xmlns:a16="http://schemas.microsoft.com/office/drawing/2014/main" val="3729514748"/>
                    </a:ext>
                  </a:extLst>
                </a:gridCol>
              </a:tblGrid>
              <a:tr h="0">
                <a:tc>
                  <a:txBody>
                    <a:bodyPr/>
                    <a:lstStyle/>
                    <a:p>
                      <a:pPr algn="ctr"/>
                      <a:r>
                        <a:rPr lang="en-US" sz="1600" dirty="0">
                          <a:solidFill>
                            <a:schemeClr val="tx1"/>
                          </a:solidFill>
                          <a:effectLst/>
                        </a:rPr>
                        <a:t>Type of Variable</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600">
                          <a:solidFill>
                            <a:schemeClr val="tx1"/>
                          </a:solidFill>
                          <a:effectLst/>
                        </a:rPr>
                        <a:t>Measurement Level</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pPr algn="ctr"/>
                      <a:r>
                        <a:rPr lang="en-US" sz="1600">
                          <a:solidFill>
                            <a:schemeClr val="tx1"/>
                          </a:solidFill>
                          <a:effectLst/>
                        </a:rPr>
                        <a:t>Descriptive statistics</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2963084428"/>
                  </a:ext>
                </a:extLst>
              </a:tr>
              <a:tr h="0">
                <a:tc rowSpan="2">
                  <a:txBody>
                    <a:bodyPr/>
                    <a:lstStyle/>
                    <a:p>
                      <a:r>
                        <a:rPr lang="en-US" sz="1600">
                          <a:solidFill>
                            <a:schemeClr val="tx1"/>
                          </a:solidFill>
                          <a:effectLst/>
                        </a:rPr>
                        <a:t>qualitative variable or</a:t>
                      </a:r>
                    </a:p>
                    <a:p>
                      <a:r>
                        <a:rPr lang="en-US" sz="1600">
                          <a:solidFill>
                            <a:schemeClr val="tx1"/>
                          </a:solidFill>
                          <a:effectLst/>
                        </a:rPr>
                        <a:t>categorical variable) </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600">
                          <a:solidFill>
                            <a:schemeClr val="tx1"/>
                          </a:solidFill>
                          <a:effectLst/>
                        </a:rPr>
                        <a:t>Nominal sacle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600">
                          <a:solidFill>
                            <a:schemeClr val="tx1"/>
                          </a:solidFill>
                          <a:effectLst/>
                        </a:rPr>
                        <a:t>Mode, Frequency distribution, and Percentage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543512386"/>
                  </a:ext>
                </a:extLst>
              </a:tr>
              <a:tr h="0">
                <a:tc vMerge="1">
                  <a:txBody>
                    <a:bodyPr/>
                    <a:lstStyle/>
                    <a:p>
                      <a:endParaRPr lang="th-TH"/>
                    </a:p>
                  </a:txBody>
                  <a:tcPr/>
                </a:tc>
                <a:tc>
                  <a:txBody>
                    <a:bodyPr/>
                    <a:lstStyle/>
                    <a:p>
                      <a:r>
                        <a:rPr lang="en-US" sz="1600">
                          <a:solidFill>
                            <a:schemeClr val="tx1"/>
                          </a:solidFill>
                          <a:effectLst/>
                        </a:rPr>
                        <a:t>Ordinal scale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600">
                          <a:solidFill>
                            <a:schemeClr val="tx1"/>
                          </a:solidFill>
                          <a:effectLst/>
                        </a:rPr>
                        <a:t>Median, Frequency distribution, and Percentage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131125168"/>
                  </a:ext>
                </a:extLst>
              </a:tr>
              <a:tr h="0">
                <a:tc rowSpan="2">
                  <a:txBody>
                    <a:bodyPr/>
                    <a:lstStyle/>
                    <a:p>
                      <a:r>
                        <a:rPr lang="en-US" sz="1600">
                          <a:solidFill>
                            <a:schemeClr val="tx1"/>
                          </a:solidFill>
                          <a:effectLst/>
                        </a:rPr>
                        <a:t>quantitative variable or continuous variable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rowSpan="2">
                  <a:txBody>
                    <a:bodyPr/>
                    <a:lstStyle/>
                    <a:p>
                      <a:r>
                        <a:rPr lang="en-US" sz="1600">
                          <a:solidFill>
                            <a:schemeClr val="tx1"/>
                          </a:solidFill>
                          <a:effectLst/>
                        </a:rPr>
                        <a:t>Interval scale</a:t>
                      </a:r>
                    </a:p>
                    <a:p>
                      <a:r>
                        <a:rPr lang="en-US" sz="1600">
                          <a:solidFill>
                            <a:schemeClr val="tx1"/>
                          </a:solidFill>
                          <a:effectLst/>
                        </a:rPr>
                        <a:t>Ratio scale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tc>
                  <a:txBody>
                    <a:bodyPr/>
                    <a:lstStyle/>
                    <a:p>
                      <a:r>
                        <a:rPr lang="en-US" sz="1600">
                          <a:solidFill>
                            <a:schemeClr val="tx1"/>
                          </a:solidFill>
                          <a:effectLst/>
                        </a:rPr>
                        <a:t>Normal distribution:</a:t>
                      </a:r>
                    </a:p>
                    <a:p>
                      <a:r>
                        <a:rPr lang="en-US" sz="1600">
                          <a:solidFill>
                            <a:schemeClr val="tx1"/>
                          </a:solidFill>
                          <a:effectLst/>
                        </a:rPr>
                        <a:t>Mean and Standard deviation</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2859527974"/>
                  </a:ext>
                </a:extLst>
              </a:tr>
              <a:tr h="0">
                <a:tc vMerge="1">
                  <a:txBody>
                    <a:bodyPr/>
                    <a:lstStyle/>
                    <a:p>
                      <a:endParaRPr lang="th-TH"/>
                    </a:p>
                  </a:txBody>
                  <a:tcPr/>
                </a:tc>
                <a:tc vMerge="1">
                  <a:txBody>
                    <a:bodyPr/>
                    <a:lstStyle/>
                    <a:p>
                      <a:endParaRPr lang="th-TH"/>
                    </a:p>
                  </a:txBody>
                  <a:tcPr/>
                </a:tc>
                <a:tc>
                  <a:txBody>
                    <a:bodyPr/>
                    <a:lstStyle/>
                    <a:p>
                      <a:r>
                        <a:rPr lang="en-US" sz="1600" dirty="0">
                          <a:solidFill>
                            <a:schemeClr val="tx1"/>
                          </a:solidFill>
                          <a:effectLst/>
                        </a:rPr>
                        <a:t>Outliers:</a:t>
                      </a:r>
                    </a:p>
                    <a:p>
                      <a:r>
                        <a:rPr lang="en-US" sz="1600" dirty="0">
                          <a:solidFill>
                            <a:schemeClr val="tx1"/>
                          </a:solidFill>
                          <a:effectLst/>
                        </a:rPr>
                        <a:t>Median, Range, and Interquartile deviation.</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68580" marR="68580" marT="0" marB="0">
                    <a:solidFill>
                      <a:srgbClr val="FFFF00"/>
                    </a:solidFill>
                  </a:tcPr>
                </a:tc>
                <a:extLst>
                  <a:ext uri="{0D108BD9-81ED-4DB2-BD59-A6C34878D82A}">
                    <a16:rowId xmlns:a16="http://schemas.microsoft.com/office/drawing/2014/main" val="1693151546"/>
                  </a:ext>
                </a:extLst>
              </a:tr>
            </a:tbl>
          </a:graphicData>
        </a:graphic>
      </p:graphicFrame>
      <p:sp>
        <p:nvSpPr>
          <p:cNvPr id="5" name="Rectangle 1">
            <a:extLst>
              <a:ext uri="{FF2B5EF4-FFF2-40B4-BE49-F238E27FC236}">
                <a16:creationId xmlns:a16="http://schemas.microsoft.com/office/drawing/2014/main" id="{F6019DDD-CB25-74D1-01BB-7BD388790875}"/>
              </a:ext>
            </a:extLst>
          </p:cNvPr>
          <p:cNvSpPr>
            <a:spLocks noChangeArrowheads="1"/>
          </p:cNvSpPr>
          <p:nvPr/>
        </p:nvSpPr>
        <p:spPr bwMode="auto">
          <a:xfrm>
            <a:off x="1699404" y="967223"/>
            <a:ext cx="94286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h-TH" sz="2400" b="1" i="0" u="none" strike="noStrike" cap="none" normalizeH="0" baseline="0" dirty="0">
                <a:ln>
                  <a:noFill/>
                </a:ln>
                <a:solidFill>
                  <a:schemeClr val="tx1"/>
                </a:solidFill>
                <a:effectLst/>
                <a:latin typeface="Cordia New" panose="020B0304020202020204" pitchFamily="34" charset="-34"/>
                <a:ea typeface="Calibri" panose="020F0502020204030204" pitchFamily="34" charset="0"/>
                <a:cs typeface="Cordia New" panose="020B0304020202020204" pitchFamily="34" charset="-34"/>
              </a:rPr>
              <a:t>Guidelines for considering the selection of measures of central tendency and measures of distribution</a:t>
            </a:r>
            <a:endParaRPr kumimoji="0" lang="en-US" altLang="th-TH" sz="4000" b="0" i="0" u="none" strike="noStrike" cap="none" normalizeH="0" baseline="0" dirty="0">
              <a:ln>
                <a:noFill/>
              </a:ln>
              <a:solidFill>
                <a:schemeClr val="tx1"/>
              </a:solidFill>
              <a:effectLst/>
              <a:latin typeface="Arial" panose="020B0604020202020204" pitchFamily="34" charset="0"/>
            </a:endParaRPr>
          </a:p>
        </p:txBody>
      </p:sp>
      <p:sp>
        <p:nvSpPr>
          <p:cNvPr id="2" name="Slide Number Placeholder 1">
            <a:extLst>
              <a:ext uri="{FF2B5EF4-FFF2-40B4-BE49-F238E27FC236}">
                <a16:creationId xmlns:a16="http://schemas.microsoft.com/office/drawing/2014/main" id="{534C4AEC-67B8-5468-1BED-6D08130DBC85}"/>
              </a:ext>
            </a:extLst>
          </p:cNvPr>
          <p:cNvSpPr>
            <a:spLocks noGrp="1"/>
          </p:cNvSpPr>
          <p:nvPr>
            <p:ph type="sldNum" sz="quarter" idx="12"/>
          </p:nvPr>
        </p:nvSpPr>
        <p:spPr/>
        <p:txBody>
          <a:bodyPr/>
          <a:lstStyle/>
          <a:p>
            <a:fld id="{AA0D4C52-9219-4FF9-B749-AE943D4316C9}" type="slidenum">
              <a:rPr lang="th-TH" smtClean="0"/>
              <a:t>28</a:t>
            </a:fld>
            <a:endParaRPr lang="th-TH"/>
          </a:p>
        </p:txBody>
      </p:sp>
    </p:spTree>
    <p:extLst>
      <p:ext uri="{BB962C8B-B14F-4D97-AF65-F5344CB8AC3E}">
        <p14:creationId xmlns:p14="http://schemas.microsoft.com/office/powerpoint/2010/main" val="5427643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E4250D6-2D52-76CF-7F5F-3DE8CB2DCF3E}"/>
              </a:ext>
            </a:extLst>
          </p:cNvPr>
          <p:cNvGraphicFramePr>
            <a:graphicFrameLocks noGrp="1"/>
          </p:cNvGraphicFramePr>
          <p:nvPr>
            <p:extLst>
              <p:ext uri="{D42A27DB-BD31-4B8C-83A1-F6EECF244321}">
                <p14:modId xmlns:p14="http://schemas.microsoft.com/office/powerpoint/2010/main" val="580786092"/>
              </p:ext>
            </p:extLst>
          </p:nvPr>
        </p:nvGraphicFramePr>
        <p:xfrm>
          <a:off x="2670116" y="1802962"/>
          <a:ext cx="7568852" cy="4596384"/>
        </p:xfrm>
        <a:graphic>
          <a:graphicData uri="http://schemas.openxmlformats.org/drawingml/2006/table">
            <a:tbl>
              <a:tblPr firstRow="1" firstCol="1" bandRow="1">
                <a:tableStyleId>{5C22544A-7EE6-4342-B048-85BDC9FD1C3A}</a:tableStyleId>
              </a:tblPr>
              <a:tblGrid>
                <a:gridCol w="2749881">
                  <a:extLst>
                    <a:ext uri="{9D8B030D-6E8A-4147-A177-3AD203B41FA5}">
                      <a16:colId xmlns:a16="http://schemas.microsoft.com/office/drawing/2014/main" val="4173346272"/>
                    </a:ext>
                  </a:extLst>
                </a:gridCol>
                <a:gridCol w="2409890">
                  <a:extLst>
                    <a:ext uri="{9D8B030D-6E8A-4147-A177-3AD203B41FA5}">
                      <a16:colId xmlns:a16="http://schemas.microsoft.com/office/drawing/2014/main" val="557056046"/>
                    </a:ext>
                  </a:extLst>
                </a:gridCol>
                <a:gridCol w="2409081">
                  <a:extLst>
                    <a:ext uri="{9D8B030D-6E8A-4147-A177-3AD203B41FA5}">
                      <a16:colId xmlns:a16="http://schemas.microsoft.com/office/drawing/2014/main" val="1730570298"/>
                    </a:ext>
                  </a:extLst>
                </a:gridCol>
              </a:tblGrid>
              <a:tr h="197788">
                <a:tc>
                  <a:txBody>
                    <a:bodyPr/>
                    <a:lstStyle/>
                    <a:p>
                      <a:pPr algn="ctr"/>
                      <a:r>
                        <a:rPr lang="en-US" sz="1300">
                          <a:solidFill>
                            <a:schemeClr val="tx1"/>
                          </a:solidFill>
                          <a:effectLst/>
                        </a:rPr>
                        <a:t>Objective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pPr algn="ctr"/>
                      <a:r>
                        <a:rPr lang="en-US" sz="1300">
                          <a:solidFill>
                            <a:schemeClr val="tx1"/>
                          </a:solidFill>
                          <a:effectLst/>
                        </a:rPr>
                        <a:t>Parametric</a:t>
                      </a:r>
                      <a:r>
                        <a:rPr lang="th-TH" sz="1300">
                          <a:solidFill>
                            <a:schemeClr val="tx1"/>
                          </a:solidFill>
                          <a:effectLst/>
                        </a:rPr>
                        <a:t> </a:t>
                      </a:r>
                      <a:r>
                        <a:rPr lang="en-US" sz="1300">
                          <a:solidFill>
                            <a:schemeClr val="tx1"/>
                          </a:solidFill>
                          <a:effectLst/>
                        </a:rPr>
                        <a:t>Statistics</a:t>
                      </a:r>
                      <a:r>
                        <a:rPr lang="th-TH" sz="13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pPr algn="ctr"/>
                      <a:r>
                        <a:rPr lang="en-US" sz="1300">
                          <a:solidFill>
                            <a:schemeClr val="tx1"/>
                          </a:solidFill>
                          <a:effectLst/>
                        </a:rPr>
                        <a:t>Non-Parametric</a:t>
                      </a:r>
                      <a:r>
                        <a:rPr lang="th-TH" sz="1300">
                          <a:solidFill>
                            <a:schemeClr val="tx1"/>
                          </a:solidFill>
                          <a:effectLst/>
                        </a:rPr>
                        <a:t> </a:t>
                      </a:r>
                      <a:r>
                        <a:rPr lang="en-US" sz="1300">
                          <a:solidFill>
                            <a:schemeClr val="tx1"/>
                          </a:solidFill>
                          <a:effectLst/>
                        </a:rPr>
                        <a:t>Statistics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3480902984"/>
                  </a:ext>
                </a:extLst>
              </a:tr>
              <a:tr h="395576">
                <a:tc>
                  <a:txBody>
                    <a:bodyPr/>
                    <a:lstStyle/>
                    <a:p>
                      <a:r>
                        <a:rPr lang="en-US" sz="1300">
                          <a:solidFill>
                            <a:schemeClr val="tx1"/>
                          </a:solidFill>
                          <a:effectLst/>
                        </a:rPr>
                        <a:t>Comparison of </a:t>
                      </a:r>
                      <a:r>
                        <a:rPr lang="th-TH" sz="1300">
                          <a:solidFill>
                            <a:schemeClr val="tx1"/>
                          </a:solidFill>
                          <a:effectLst/>
                        </a:rPr>
                        <a:t> </a:t>
                      </a:r>
                      <a:r>
                        <a:rPr lang="en-US" sz="1300">
                          <a:solidFill>
                            <a:schemeClr val="tx1"/>
                          </a:solidFill>
                          <a:effectLst/>
                        </a:rPr>
                        <a:t>mean for </a:t>
                      </a:r>
                      <a:r>
                        <a:rPr lang="th-TH" sz="1300">
                          <a:solidFill>
                            <a:schemeClr val="tx1"/>
                          </a:solidFill>
                          <a:effectLst/>
                        </a:rPr>
                        <a:t>1 </a:t>
                      </a:r>
                      <a:r>
                        <a:rPr lang="en-US" sz="1300">
                          <a:solidFill>
                            <a:schemeClr val="tx1"/>
                          </a:solidFill>
                          <a:effectLst/>
                        </a:rPr>
                        <a:t>group average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t-test for 1 group</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th-TH" sz="13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2363949219"/>
                  </a:ext>
                </a:extLst>
              </a:tr>
              <a:tr h="395576">
                <a:tc>
                  <a:txBody>
                    <a:bodyPr/>
                    <a:lstStyle/>
                    <a:p>
                      <a:r>
                        <a:rPr lang="en-US" sz="1300">
                          <a:solidFill>
                            <a:schemeClr val="tx1"/>
                          </a:solidFill>
                          <a:effectLst/>
                        </a:rPr>
                        <a:t>Comparison of means for </a:t>
                      </a:r>
                      <a:r>
                        <a:rPr lang="th-TH" sz="1300">
                          <a:solidFill>
                            <a:schemeClr val="tx1"/>
                          </a:solidFill>
                          <a:effectLst/>
                        </a:rPr>
                        <a:t>2 </a:t>
                      </a:r>
                      <a:r>
                        <a:rPr lang="en-US" sz="1300">
                          <a:solidFill>
                            <a:schemeClr val="tx1"/>
                          </a:solidFill>
                          <a:effectLst/>
                        </a:rPr>
                        <a:t>independent groups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t-test (Independent t-test)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Mann-Whitney U Test </a:t>
                      </a:r>
                      <a:r>
                        <a:rPr lang="th-TH" sz="1300">
                          <a:solidFill>
                            <a:schemeClr val="tx1"/>
                          </a:solidFill>
                          <a:effectLst/>
                        </a:rPr>
                        <a:t>หรือ </a:t>
                      </a:r>
                      <a:r>
                        <a:rPr lang="en-US" sz="1300">
                          <a:solidFill>
                            <a:schemeClr val="tx1"/>
                          </a:solidFill>
                          <a:effectLst/>
                        </a:rPr>
                        <a:t>Wilcoxon Rank Sum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1614618505"/>
                  </a:ext>
                </a:extLst>
              </a:tr>
              <a:tr h="395576">
                <a:tc>
                  <a:txBody>
                    <a:bodyPr/>
                    <a:lstStyle/>
                    <a:p>
                      <a:r>
                        <a:rPr lang="en-US" sz="1300">
                          <a:solidFill>
                            <a:schemeClr val="tx1"/>
                          </a:solidFill>
                          <a:effectLst/>
                        </a:rPr>
                        <a:t>Comparison of means for </a:t>
                      </a:r>
                      <a:r>
                        <a:rPr lang="th-TH" sz="1300">
                          <a:solidFill>
                            <a:schemeClr val="tx1"/>
                          </a:solidFill>
                          <a:effectLst/>
                        </a:rPr>
                        <a:t>2 </a:t>
                      </a:r>
                      <a:r>
                        <a:rPr lang="en-US" sz="1300">
                          <a:solidFill>
                            <a:schemeClr val="tx1"/>
                          </a:solidFill>
                          <a:effectLst/>
                        </a:rPr>
                        <a:t>dependent groups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Paired t test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Wilcoxon</a:t>
                      </a:r>
                      <a:r>
                        <a:rPr lang="th-TH" sz="1300">
                          <a:solidFill>
                            <a:schemeClr val="tx1"/>
                          </a:solidFill>
                          <a:effectLst/>
                        </a:rPr>
                        <a:t> </a:t>
                      </a:r>
                      <a:r>
                        <a:rPr lang="en-US" sz="1300">
                          <a:solidFill>
                            <a:schemeClr val="tx1"/>
                          </a:solidFill>
                          <a:effectLst/>
                        </a:rPr>
                        <a:t>(Matched Pairs) Signed Rank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1626182113"/>
                  </a:ext>
                </a:extLst>
              </a:tr>
              <a:tr h="395576">
                <a:tc>
                  <a:txBody>
                    <a:bodyPr/>
                    <a:lstStyle/>
                    <a:p>
                      <a:r>
                        <a:rPr lang="en-US" sz="1300">
                          <a:solidFill>
                            <a:schemeClr val="tx1"/>
                          </a:solidFill>
                          <a:effectLst/>
                        </a:rPr>
                        <a:t>Comparison ​​of mean for more than two independent groups.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One Way ANOVA</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Kruskal Wallis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3159338284"/>
                  </a:ext>
                </a:extLst>
              </a:tr>
              <a:tr h="395576">
                <a:tc>
                  <a:txBody>
                    <a:bodyPr/>
                    <a:lstStyle/>
                    <a:p>
                      <a:r>
                        <a:rPr lang="en-US" sz="1300">
                          <a:solidFill>
                            <a:schemeClr val="tx1"/>
                          </a:solidFill>
                          <a:effectLst/>
                        </a:rPr>
                        <a:t>Comparison ​​of mean for more than two dependent groups.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Repeated Measurement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Friedman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16001396"/>
                  </a:ext>
                </a:extLst>
              </a:tr>
              <a:tr h="395576">
                <a:tc>
                  <a:txBody>
                    <a:bodyPr/>
                    <a:lstStyle/>
                    <a:p>
                      <a:r>
                        <a:rPr lang="en-US" sz="1300">
                          <a:solidFill>
                            <a:schemeClr val="tx1"/>
                          </a:solidFill>
                          <a:effectLst/>
                        </a:rPr>
                        <a:t>Analysis of the relationship of </a:t>
                      </a:r>
                      <a:r>
                        <a:rPr lang="th-TH" sz="1300">
                          <a:solidFill>
                            <a:schemeClr val="tx1"/>
                          </a:solidFill>
                          <a:effectLst/>
                        </a:rPr>
                        <a:t>2 </a:t>
                      </a:r>
                      <a:r>
                        <a:rPr lang="en-US" sz="1300">
                          <a:solidFill>
                            <a:schemeClr val="tx1"/>
                          </a:solidFill>
                          <a:effectLst/>
                        </a:rPr>
                        <a:t>variables (quantitative)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Pearson’s Product Moment Correlation Coefficient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Spearman’s Rank Correlation Coefficient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465114032"/>
                  </a:ext>
                </a:extLst>
              </a:tr>
              <a:tr h="395576">
                <a:tc>
                  <a:txBody>
                    <a:bodyPr/>
                    <a:lstStyle/>
                    <a:p>
                      <a:r>
                        <a:rPr lang="en-US" sz="1300">
                          <a:solidFill>
                            <a:schemeClr val="tx1"/>
                          </a:solidFill>
                          <a:effectLst/>
                        </a:rPr>
                        <a:t>Analysis of the relationship of </a:t>
                      </a:r>
                      <a:r>
                        <a:rPr lang="th-TH" sz="1300">
                          <a:solidFill>
                            <a:schemeClr val="tx1"/>
                          </a:solidFill>
                          <a:effectLst/>
                        </a:rPr>
                        <a:t>2 </a:t>
                      </a:r>
                      <a:r>
                        <a:rPr lang="en-US" sz="1300">
                          <a:solidFill>
                            <a:schemeClr val="tx1"/>
                          </a:solidFill>
                          <a:effectLst/>
                        </a:rPr>
                        <a:t>variables (enumeration)</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th-TH" sz="1300" dirty="0">
                          <a:solidFill>
                            <a:schemeClr val="tx1"/>
                          </a:solidFill>
                          <a:effectLst/>
                        </a:rPr>
                        <a:t>-</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Chi Square test </a:t>
                      </a:r>
                      <a:r>
                        <a:rPr lang="th-TH" sz="1300">
                          <a:solidFill>
                            <a:schemeClr val="tx1"/>
                          </a:solidFill>
                          <a:effectLst/>
                        </a:rPr>
                        <a:t>หรือ </a:t>
                      </a:r>
                      <a:r>
                        <a:rPr lang="en-US" sz="1300">
                          <a:solidFill>
                            <a:schemeClr val="tx1"/>
                          </a:solidFill>
                          <a:effectLst/>
                        </a:rPr>
                        <a:t>Fisher’s Exact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1887405884"/>
                  </a:ext>
                </a:extLst>
              </a:tr>
              <a:tr h="395576">
                <a:tc>
                  <a:txBody>
                    <a:bodyPr/>
                    <a:lstStyle/>
                    <a:p>
                      <a:r>
                        <a:rPr lang="en-US" sz="1300">
                          <a:solidFill>
                            <a:schemeClr val="tx1"/>
                          </a:solidFill>
                          <a:effectLst/>
                        </a:rPr>
                        <a:t>Comparison of differences in independent proportion values.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Z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Chi Square test or</a:t>
                      </a:r>
                      <a:r>
                        <a:rPr lang="th-TH" sz="1300">
                          <a:solidFill>
                            <a:schemeClr val="tx1"/>
                          </a:solidFill>
                          <a:effectLst/>
                        </a:rPr>
                        <a:t> </a:t>
                      </a:r>
                      <a:r>
                        <a:rPr lang="en-US" sz="1300">
                          <a:solidFill>
                            <a:schemeClr val="tx1"/>
                          </a:solidFill>
                          <a:effectLst/>
                        </a:rPr>
                        <a:t>Fisher’s Exact Test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44514326"/>
                  </a:ext>
                </a:extLst>
              </a:tr>
              <a:tr h="988940">
                <a:tc>
                  <a:txBody>
                    <a:bodyPr/>
                    <a:lstStyle/>
                    <a:p>
                      <a:r>
                        <a:rPr lang="en-US" sz="1300">
                          <a:solidFill>
                            <a:schemeClr val="tx1"/>
                          </a:solidFill>
                          <a:effectLst/>
                        </a:rPr>
                        <a:t>Comparison of differences in proportional values ​​that are dependent of each other. (Qualitative variables which measure before-after)</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th-TH" sz="1300" dirty="0">
                          <a:solidFill>
                            <a:schemeClr val="tx1"/>
                          </a:solidFill>
                          <a:effectLst/>
                        </a:rPr>
                        <a:t>-</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dirty="0" err="1">
                          <a:solidFill>
                            <a:schemeClr val="tx1"/>
                          </a:solidFill>
                          <a:effectLst/>
                        </a:rPr>
                        <a:t>McNemar</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3389875211"/>
                  </a:ext>
                </a:extLst>
              </a:tr>
            </a:tbl>
          </a:graphicData>
        </a:graphic>
      </p:graphicFrame>
      <p:sp>
        <p:nvSpPr>
          <p:cNvPr id="3" name="Rectangle 1">
            <a:extLst>
              <a:ext uri="{FF2B5EF4-FFF2-40B4-BE49-F238E27FC236}">
                <a16:creationId xmlns:a16="http://schemas.microsoft.com/office/drawing/2014/main" id="{9146DDCA-C415-DDA4-67AC-E76A53674843}"/>
              </a:ext>
            </a:extLst>
          </p:cNvPr>
          <p:cNvSpPr>
            <a:spLocks noChangeArrowheads="1"/>
          </p:cNvSpPr>
          <p:nvPr/>
        </p:nvSpPr>
        <p:spPr bwMode="auto">
          <a:xfrm>
            <a:off x="2600834" y="1102684"/>
            <a:ext cx="7897597"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h-TH" sz="2400" b="1" i="0" u="none" strike="noStrike" cap="none" normalizeH="0" baseline="0" dirty="0">
                <a:ln>
                  <a:noFill/>
                </a:ln>
                <a:solidFill>
                  <a:schemeClr val="tx1"/>
                </a:solidFill>
                <a:effectLst/>
                <a:latin typeface="Cordia New" panose="020B0304020202020204" pitchFamily="34" charset="-34"/>
                <a:ea typeface="Calibri" panose="020F0502020204030204" pitchFamily="34" charset="0"/>
              </a:rPr>
              <a:t>Guidelines for selecting statistics for testing differences according to the purpose</a:t>
            </a:r>
            <a:endParaRPr kumimoji="0" lang="en-US" altLang="th-TH" sz="105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th-TH" sz="2800" b="0" i="0" u="none" strike="noStrike" cap="none" normalizeH="0" baseline="0" dirty="0">
              <a:ln>
                <a:noFill/>
              </a:ln>
              <a:solidFill>
                <a:schemeClr val="tx1"/>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9F9B3AF4-7A36-664C-3CB7-EF461D5637A6}"/>
              </a:ext>
            </a:extLst>
          </p:cNvPr>
          <p:cNvSpPr>
            <a:spLocks noGrp="1"/>
          </p:cNvSpPr>
          <p:nvPr>
            <p:ph type="sldNum" sz="quarter" idx="12"/>
          </p:nvPr>
        </p:nvSpPr>
        <p:spPr/>
        <p:txBody>
          <a:bodyPr/>
          <a:lstStyle/>
          <a:p>
            <a:fld id="{AA0D4C52-9219-4FF9-B749-AE943D4316C9}" type="slidenum">
              <a:rPr lang="th-TH" smtClean="0"/>
              <a:t>29</a:t>
            </a:fld>
            <a:endParaRPr lang="th-TH"/>
          </a:p>
        </p:txBody>
      </p:sp>
    </p:spTree>
    <p:extLst>
      <p:ext uri="{BB962C8B-B14F-4D97-AF65-F5344CB8AC3E}">
        <p14:creationId xmlns:p14="http://schemas.microsoft.com/office/powerpoint/2010/main" val="1473728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2BB907-B752-E404-4E3B-CBE033906DFD}"/>
              </a:ext>
            </a:extLst>
          </p:cNvPr>
          <p:cNvSpPr txBox="1"/>
          <p:nvPr/>
        </p:nvSpPr>
        <p:spPr>
          <a:xfrm>
            <a:off x="1302589" y="1248035"/>
            <a:ext cx="9169879" cy="458587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startAt="3"/>
              <a:tabLst/>
            </a:pPr>
            <a:endParaRPr kumimoji="0" lang="th-TH" altLang="th-TH"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th-TH" altLang="th-TH" sz="2400" b="1" i="0" u="none" strike="noStrike" cap="none" normalizeH="0" baseline="0" dirty="0">
                <a:ln>
                  <a:noFill/>
                </a:ln>
                <a:solidFill>
                  <a:schemeClr val="tx1"/>
                </a:solidFill>
                <a:effectLst/>
                <a:latin typeface="Arial" panose="020B0604020202020204" pitchFamily="34" charset="0"/>
              </a:rPr>
              <a:t>Data Interpretation</a:t>
            </a:r>
            <a:r>
              <a:rPr kumimoji="0" lang="th-TH" altLang="th-TH" sz="2400" b="0" i="0" u="none" strike="noStrike" cap="none" normalizeH="0" baseline="0" dirty="0">
                <a:ln>
                  <a:noFill/>
                </a:ln>
                <a:solidFill>
                  <a:schemeClr val="tx1"/>
                </a:solidFill>
                <a:effectLst/>
                <a:latin typeface="Arial" panose="020B0604020202020204" pitchFamily="34" charset="0"/>
              </a:rPr>
              <a:t>: This step involves conveying study results or conclusions derived from data analysis concerning the research topic. Therefore, selecting appropriate statistics and employing correct analysis methods aid researchers in accurately summarizing and interpreting analysis results, making them reliable and suitable for future use.</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th-TH" altLang="th-TH" sz="2400" b="1" i="0" u="none" strike="noStrike" cap="none" normalizeH="0" baseline="0" dirty="0">
                <a:ln>
                  <a:noFill/>
                </a:ln>
                <a:solidFill>
                  <a:schemeClr val="tx1"/>
                </a:solidFill>
                <a:effectLst/>
                <a:latin typeface="Arial" panose="020B0604020202020204" pitchFamily="34" charset="0"/>
              </a:rPr>
              <a:t>Data Presentation</a:t>
            </a:r>
            <a:r>
              <a:rPr kumimoji="0" lang="th-TH" altLang="th-TH" sz="2400" b="0" i="0" u="none" strike="noStrike" cap="none" normalizeH="0" baseline="0" dirty="0">
                <a:ln>
                  <a:noFill/>
                </a:ln>
                <a:solidFill>
                  <a:schemeClr val="tx1"/>
                </a:solidFill>
                <a:effectLst/>
                <a:latin typeface="Arial" panose="020B0604020202020204" pitchFamily="34" charset="0"/>
              </a:rPr>
              <a:t>: Appropriate statistical analysis helps in presenting analysis results directly addressing the research objectives in quantitative format along with statistical analysis outcomes. This makes the presentation clearer and more understandable to readers of the research work.</a:t>
            </a:r>
          </a:p>
        </p:txBody>
      </p:sp>
      <p:sp>
        <p:nvSpPr>
          <p:cNvPr id="2" name="Slide Number Placeholder 1">
            <a:extLst>
              <a:ext uri="{FF2B5EF4-FFF2-40B4-BE49-F238E27FC236}">
                <a16:creationId xmlns:a16="http://schemas.microsoft.com/office/drawing/2014/main" id="{B6400E56-61AD-30CF-B59C-C124D97CA71F}"/>
              </a:ext>
            </a:extLst>
          </p:cNvPr>
          <p:cNvSpPr>
            <a:spLocks noGrp="1"/>
          </p:cNvSpPr>
          <p:nvPr>
            <p:ph type="sldNum" sz="quarter" idx="12"/>
          </p:nvPr>
        </p:nvSpPr>
        <p:spPr/>
        <p:txBody>
          <a:bodyPr/>
          <a:lstStyle/>
          <a:p>
            <a:fld id="{AA0D4C52-9219-4FF9-B749-AE943D4316C9}" type="slidenum">
              <a:rPr lang="th-TH" smtClean="0"/>
              <a:t>3</a:t>
            </a:fld>
            <a:endParaRPr lang="th-TH"/>
          </a:p>
        </p:txBody>
      </p:sp>
    </p:spTree>
    <p:extLst>
      <p:ext uri="{BB962C8B-B14F-4D97-AF65-F5344CB8AC3E}">
        <p14:creationId xmlns:p14="http://schemas.microsoft.com/office/powerpoint/2010/main" val="3496905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32DB1E3-406E-97BB-2045-5845A61B8175}"/>
              </a:ext>
            </a:extLst>
          </p:cNvPr>
          <p:cNvGraphicFramePr>
            <a:graphicFrameLocks noGrp="1"/>
          </p:cNvGraphicFramePr>
          <p:nvPr>
            <p:extLst>
              <p:ext uri="{D42A27DB-BD31-4B8C-83A1-F6EECF244321}">
                <p14:modId xmlns:p14="http://schemas.microsoft.com/office/powerpoint/2010/main" val="2735334727"/>
              </p:ext>
            </p:extLst>
          </p:nvPr>
        </p:nvGraphicFramePr>
        <p:xfrm>
          <a:off x="2297897" y="1459923"/>
          <a:ext cx="8350007" cy="4385646"/>
        </p:xfrm>
        <a:graphic>
          <a:graphicData uri="http://schemas.openxmlformats.org/drawingml/2006/table">
            <a:tbl>
              <a:tblPr firstRow="1" firstCol="1" bandRow="1">
                <a:tableStyleId>{5C22544A-7EE6-4342-B048-85BDC9FD1C3A}</a:tableStyleId>
              </a:tblPr>
              <a:tblGrid>
                <a:gridCol w="1715495">
                  <a:extLst>
                    <a:ext uri="{9D8B030D-6E8A-4147-A177-3AD203B41FA5}">
                      <a16:colId xmlns:a16="http://schemas.microsoft.com/office/drawing/2014/main" val="3784630361"/>
                    </a:ext>
                  </a:extLst>
                </a:gridCol>
                <a:gridCol w="170109">
                  <a:extLst>
                    <a:ext uri="{9D8B030D-6E8A-4147-A177-3AD203B41FA5}">
                      <a16:colId xmlns:a16="http://schemas.microsoft.com/office/drawing/2014/main" val="705689101"/>
                    </a:ext>
                  </a:extLst>
                </a:gridCol>
                <a:gridCol w="3084947">
                  <a:extLst>
                    <a:ext uri="{9D8B030D-6E8A-4147-A177-3AD203B41FA5}">
                      <a16:colId xmlns:a16="http://schemas.microsoft.com/office/drawing/2014/main" val="739415652"/>
                    </a:ext>
                  </a:extLst>
                </a:gridCol>
                <a:gridCol w="265800">
                  <a:extLst>
                    <a:ext uri="{9D8B030D-6E8A-4147-A177-3AD203B41FA5}">
                      <a16:colId xmlns:a16="http://schemas.microsoft.com/office/drawing/2014/main" val="4248583796"/>
                    </a:ext>
                  </a:extLst>
                </a:gridCol>
                <a:gridCol w="3113656">
                  <a:extLst>
                    <a:ext uri="{9D8B030D-6E8A-4147-A177-3AD203B41FA5}">
                      <a16:colId xmlns:a16="http://schemas.microsoft.com/office/drawing/2014/main" val="36464600"/>
                    </a:ext>
                  </a:extLst>
                </a:gridCol>
              </a:tblGrid>
              <a:tr h="511922">
                <a:tc>
                  <a:txBody>
                    <a:bodyPr/>
                    <a:lstStyle/>
                    <a:p>
                      <a:pPr algn="ctr"/>
                      <a:r>
                        <a:rPr lang="en-US" sz="1700">
                          <a:solidFill>
                            <a:schemeClr val="tx1"/>
                          </a:solidFill>
                          <a:effectLst/>
                        </a:rPr>
                        <a:t>Considerations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pPr algn="ctr"/>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pPr algn="ctr"/>
                      <a:r>
                        <a:rPr lang="en-US" sz="1700">
                          <a:solidFill>
                            <a:schemeClr val="tx1"/>
                          </a:solidFill>
                          <a:effectLst/>
                        </a:rPr>
                        <a:t>Parametric Statistics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pPr algn="ctr"/>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pPr algn="ctr"/>
                      <a:r>
                        <a:rPr lang="en-US" sz="1700" dirty="0">
                          <a:solidFill>
                            <a:schemeClr val="tx1"/>
                          </a:solidFill>
                          <a:effectLst/>
                        </a:rPr>
                        <a:t>Non-Parametric Statistics</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1403995206"/>
                  </a:ext>
                </a:extLst>
              </a:tr>
              <a:tr h="767883">
                <a:tc>
                  <a:txBody>
                    <a:bodyPr/>
                    <a:lstStyle/>
                    <a:p>
                      <a:r>
                        <a:rPr lang="en-US" sz="1700">
                          <a:solidFill>
                            <a:schemeClr val="tx1"/>
                          </a:solidFill>
                          <a:effectLst/>
                        </a:rPr>
                        <a:t>Advantages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dirty="0">
                          <a:solidFill>
                            <a:schemeClr val="tx1"/>
                          </a:solidFill>
                          <a:effectLst/>
                        </a:rPr>
                        <a:t>High testing efficiency - </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Can be used for both continuous and discrete variables.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1317777960"/>
                  </a:ext>
                </a:extLst>
              </a:tr>
              <a:tr h="511922">
                <a:tc>
                  <a:txBody>
                    <a:bodyPr/>
                    <a:lstStyle/>
                    <a:p>
                      <a:r>
                        <a:rPr lang="th-TH"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 </a:t>
                      </a:r>
                      <a:r>
                        <a:rPr lang="en-US" sz="1700">
                          <a:solidFill>
                            <a:schemeClr val="tx1"/>
                          </a:solidFill>
                          <a:effectLst/>
                        </a:rPr>
                        <a:t>Popular and well-known</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Can be used in small sample sizes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3921580173"/>
                  </a:ext>
                </a:extLst>
              </a:tr>
              <a:tr h="511922">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dirty="0">
                          <a:solidFill>
                            <a:schemeClr val="tx1"/>
                          </a:solidFill>
                          <a:effectLst/>
                        </a:rPr>
                        <a:t>Not based on population distribution</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415118220"/>
                  </a:ext>
                </a:extLst>
              </a:tr>
              <a:tr h="1023844">
                <a:tc>
                  <a:txBody>
                    <a:bodyPr/>
                    <a:lstStyle/>
                    <a:p>
                      <a:r>
                        <a:rPr lang="en-US" sz="1700">
                          <a:solidFill>
                            <a:schemeClr val="tx1"/>
                          </a:solidFill>
                          <a:effectLst/>
                        </a:rPr>
                        <a:t>Disadvantage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Data must conform to specifications such as normal distribution</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th-TH"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Lower efficiency (If the data meets the requirements of parametric statistics)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1665188571"/>
                  </a:ext>
                </a:extLst>
              </a:tr>
              <a:tr h="511922">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Data must be intersections or ratios.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3081577114"/>
                  </a:ext>
                </a:extLst>
              </a:tr>
              <a:tr h="511922">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The sample size must be large enough.</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tc>
                  <a:txBody>
                    <a:bodyPr/>
                    <a:lstStyle/>
                    <a:p>
                      <a:r>
                        <a:rPr lang="en-US" sz="1700" dirty="0">
                          <a:solidFill>
                            <a:schemeClr val="tx1"/>
                          </a:solidFill>
                          <a:effectLst/>
                        </a:rPr>
                        <a:t> </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7591" marR="57591" marT="0" marB="0">
                    <a:solidFill>
                      <a:srgbClr val="FFFF00"/>
                    </a:solidFill>
                  </a:tcPr>
                </a:tc>
                <a:extLst>
                  <a:ext uri="{0D108BD9-81ED-4DB2-BD59-A6C34878D82A}">
                    <a16:rowId xmlns:a16="http://schemas.microsoft.com/office/drawing/2014/main" val="2704490026"/>
                  </a:ext>
                </a:extLst>
              </a:tr>
            </a:tbl>
          </a:graphicData>
        </a:graphic>
      </p:graphicFrame>
      <p:sp>
        <p:nvSpPr>
          <p:cNvPr id="3" name="Rectangle 1">
            <a:extLst>
              <a:ext uri="{FF2B5EF4-FFF2-40B4-BE49-F238E27FC236}">
                <a16:creationId xmlns:a16="http://schemas.microsoft.com/office/drawing/2014/main" id="{8A852F4A-3568-BEE6-43E9-5A3FDCCD4613}"/>
              </a:ext>
            </a:extLst>
          </p:cNvPr>
          <p:cNvSpPr>
            <a:spLocks noChangeArrowheads="1"/>
          </p:cNvSpPr>
          <p:nvPr/>
        </p:nvSpPr>
        <p:spPr bwMode="auto">
          <a:xfrm>
            <a:off x="2946800" y="459698"/>
            <a:ext cx="664108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h-TH" sz="2000" b="1" i="0" u="none" strike="noStrike" cap="none" normalizeH="0" baseline="0" dirty="0">
                <a:ln>
                  <a:noFill/>
                </a:ln>
                <a:solidFill>
                  <a:schemeClr val="tx1"/>
                </a:solidFill>
                <a:effectLst/>
                <a:latin typeface="Cordia New" panose="020B0304020202020204" pitchFamily="34" charset="-34"/>
                <a:ea typeface="Calibri" panose="020F0502020204030204" pitchFamily="34" charset="0"/>
              </a:rPr>
              <a:t>Considerations in choosing to use parametric statistics and non-parametric statistics</a:t>
            </a:r>
            <a:endParaRPr kumimoji="0" lang="en-US" altLang="th-TH" sz="8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h-TH" sz="1600" b="0" i="0" u="none" strike="noStrike" cap="none" normalizeH="0" baseline="0" dirty="0">
                <a:ln>
                  <a:noFill/>
                </a:ln>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rPr>
              <a:t>- </a:t>
            </a:r>
            <a:endParaRPr kumimoji="0" lang="en-US" altLang="th-TH" sz="2800" b="0" i="0" u="none" strike="noStrike" cap="none" normalizeH="0" baseline="0" dirty="0">
              <a:ln>
                <a:noFill/>
              </a:ln>
              <a:solidFill>
                <a:schemeClr val="tx1"/>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708958BE-89F7-0983-EE6C-7206C4021ED5}"/>
              </a:ext>
            </a:extLst>
          </p:cNvPr>
          <p:cNvSpPr>
            <a:spLocks noGrp="1"/>
          </p:cNvSpPr>
          <p:nvPr>
            <p:ph type="sldNum" sz="quarter" idx="12"/>
          </p:nvPr>
        </p:nvSpPr>
        <p:spPr/>
        <p:txBody>
          <a:bodyPr/>
          <a:lstStyle/>
          <a:p>
            <a:fld id="{AA0D4C52-9219-4FF9-B749-AE943D4316C9}" type="slidenum">
              <a:rPr lang="th-TH" smtClean="0"/>
              <a:t>30</a:t>
            </a:fld>
            <a:endParaRPr lang="th-TH"/>
          </a:p>
        </p:txBody>
      </p:sp>
    </p:spTree>
    <p:extLst>
      <p:ext uri="{BB962C8B-B14F-4D97-AF65-F5344CB8AC3E}">
        <p14:creationId xmlns:p14="http://schemas.microsoft.com/office/powerpoint/2010/main" val="3616531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0BB0D4C-C768-FDE3-FE4F-34C0D48E5A0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84671" y="657496"/>
            <a:ext cx="8005313" cy="5890631"/>
          </a:xfrm>
          <a:prstGeom prst="rect">
            <a:avLst/>
          </a:prstGeom>
          <a:ln/>
        </p:spPr>
        <p:style>
          <a:lnRef idx="2">
            <a:schemeClr val="accent1"/>
          </a:lnRef>
          <a:fillRef idx="1">
            <a:schemeClr val="lt1"/>
          </a:fillRef>
          <a:effectRef idx="0">
            <a:schemeClr val="accent1"/>
          </a:effectRef>
          <a:fontRef idx="minor">
            <a:schemeClr val="dk1"/>
          </a:fontRef>
        </p:style>
      </p:pic>
      <p:sp>
        <p:nvSpPr>
          <p:cNvPr id="3" name="Slide Number Placeholder 2">
            <a:extLst>
              <a:ext uri="{FF2B5EF4-FFF2-40B4-BE49-F238E27FC236}">
                <a16:creationId xmlns:a16="http://schemas.microsoft.com/office/drawing/2014/main" id="{F4E43C13-F4F8-F33A-C601-560C1883CA95}"/>
              </a:ext>
            </a:extLst>
          </p:cNvPr>
          <p:cNvSpPr>
            <a:spLocks noGrp="1"/>
          </p:cNvSpPr>
          <p:nvPr>
            <p:ph type="sldNum" sz="quarter" idx="12"/>
          </p:nvPr>
        </p:nvSpPr>
        <p:spPr/>
        <p:txBody>
          <a:bodyPr/>
          <a:lstStyle/>
          <a:p>
            <a:fld id="{AA0D4C52-9219-4FF9-B749-AE943D4316C9}" type="slidenum">
              <a:rPr lang="th-TH" smtClean="0"/>
              <a:t>31</a:t>
            </a:fld>
            <a:endParaRPr lang="th-TH"/>
          </a:p>
        </p:txBody>
      </p:sp>
    </p:spTree>
    <p:extLst>
      <p:ext uri="{BB962C8B-B14F-4D97-AF65-F5344CB8AC3E}">
        <p14:creationId xmlns:p14="http://schemas.microsoft.com/office/powerpoint/2010/main" val="441532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08F4978-B602-4DAF-E40A-4CCBF06588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91109" y="664234"/>
            <a:ext cx="8091578" cy="5012983"/>
          </a:xfrm>
          <a:prstGeom prst="rect">
            <a:avLst/>
          </a:prstGeom>
          <a:noFill/>
          <a:ln>
            <a:noFill/>
          </a:ln>
        </p:spPr>
      </p:pic>
      <p:sp>
        <p:nvSpPr>
          <p:cNvPr id="3" name="Slide Number Placeholder 2">
            <a:extLst>
              <a:ext uri="{FF2B5EF4-FFF2-40B4-BE49-F238E27FC236}">
                <a16:creationId xmlns:a16="http://schemas.microsoft.com/office/drawing/2014/main" id="{E5BDF839-1479-FD36-3483-9710A6858995}"/>
              </a:ext>
            </a:extLst>
          </p:cNvPr>
          <p:cNvSpPr>
            <a:spLocks noGrp="1"/>
          </p:cNvSpPr>
          <p:nvPr>
            <p:ph type="sldNum" sz="quarter" idx="12"/>
          </p:nvPr>
        </p:nvSpPr>
        <p:spPr/>
        <p:txBody>
          <a:bodyPr/>
          <a:lstStyle/>
          <a:p>
            <a:fld id="{AA0D4C52-9219-4FF9-B749-AE943D4316C9}" type="slidenum">
              <a:rPr lang="th-TH" smtClean="0"/>
              <a:t>32</a:t>
            </a:fld>
            <a:endParaRPr lang="th-TH"/>
          </a:p>
        </p:txBody>
      </p:sp>
    </p:spTree>
    <p:extLst>
      <p:ext uri="{BB962C8B-B14F-4D97-AF65-F5344CB8AC3E}">
        <p14:creationId xmlns:p14="http://schemas.microsoft.com/office/powerpoint/2010/main" val="34318443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47EB92-9F61-B97A-A1E2-B40CA8E798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8914" y="1190445"/>
            <a:ext cx="7116792" cy="3976777"/>
          </a:xfrm>
          <a:prstGeom prst="rect">
            <a:avLst/>
          </a:prstGeom>
          <a:noFill/>
          <a:ln>
            <a:noFill/>
          </a:ln>
        </p:spPr>
      </p:pic>
      <p:sp>
        <p:nvSpPr>
          <p:cNvPr id="4" name="TextBox 3">
            <a:extLst>
              <a:ext uri="{FF2B5EF4-FFF2-40B4-BE49-F238E27FC236}">
                <a16:creationId xmlns:a16="http://schemas.microsoft.com/office/drawing/2014/main" id="{74188B91-8371-89DF-9B82-ABE0A67ACDF4}"/>
              </a:ext>
            </a:extLst>
          </p:cNvPr>
          <p:cNvSpPr txBox="1"/>
          <p:nvPr/>
        </p:nvSpPr>
        <p:spPr>
          <a:xfrm>
            <a:off x="2262278" y="5405945"/>
            <a:ext cx="6094562" cy="523220"/>
          </a:xfrm>
          <a:prstGeom prst="rect">
            <a:avLst/>
          </a:prstGeom>
          <a:noFill/>
        </p:spPr>
        <p:txBody>
          <a:bodyPr wrap="square">
            <a:spAutoFit/>
          </a:bodyPr>
          <a:lstStyle/>
          <a:p>
            <a:pPr indent="457200" algn="ctr"/>
            <a:r>
              <a:rPr lang="en-US" sz="2800" b="1" dirty="0">
                <a:effectLst/>
                <a:latin typeface="TH Sarabun New" panose="020B0500040200020003" pitchFamily="34" charset="-34"/>
                <a:ea typeface="Calibri" panose="020F0502020204030204" pitchFamily="34" charset="0"/>
              </a:rPr>
              <a:t>Source</a:t>
            </a:r>
            <a:r>
              <a:rPr lang="en-US" sz="2800" b="1" dirty="0">
                <a:effectLst/>
                <a:latin typeface="Angsana New" panose="02020603050405020304" pitchFamily="18" charset="-34"/>
                <a:ea typeface="Calibri" panose="020F0502020204030204" pitchFamily="34" charset="0"/>
              </a:rPr>
              <a:t>:   (Statistics Solutions, 2018)</a:t>
            </a:r>
            <a:endParaRPr lang="en-US" sz="2800" b="1" dirty="0">
              <a:effectLst/>
              <a:latin typeface="TH Sarabun New" panose="020B0500040200020003" pitchFamily="34" charset="-34"/>
              <a:ea typeface="Calibri" panose="020F0502020204030204" pitchFamily="34" charset="0"/>
            </a:endParaRPr>
          </a:p>
        </p:txBody>
      </p:sp>
      <p:sp>
        <p:nvSpPr>
          <p:cNvPr id="6" name="TextBox 5">
            <a:extLst>
              <a:ext uri="{FF2B5EF4-FFF2-40B4-BE49-F238E27FC236}">
                <a16:creationId xmlns:a16="http://schemas.microsoft.com/office/drawing/2014/main" id="{9D745A70-9E03-8F53-B7BA-12233C460FF8}"/>
              </a:ext>
            </a:extLst>
          </p:cNvPr>
          <p:cNvSpPr txBox="1"/>
          <p:nvPr/>
        </p:nvSpPr>
        <p:spPr>
          <a:xfrm>
            <a:off x="3478602" y="236338"/>
            <a:ext cx="6094562" cy="954107"/>
          </a:xfrm>
          <a:prstGeom prst="rect">
            <a:avLst/>
          </a:prstGeom>
          <a:noFill/>
        </p:spPr>
        <p:txBody>
          <a:bodyPr wrap="square">
            <a:spAutoFit/>
          </a:bodyPr>
          <a:lstStyle/>
          <a:p>
            <a:r>
              <a:rPr lang="en-US" dirty="0"/>
              <a:t>Guidelines for choosing statistics to explain relationships</a:t>
            </a:r>
            <a:endParaRPr lang="th-TH" dirty="0"/>
          </a:p>
        </p:txBody>
      </p:sp>
      <p:sp>
        <p:nvSpPr>
          <p:cNvPr id="3" name="Slide Number Placeholder 2">
            <a:extLst>
              <a:ext uri="{FF2B5EF4-FFF2-40B4-BE49-F238E27FC236}">
                <a16:creationId xmlns:a16="http://schemas.microsoft.com/office/drawing/2014/main" id="{8355DF8B-FDAC-81DD-A701-D58CA130AF43}"/>
              </a:ext>
            </a:extLst>
          </p:cNvPr>
          <p:cNvSpPr>
            <a:spLocks noGrp="1"/>
          </p:cNvSpPr>
          <p:nvPr>
            <p:ph type="sldNum" sz="quarter" idx="12"/>
          </p:nvPr>
        </p:nvSpPr>
        <p:spPr/>
        <p:txBody>
          <a:bodyPr/>
          <a:lstStyle/>
          <a:p>
            <a:fld id="{AA0D4C52-9219-4FF9-B749-AE943D4316C9}" type="slidenum">
              <a:rPr lang="th-TH" smtClean="0"/>
              <a:t>33</a:t>
            </a:fld>
            <a:endParaRPr lang="th-TH"/>
          </a:p>
        </p:txBody>
      </p:sp>
    </p:spTree>
    <p:extLst>
      <p:ext uri="{BB962C8B-B14F-4D97-AF65-F5344CB8AC3E}">
        <p14:creationId xmlns:p14="http://schemas.microsoft.com/office/powerpoint/2010/main" val="17668190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hlinkClick r:id="rId2"/>
            <a:extLst>
              <a:ext uri="{FF2B5EF4-FFF2-40B4-BE49-F238E27FC236}">
                <a16:creationId xmlns:a16="http://schemas.microsoft.com/office/drawing/2014/main" id="{8D400E2E-7949-6BB0-0FF8-402B5ED1719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22430" y="1164567"/>
            <a:ext cx="7366959" cy="5072332"/>
          </a:xfrm>
          <a:prstGeom prst="rect">
            <a:avLst/>
          </a:prstGeom>
          <a:ln/>
        </p:spPr>
        <p:style>
          <a:lnRef idx="2">
            <a:schemeClr val="accent1"/>
          </a:lnRef>
          <a:fillRef idx="1">
            <a:schemeClr val="lt1"/>
          </a:fillRef>
          <a:effectRef idx="0">
            <a:schemeClr val="accent1"/>
          </a:effectRef>
          <a:fontRef idx="minor">
            <a:schemeClr val="dk1"/>
          </a:fontRef>
        </p:style>
      </p:pic>
      <p:sp>
        <p:nvSpPr>
          <p:cNvPr id="4" name="TextBox 3">
            <a:extLst>
              <a:ext uri="{FF2B5EF4-FFF2-40B4-BE49-F238E27FC236}">
                <a16:creationId xmlns:a16="http://schemas.microsoft.com/office/drawing/2014/main" id="{9BE23370-BF4B-362E-6158-08CC1F7EC087}"/>
              </a:ext>
            </a:extLst>
          </p:cNvPr>
          <p:cNvSpPr txBox="1"/>
          <p:nvPr/>
        </p:nvSpPr>
        <p:spPr>
          <a:xfrm>
            <a:off x="2038710" y="359491"/>
            <a:ext cx="10153290" cy="523220"/>
          </a:xfrm>
          <a:prstGeom prst="rect">
            <a:avLst/>
          </a:prstGeom>
          <a:solidFill>
            <a:srgbClr val="FFC000"/>
          </a:solidFill>
        </p:spPr>
        <p:txBody>
          <a:bodyPr wrap="square">
            <a:spAutoFit/>
          </a:bodyPr>
          <a:lstStyle/>
          <a:p>
            <a:r>
              <a:rPr lang="th-TH" dirty="0"/>
              <a:t>Guidelines for choosing statistics to explain </a:t>
            </a:r>
            <a:r>
              <a:rPr lang="en-US" dirty="0"/>
              <a:t>relationship to prediction</a:t>
            </a:r>
            <a:endParaRPr lang="th-TH" dirty="0"/>
          </a:p>
        </p:txBody>
      </p:sp>
      <p:sp>
        <p:nvSpPr>
          <p:cNvPr id="3" name="Slide Number Placeholder 2">
            <a:extLst>
              <a:ext uri="{FF2B5EF4-FFF2-40B4-BE49-F238E27FC236}">
                <a16:creationId xmlns:a16="http://schemas.microsoft.com/office/drawing/2014/main" id="{000E5935-8DB3-E25C-FC6C-B15DFAC32E25}"/>
              </a:ext>
            </a:extLst>
          </p:cNvPr>
          <p:cNvSpPr>
            <a:spLocks noGrp="1"/>
          </p:cNvSpPr>
          <p:nvPr>
            <p:ph type="sldNum" sz="quarter" idx="12"/>
          </p:nvPr>
        </p:nvSpPr>
        <p:spPr/>
        <p:txBody>
          <a:bodyPr/>
          <a:lstStyle/>
          <a:p>
            <a:fld id="{AA0D4C52-9219-4FF9-B749-AE943D4316C9}" type="slidenum">
              <a:rPr lang="th-TH" smtClean="0"/>
              <a:t>34</a:t>
            </a:fld>
            <a:endParaRPr lang="th-TH"/>
          </a:p>
        </p:txBody>
      </p:sp>
    </p:spTree>
    <p:extLst>
      <p:ext uri="{BB962C8B-B14F-4D97-AF65-F5344CB8AC3E}">
        <p14:creationId xmlns:p14="http://schemas.microsoft.com/office/powerpoint/2010/main" val="1971319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25F037D-5AEE-0A4D-4B23-903B3EE98D78}"/>
              </a:ext>
            </a:extLst>
          </p:cNvPr>
          <p:cNvGraphicFramePr>
            <a:graphicFrameLocks noGrp="1"/>
          </p:cNvGraphicFramePr>
          <p:nvPr>
            <p:extLst>
              <p:ext uri="{D42A27DB-BD31-4B8C-83A1-F6EECF244321}">
                <p14:modId xmlns:p14="http://schemas.microsoft.com/office/powerpoint/2010/main" val="547925771"/>
              </p:ext>
            </p:extLst>
          </p:nvPr>
        </p:nvGraphicFramePr>
        <p:xfrm>
          <a:off x="1992702" y="996858"/>
          <a:ext cx="7806907" cy="5419697"/>
        </p:xfrm>
        <a:graphic>
          <a:graphicData uri="http://schemas.openxmlformats.org/drawingml/2006/table">
            <a:tbl>
              <a:tblPr firstRow="1" firstCol="1" bandRow="1">
                <a:tableStyleId>{5C22544A-7EE6-4342-B048-85BDC9FD1C3A}</a:tableStyleId>
              </a:tblPr>
              <a:tblGrid>
                <a:gridCol w="474453">
                  <a:extLst>
                    <a:ext uri="{9D8B030D-6E8A-4147-A177-3AD203B41FA5}">
                      <a16:colId xmlns:a16="http://schemas.microsoft.com/office/drawing/2014/main" val="1983331672"/>
                    </a:ext>
                  </a:extLst>
                </a:gridCol>
                <a:gridCol w="3064096">
                  <a:extLst>
                    <a:ext uri="{9D8B030D-6E8A-4147-A177-3AD203B41FA5}">
                      <a16:colId xmlns:a16="http://schemas.microsoft.com/office/drawing/2014/main" val="2559063870"/>
                    </a:ext>
                  </a:extLst>
                </a:gridCol>
                <a:gridCol w="1621640">
                  <a:extLst>
                    <a:ext uri="{9D8B030D-6E8A-4147-A177-3AD203B41FA5}">
                      <a16:colId xmlns:a16="http://schemas.microsoft.com/office/drawing/2014/main" val="1319615166"/>
                    </a:ext>
                  </a:extLst>
                </a:gridCol>
                <a:gridCol w="1150281">
                  <a:extLst>
                    <a:ext uri="{9D8B030D-6E8A-4147-A177-3AD203B41FA5}">
                      <a16:colId xmlns:a16="http://schemas.microsoft.com/office/drawing/2014/main" val="1046734321"/>
                    </a:ext>
                  </a:extLst>
                </a:gridCol>
                <a:gridCol w="1496437">
                  <a:extLst>
                    <a:ext uri="{9D8B030D-6E8A-4147-A177-3AD203B41FA5}">
                      <a16:colId xmlns:a16="http://schemas.microsoft.com/office/drawing/2014/main" val="2918798329"/>
                    </a:ext>
                  </a:extLst>
                </a:gridCol>
              </a:tblGrid>
              <a:tr h="43974">
                <a:tc rowSpan="2" gridSpan="2">
                  <a:txBody>
                    <a:bodyPr/>
                    <a:lstStyle/>
                    <a:p>
                      <a:pPr algn="ctr"/>
                      <a:r>
                        <a:rPr lang="en-US" sz="1600" dirty="0">
                          <a:solidFill>
                            <a:schemeClr val="tx1"/>
                          </a:solidFill>
                          <a:effectLst/>
                        </a:rPr>
                        <a:t>Objective</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33076" marR="33076" marT="0" marB="0">
                    <a:solidFill>
                      <a:srgbClr val="FFFF00"/>
                    </a:solidFill>
                  </a:tcPr>
                </a:tc>
                <a:tc rowSpan="2" hMerge="1">
                  <a:txBody>
                    <a:bodyPr/>
                    <a:lstStyle/>
                    <a:p>
                      <a:endParaRPr lang="th-TH"/>
                    </a:p>
                  </a:txBody>
                  <a:tcPr/>
                </a:tc>
                <a:tc gridSpan="2">
                  <a:txBody>
                    <a:bodyPr/>
                    <a:lstStyle/>
                    <a:p>
                      <a:pPr algn="ctr"/>
                      <a:r>
                        <a:rPr lang="en-US" sz="1600">
                          <a:solidFill>
                            <a:schemeClr val="tx1"/>
                          </a:solidFill>
                          <a:effectLst/>
                        </a:rPr>
                        <a:t>Type of Variable</a:t>
                      </a:r>
                      <a:endParaRPr lang="en-US" sz="16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33076" marR="33076" marT="0" marB="0" anchor="ctr">
                    <a:solidFill>
                      <a:srgbClr val="FFFF00"/>
                    </a:solidFill>
                  </a:tcPr>
                </a:tc>
                <a:tc hMerge="1">
                  <a:txBody>
                    <a:bodyPr/>
                    <a:lstStyle/>
                    <a:p>
                      <a:endParaRPr lang="th-TH"/>
                    </a:p>
                  </a:txBody>
                  <a:tcPr/>
                </a:tc>
                <a:tc rowSpan="2">
                  <a:txBody>
                    <a:bodyPr/>
                    <a:lstStyle/>
                    <a:p>
                      <a:pPr algn="ctr"/>
                      <a:r>
                        <a:rPr lang="en-US" sz="1600" dirty="0">
                          <a:solidFill>
                            <a:schemeClr val="tx1"/>
                          </a:solidFill>
                          <a:effectLst/>
                        </a:rPr>
                        <a:t>Statistics</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33076" marR="33076" marT="0" marB="0" anchor="ctr">
                    <a:solidFill>
                      <a:srgbClr val="FFFF00"/>
                    </a:solidFill>
                  </a:tcPr>
                </a:tc>
                <a:extLst>
                  <a:ext uri="{0D108BD9-81ED-4DB2-BD59-A6C34878D82A}">
                    <a16:rowId xmlns:a16="http://schemas.microsoft.com/office/drawing/2014/main" val="1194386190"/>
                  </a:ext>
                </a:extLst>
              </a:tr>
              <a:tr h="138864">
                <a:tc gridSpan="2" vMerge="1">
                  <a:txBody>
                    <a:bodyPr/>
                    <a:lstStyle/>
                    <a:p>
                      <a:endParaRPr lang="th-TH"/>
                    </a:p>
                  </a:txBody>
                  <a:tcPr/>
                </a:tc>
                <a:tc hMerge="1" vMerge="1">
                  <a:txBody>
                    <a:bodyPr/>
                    <a:lstStyle/>
                    <a:p>
                      <a:endParaRPr lang="th-TH"/>
                    </a:p>
                  </a:txBody>
                  <a:tcPr/>
                </a:tc>
                <a:tc>
                  <a:txBody>
                    <a:bodyPr/>
                    <a:lstStyle/>
                    <a:p>
                      <a:pPr algn="ctr"/>
                      <a:r>
                        <a:rPr lang="en-US" sz="1600" dirty="0">
                          <a:solidFill>
                            <a:schemeClr val="tx1"/>
                          </a:solidFill>
                          <a:effectLst/>
                        </a:rPr>
                        <a:t>Independent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33076" marR="33076" marT="0" marB="0">
                    <a:solidFill>
                      <a:srgbClr val="FFFF00"/>
                    </a:solidFill>
                  </a:tcPr>
                </a:tc>
                <a:tc>
                  <a:txBody>
                    <a:bodyPr/>
                    <a:lstStyle/>
                    <a:p>
                      <a:pPr algn="ctr"/>
                      <a:r>
                        <a:rPr lang="en-US" sz="1600" dirty="0">
                          <a:solidFill>
                            <a:schemeClr val="tx1"/>
                          </a:solidFill>
                          <a:effectLst/>
                        </a:rPr>
                        <a:t>Dependent</a:t>
                      </a:r>
                      <a:endParaRPr lang="en-US" sz="16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33076" marR="33076" marT="0" marB="0">
                    <a:solidFill>
                      <a:srgbClr val="FFFF00"/>
                    </a:solidFill>
                  </a:tcPr>
                </a:tc>
                <a:tc vMerge="1">
                  <a:txBody>
                    <a:bodyPr/>
                    <a:lstStyle/>
                    <a:p>
                      <a:endParaRPr lang="th-TH"/>
                    </a:p>
                  </a:txBody>
                  <a:tcPr/>
                </a:tc>
                <a:extLst>
                  <a:ext uri="{0D108BD9-81ED-4DB2-BD59-A6C34878D82A}">
                    <a16:rowId xmlns:a16="http://schemas.microsoft.com/office/drawing/2014/main" val="1214341293"/>
                  </a:ext>
                </a:extLst>
              </a:tr>
              <a:tr h="937636">
                <a:tc>
                  <a:txBody>
                    <a:bodyPr/>
                    <a:lstStyle/>
                    <a:p>
                      <a:pPr algn="ctr"/>
                      <a:r>
                        <a:rPr lang="en-US" sz="1200">
                          <a:solidFill>
                            <a:schemeClr val="tx1"/>
                          </a:solidFill>
                          <a:effectLst/>
                          <a:cs typeface="+mn-cs"/>
                        </a:rPr>
                        <a:t>1.</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solidFill>
                            <a:schemeClr val="tx1"/>
                          </a:solidFill>
                          <a:effectLst/>
                          <a:cs typeface="+mn-cs"/>
                        </a:rPr>
                        <a:t>To explain the relationship between one variable and another variable that is obtained from measurement.</a:t>
                      </a:r>
                      <a:endParaRPr lang="en-US" sz="1200" dirty="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endParaRPr lang="en-US" sz="1200" dirty="0">
                        <a:effectLst/>
                        <a:latin typeface="Cordia New" panose="020B0304020202020204" pitchFamily="34" charset="-34"/>
                        <a:ea typeface="Cordia New" panose="020B0304020202020204" pitchFamily="34" charset="-34"/>
                        <a:cs typeface="+mn-cs"/>
                      </a:endParaRPr>
                    </a:p>
                  </a:txBody>
                  <a:tcPr marL="33076" marR="33076" marT="0" marB="0">
                    <a:solidFill>
                      <a:srgbClr val="FFFF00"/>
                    </a:solidFill>
                  </a:tcPr>
                </a:tc>
                <a:tc>
                  <a:txBody>
                    <a:bodyPr/>
                    <a:lstStyle/>
                    <a:p>
                      <a:endParaRPr lang="en-US" sz="1200">
                        <a:effectLst/>
                        <a:latin typeface="Cordia New" panose="020B0304020202020204" pitchFamily="34" charset="-34"/>
                        <a:ea typeface="Cordia New" panose="020B0304020202020204" pitchFamily="34" charset="-34"/>
                        <a:cs typeface="+mn-cs"/>
                      </a:endParaRPr>
                    </a:p>
                  </a:txBody>
                  <a:tcPr marL="33076" marR="33076" marT="0" marB="0">
                    <a:solidFill>
                      <a:srgbClr val="FFFF00"/>
                    </a:solidFill>
                  </a:tcPr>
                </a:tc>
                <a:tc>
                  <a:txBody>
                    <a:bodyPr/>
                    <a:lstStyle/>
                    <a:p>
                      <a:r>
                        <a:rPr lang="en-US" sz="1200">
                          <a:effectLst/>
                          <a:cs typeface="+mn-cs"/>
                        </a:rPr>
                        <a:t>- </a:t>
                      </a:r>
                      <a:r>
                        <a:rPr lang="th-TH" sz="1200">
                          <a:effectLst/>
                          <a:cs typeface="+mn-cs"/>
                        </a:rPr>
                        <a:t> </a:t>
                      </a:r>
                      <a:r>
                        <a:rPr lang="en-US" sz="1200">
                          <a:effectLst/>
                          <a:cs typeface="+mn-cs"/>
                        </a:rPr>
                        <a:t>Pearson or</a:t>
                      </a:r>
                      <a:r>
                        <a:rPr lang="th-TH" sz="1200">
                          <a:effectLst/>
                          <a:cs typeface="+mn-cs"/>
                        </a:rPr>
                        <a:t> </a:t>
                      </a:r>
                      <a:r>
                        <a:rPr lang="en-US" sz="1200">
                          <a:effectLst/>
                          <a:cs typeface="+mn-cs"/>
                        </a:rPr>
                        <a:t>Spearman correlation analysis</a:t>
                      </a:r>
                    </a:p>
                    <a:p>
                      <a:r>
                        <a:rPr lang="en-US" sz="1200">
                          <a:effectLst/>
                          <a:cs typeface="+mn-cs"/>
                        </a:rPr>
                        <a:t>-  simple linear regression analysis</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extLst>
                  <a:ext uri="{0D108BD9-81ED-4DB2-BD59-A6C34878D82A}">
                    <a16:rowId xmlns:a16="http://schemas.microsoft.com/office/drawing/2014/main" val="1894987700"/>
                  </a:ext>
                </a:extLst>
              </a:tr>
              <a:tr h="803687">
                <a:tc>
                  <a:txBody>
                    <a:bodyPr/>
                    <a:lstStyle/>
                    <a:p>
                      <a:pPr algn="ctr"/>
                      <a:r>
                        <a:rPr lang="en-US" sz="1200">
                          <a:solidFill>
                            <a:schemeClr val="tx1"/>
                          </a:solidFill>
                          <a:effectLst/>
                          <a:cs typeface="+mn-cs"/>
                        </a:rPr>
                        <a:t>2.</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solidFill>
                            <a:schemeClr val="tx1"/>
                          </a:solidFill>
                          <a:effectLst/>
                          <a:cs typeface="+mn-cs"/>
                        </a:rPr>
                        <a:t>To explain the relationship between one variable and another variable that is a variable obtained from counting.</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endParaRPr lang="en-US" sz="1200" dirty="0">
                        <a:effectLst/>
                        <a:latin typeface="Cordia New" panose="020B0304020202020204" pitchFamily="34" charset="-34"/>
                        <a:ea typeface="Cordia New" panose="020B0304020202020204" pitchFamily="34" charset="-34"/>
                        <a:cs typeface="+mn-cs"/>
                      </a:endParaRPr>
                    </a:p>
                  </a:txBody>
                  <a:tcPr marL="33076" marR="33076" marT="0" marB="0">
                    <a:solidFill>
                      <a:srgbClr val="FFFF00"/>
                    </a:solidFill>
                  </a:tcPr>
                </a:tc>
                <a:tc>
                  <a:txBody>
                    <a:bodyPr/>
                    <a:lstStyle/>
                    <a:p>
                      <a:endParaRPr lang="en-US" sz="1200" dirty="0">
                        <a:effectLst/>
                        <a:latin typeface="Cordia New" panose="020B0304020202020204" pitchFamily="34" charset="-34"/>
                        <a:ea typeface="Cordia New" panose="020B0304020202020204" pitchFamily="34" charset="-34"/>
                        <a:cs typeface="+mn-cs"/>
                      </a:endParaRPr>
                    </a:p>
                  </a:txBody>
                  <a:tcPr marL="33076" marR="33076" marT="0" marB="0">
                    <a:solidFill>
                      <a:srgbClr val="FFFF00"/>
                    </a:solidFill>
                  </a:tcPr>
                </a:tc>
                <a:tc>
                  <a:txBody>
                    <a:bodyPr/>
                    <a:lstStyle/>
                    <a:p>
                      <a:r>
                        <a:rPr lang="th-TH" sz="1200">
                          <a:effectLst/>
                          <a:cs typeface="+mn-cs"/>
                        </a:rPr>
                        <a:t>-</a:t>
                      </a:r>
                      <a:r>
                        <a:rPr lang="en-US" sz="1200">
                          <a:effectLst/>
                          <a:cs typeface="+mn-cs"/>
                        </a:rPr>
                        <a:t>  Chi-square test for association</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extLst>
                  <a:ext uri="{0D108BD9-81ED-4DB2-BD59-A6C34878D82A}">
                    <a16:rowId xmlns:a16="http://schemas.microsoft.com/office/drawing/2014/main" val="3098490449"/>
                  </a:ext>
                </a:extLst>
              </a:tr>
              <a:tr h="1339480">
                <a:tc>
                  <a:txBody>
                    <a:bodyPr/>
                    <a:lstStyle/>
                    <a:p>
                      <a:pPr algn="ctr"/>
                      <a:r>
                        <a:rPr lang="en-US" sz="1200">
                          <a:solidFill>
                            <a:schemeClr val="tx1"/>
                          </a:solidFill>
                          <a:effectLst/>
                          <a:cs typeface="+mn-cs"/>
                        </a:rPr>
                        <a:t>3.</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solidFill>
                            <a:schemeClr val="tx1"/>
                          </a:solidFill>
                          <a:effectLst/>
                          <a:cs typeface="+mn-cs"/>
                        </a:rPr>
                        <a:t>To explain the relationship between several independent variables and a continuous dependent variable in order to select independent variables  that are important to the dependent variable.</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effectLst/>
                          <a:cs typeface="+mn-cs"/>
                        </a:rPr>
                        <a:t>many variables of  both continuous and discrete.</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effectLst/>
                          <a:cs typeface="+mn-cs"/>
                        </a:rPr>
                        <a:t>only </a:t>
                      </a:r>
                      <a:r>
                        <a:rPr lang="th-TH" sz="1200" dirty="0">
                          <a:effectLst/>
                          <a:cs typeface="+mn-cs"/>
                        </a:rPr>
                        <a:t>1 </a:t>
                      </a:r>
                      <a:r>
                        <a:rPr lang="en-US" sz="1200" dirty="0">
                          <a:effectLst/>
                          <a:cs typeface="+mn-cs"/>
                        </a:rPr>
                        <a:t>continuous variable </a:t>
                      </a:r>
                      <a:endParaRPr lang="en-US" sz="1200" dirty="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effectLst/>
                          <a:cs typeface="+mn-cs"/>
                        </a:rPr>
                        <a:t>- Multiple regression Analysis (MRA)</a:t>
                      </a:r>
                      <a:endParaRPr lang="en-US" sz="1200" dirty="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extLst>
                  <a:ext uri="{0D108BD9-81ED-4DB2-BD59-A6C34878D82A}">
                    <a16:rowId xmlns:a16="http://schemas.microsoft.com/office/drawing/2014/main" val="3190810743"/>
                  </a:ext>
                </a:extLst>
              </a:tr>
              <a:tr h="803687">
                <a:tc>
                  <a:txBody>
                    <a:bodyPr/>
                    <a:lstStyle/>
                    <a:p>
                      <a:pPr algn="ctr"/>
                      <a:r>
                        <a:rPr lang="en-US" sz="1200">
                          <a:solidFill>
                            <a:schemeClr val="tx1"/>
                          </a:solidFill>
                          <a:effectLst/>
                          <a:cs typeface="+mn-cs"/>
                        </a:rPr>
                        <a:t>4.</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solidFill>
                            <a:schemeClr val="tx1"/>
                          </a:solidFill>
                          <a:effectLst/>
                          <a:cs typeface="+mn-cs"/>
                        </a:rPr>
                        <a:t>To explain the relationship between one continuous dependent variable with nominal independent variables</a:t>
                      </a:r>
                      <a:endParaRPr lang="en-US" sz="120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effectLst/>
                          <a:cs typeface="+mn-cs"/>
                        </a:rPr>
                        <a:t>only </a:t>
                      </a:r>
                      <a:r>
                        <a:rPr lang="th-TH" sz="1200">
                          <a:effectLst/>
                          <a:cs typeface="+mn-cs"/>
                        </a:rPr>
                        <a:t>1 </a:t>
                      </a:r>
                      <a:r>
                        <a:rPr lang="en-US" sz="1200">
                          <a:effectLst/>
                          <a:cs typeface="+mn-cs"/>
                        </a:rPr>
                        <a:t>discrete variable / nominal / obtained by counting</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effectLst/>
                          <a:cs typeface="+mn-cs"/>
                        </a:rPr>
                        <a:t>only </a:t>
                      </a:r>
                      <a:r>
                        <a:rPr lang="th-TH" sz="1200">
                          <a:effectLst/>
                          <a:cs typeface="+mn-cs"/>
                        </a:rPr>
                        <a:t>1 </a:t>
                      </a:r>
                      <a:r>
                        <a:rPr lang="en-US" sz="1200">
                          <a:effectLst/>
                          <a:cs typeface="+mn-cs"/>
                        </a:rPr>
                        <a:t>continuous variable </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effectLst/>
                          <a:cs typeface="+mn-cs"/>
                        </a:rPr>
                        <a:t>- MRA</a:t>
                      </a:r>
                    </a:p>
                    <a:p>
                      <a:r>
                        <a:rPr lang="en-US" sz="1200" dirty="0">
                          <a:effectLst/>
                          <a:cs typeface="+mn-cs"/>
                        </a:rPr>
                        <a:t>- Analysis of variance (ANOVA)</a:t>
                      </a:r>
                      <a:endParaRPr lang="en-US" sz="1200" dirty="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extLst>
                  <a:ext uri="{0D108BD9-81ED-4DB2-BD59-A6C34878D82A}">
                    <a16:rowId xmlns:a16="http://schemas.microsoft.com/office/drawing/2014/main" val="306172307"/>
                  </a:ext>
                </a:extLst>
              </a:tr>
              <a:tr h="803687">
                <a:tc>
                  <a:txBody>
                    <a:bodyPr/>
                    <a:lstStyle/>
                    <a:p>
                      <a:pPr algn="ctr"/>
                      <a:r>
                        <a:rPr lang="en-US" sz="1200" dirty="0">
                          <a:solidFill>
                            <a:schemeClr val="tx1"/>
                          </a:solidFill>
                          <a:effectLst/>
                          <a:cs typeface="+mn-cs"/>
                        </a:rPr>
                        <a:t>5.</a:t>
                      </a:r>
                      <a:endParaRPr lang="en-US" sz="1200" dirty="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solidFill>
                            <a:schemeClr val="tx1"/>
                          </a:solidFill>
                          <a:effectLst/>
                          <a:cs typeface="+mn-cs"/>
                        </a:rPr>
                        <a:t>To explain the relationship between several continuous dependent variables with </a:t>
                      </a:r>
                      <a:r>
                        <a:rPr lang="th-TH" sz="1200" dirty="0">
                          <a:solidFill>
                            <a:schemeClr val="tx1"/>
                          </a:solidFill>
                          <a:effectLst/>
                          <a:cs typeface="+mn-cs"/>
                        </a:rPr>
                        <a:t>1 </a:t>
                      </a:r>
                      <a:r>
                        <a:rPr lang="en-US" sz="1200" dirty="0">
                          <a:solidFill>
                            <a:schemeClr val="tx1"/>
                          </a:solidFill>
                          <a:effectLst/>
                          <a:cs typeface="+mn-cs"/>
                        </a:rPr>
                        <a:t>nominal independent variable </a:t>
                      </a:r>
                      <a:endParaRPr lang="en-US" sz="1200" dirty="0">
                        <a:solidFill>
                          <a:schemeClr val="tx1"/>
                        </a:solidFill>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effectLst/>
                          <a:cs typeface="+mn-cs"/>
                        </a:rPr>
                        <a:t>Discrete / nominal obtained from measurement</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a:effectLst/>
                          <a:cs typeface="+mn-cs"/>
                        </a:rPr>
                        <a:t>many continuous variables </a:t>
                      </a:r>
                      <a:endParaRPr lang="en-US" sz="120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tc>
                  <a:txBody>
                    <a:bodyPr/>
                    <a:lstStyle/>
                    <a:p>
                      <a:r>
                        <a:rPr lang="en-US" sz="1200" dirty="0">
                          <a:effectLst/>
                          <a:cs typeface="+mn-cs"/>
                        </a:rPr>
                        <a:t>-  MANOVA (Multivariable Analysis of Variance)</a:t>
                      </a:r>
                      <a:endParaRPr lang="en-US" sz="1200" dirty="0">
                        <a:effectLst/>
                        <a:latin typeface="TH Sarabun New" panose="020B0500040200020003" pitchFamily="34" charset="-34"/>
                        <a:ea typeface="Calibri" panose="020F0502020204030204" pitchFamily="34" charset="0"/>
                        <a:cs typeface="+mn-cs"/>
                      </a:endParaRPr>
                    </a:p>
                  </a:txBody>
                  <a:tcPr marL="33076" marR="33076" marT="0" marB="0">
                    <a:solidFill>
                      <a:srgbClr val="FFFF00"/>
                    </a:solidFill>
                  </a:tcPr>
                </a:tc>
                <a:extLst>
                  <a:ext uri="{0D108BD9-81ED-4DB2-BD59-A6C34878D82A}">
                    <a16:rowId xmlns:a16="http://schemas.microsoft.com/office/drawing/2014/main" val="4049977534"/>
                  </a:ext>
                </a:extLst>
              </a:tr>
            </a:tbl>
          </a:graphicData>
        </a:graphic>
      </p:graphicFrame>
      <p:sp>
        <p:nvSpPr>
          <p:cNvPr id="4" name="TextBox 3">
            <a:extLst>
              <a:ext uri="{FF2B5EF4-FFF2-40B4-BE49-F238E27FC236}">
                <a16:creationId xmlns:a16="http://schemas.microsoft.com/office/drawing/2014/main" id="{F072EF91-3586-B9FA-DAD4-5DCD6AA09A4E}"/>
              </a:ext>
            </a:extLst>
          </p:cNvPr>
          <p:cNvSpPr txBox="1"/>
          <p:nvPr/>
        </p:nvSpPr>
        <p:spPr>
          <a:xfrm>
            <a:off x="1992702" y="158701"/>
            <a:ext cx="7571835" cy="523220"/>
          </a:xfrm>
          <a:prstGeom prst="rect">
            <a:avLst/>
          </a:prstGeom>
          <a:solidFill>
            <a:srgbClr val="FFC000"/>
          </a:solidFill>
        </p:spPr>
        <p:txBody>
          <a:bodyPr wrap="square">
            <a:spAutoFit/>
          </a:bodyPr>
          <a:lstStyle/>
          <a:p>
            <a:r>
              <a:rPr lang="en-US" sz="2800" b="1" kern="0" dirty="0">
                <a:effectLst/>
                <a:latin typeface="Cordia New" panose="020B0304020202020204" pitchFamily="34" charset="-34"/>
                <a:ea typeface="Calibri" panose="020F0502020204030204" pitchFamily="34" charset="0"/>
              </a:rPr>
              <a:t>Guidelines for selecting statistics to describe and predict relationships</a:t>
            </a:r>
            <a:endParaRPr lang="th-TH" dirty="0"/>
          </a:p>
        </p:txBody>
      </p:sp>
      <p:sp>
        <p:nvSpPr>
          <p:cNvPr id="3" name="Slide Number Placeholder 2">
            <a:extLst>
              <a:ext uri="{FF2B5EF4-FFF2-40B4-BE49-F238E27FC236}">
                <a16:creationId xmlns:a16="http://schemas.microsoft.com/office/drawing/2014/main" id="{27494001-52B2-3FF5-FB69-F6B911FB6C8A}"/>
              </a:ext>
            </a:extLst>
          </p:cNvPr>
          <p:cNvSpPr>
            <a:spLocks noGrp="1"/>
          </p:cNvSpPr>
          <p:nvPr>
            <p:ph type="sldNum" sz="quarter" idx="12"/>
          </p:nvPr>
        </p:nvSpPr>
        <p:spPr/>
        <p:txBody>
          <a:bodyPr/>
          <a:lstStyle/>
          <a:p>
            <a:fld id="{AA0D4C52-9219-4FF9-B749-AE943D4316C9}" type="slidenum">
              <a:rPr lang="th-TH" smtClean="0"/>
              <a:t>35</a:t>
            </a:fld>
            <a:endParaRPr lang="th-TH"/>
          </a:p>
        </p:txBody>
      </p:sp>
    </p:spTree>
    <p:extLst>
      <p:ext uri="{BB962C8B-B14F-4D97-AF65-F5344CB8AC3E}">
        <p14:creationId xmlns:p14="http://schemas.microsoft.com/office/powerpoint/2010/main" val="1803062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6521FFE-F409-A194-CF9A-494D956E6DA3}"/>
              </a:ext>
            </a:extLst>
          </p:cNvPr>
          <p:cNvGraphicFramePr>
            <a:graphicFrameLocks noGrp="1"/>
          </p:cNvGraphicFramePr>
          <p:nvPr>
            <p:extLst>
              <p:ext uri="{D42A27DB-BD31-4B8C-83A1-F6EECF244321}">
                <p14:modId xmlns:p14="http://schemas.microsoft.com/office/powerpoint/2010/main" val="775723784"/>
              </p:ext>
            </p:extLst>
          </p:nvPr>
        </p:nvGraphicFramePr>
        <p:xfrm>
          <a:off x="1775637" y="970344"/>
          <a:ext cx="9399181" cy="4711208"/>
        </p:xfrm>
        <a:graphic>
          <a:graphicData uri="http://schemas.openxmlformats.org/drawingml/2006/table">
            <a:tbl>
              <a:tblPr firstRow="1" firstCol="1" bandRow="1">
                <a:tableStyleId>{5C22544A-7EE6-4342-B048-85BDC9FD1C3A}</a:tableStyleId>
              </a:tblPr>
              <a:tblGrid>
                <a:gridCol w="902917">
                  <a:extLst>
                    <a:ext uri="{9D8B030D-6E8A-4147-A177-3AD203B41FA5}">
                      <a16:colId xmlns:a16="http://schemas.microsoft.com/office/drawing/2014/main" val="2010480671"/>
                    </a:ext>
                  </a:extLst>
                </a:gridCol>
                <a:gridCol w="3291353">
                  <a:extLst>
                    <a:ext uri="{9D8B030D-6E8A-4147-A177-3AD203B41FA5}">
                      <a16:colId xmlns:a16="http://schemas.microsoft.com/office/drawing/2014/main" val="3758963267"/>
                    </a:ext>
                  </a:extLst>
                </a:gridCol>
                <a:gridCol w="1579209">
                  <a:extLst>
                    <a:ext uri="{9D8B030D-6E8A-4147-A177-3AD203B41FA5}">
                      <a16:colId xmlns:a16="http://schemas.microsoft.com/office/drawing/2014/main" val="3298428057"/>
                    </a:ext>
                  </a:extLst>
                </a:gridCol>
                <a:gridCol w="1424775">
                  <a:extLst>
                    <a:ext uri="{9D8B030D-6E8A-4147-A177-3AD203B41FA5}">
                      <a16:colId xmlns:a16="http://schemas.microsoft.com/office/drawing/2014/main" val="406250539"/>
                    </a:ext>
                  </a:extLst>
                </a:gridCol>
                <a:gridCol w="2200927">
                  <a:extLst>
                    <a:ext uri="{9D8B030D-6E8A-4147-A177-3AD203B41FA5}">
                      <a16:colId xmlns:a16="http://schemas.microsoft.com/office/drawing/2014/main" val="1841465345"/>
                    </a:ext>
                  </a:extLst>
                </a:gridCol>
              </a:tblGrid>
              <a:tr h="0">
                <a:tc>
                  <a:txBody>
                    <a:bodyPr/>
                    <a:lstStyle/>
                    <a:p>
                      <a:r>
                        <a:rPr lang="en-US" sz="13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0" marR="0" marT="0" marB="0" anchor="ctr">
                    <a:solidFill>
                      <a:srgbClr val="FFFF00"/>
                    </a:solidFill>
                  </a:tcPr>
                </a:tc>
                <a:tc rowSpan="2">
                  <a:txBody>
                    <a:bodyPr/>
                    <a:lstStyle/>
                    <a:p>
                      <a:r>
                        <a:rPr lang="en-US" sz="1800" dirty="0">
                          <a:solidFill>
                            <a:schemeClr val="tx1"/>
                          </a:solidFill>
                          <a:effectLst/>
                        </a:rPr>
                        <a:t>Objective</a:t>
                      </a:r>
                      <a:endParaRPr lang="th-TH" sz="4000" dirty="0">
                        <a:solidFill>
                          <a:schemeClr val="tx1"/>
                        </a:solidFill>
                      </a:endParaRPr>
                    </a:p>
                  </a:txBody>
                  <a:tcPr marL="55628" marR="55628" marT="0" marB="0">
                    <a:solidFill>
                      <a:srgbClr val="FFFF00"/>
                    </a:solidFill>
                  </a:tcPr>
                </a:tc>
                <a:tc gridSpan="2">
                  <a:txBody>
                    <a:bodyPr/>
                    <a:lstStyle/>
                    <a:p>
                      <a:pPr algn="ctr"/>
                      <a:r>
                        <a:rPr lang="en-US" sz="1800">
                          <a:solidFill>
                            <a:schemeClr val="tx1"/>
                          </a:solidFill>
                          <a:effectLst/>
                        </a:rPr>
                        <a:t>Type of Variable</a:t>
                      </a:r>
                      <a:endParaRPr lang="en-US" sz="18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nchor="ctr">
                    <a:solidFill>
                      <a:srgbClr val="FFFF00"/>
                    </a:solidFill>
                  </a:tcPr>
                </a:tc>
                <a:tc hMerge="1">
                  <a:txBody>
                    <a:bodyPr/>
                    <a:lstStyle/>
                    <a:p>
                      <a:endParaRPr lang="th-TH"/>
                    </a:p>
                  </a:txBody>
                  <a:tcPr/>
                </a:tc>
                <a:tc rowSpan="2">
                  <a:txBody>
                    <a:bodyPr/>
                    <a:lstStyle/>
                    <a:p>
                      <a:pPr algn="ctr"/>
                      <a:r>
                        <a:rPr lang="en-US" sz="1800" dirty="0">
                          <a:solidFill>
                            <a:schemeClr val="tx1"/>
                          </a:solidFill>
                          <a:effectLst/>
                        </a:rPr>
                        <a:t>Statistics</a:t>
                      </a:r>
                      <a:endParaRPr lang="en-US" sz="18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nchor="ctr">
                    <a:solidFill>
                      <a:srgbClr val="FFFF00"/>
                    </a:solidFill>
                  </a:tcPr>
                </a:tc>
                <a:extLst>
                  <a:ext uri="{0D108BD9-81ED-4DB2-BD59-A6C34878D82A}">
                    <a16:rowId xmlns:a16="http://schemas.microsoft.com/office/drawing/2014/main" val="3047875141"/>
                  </a:ext>
                </a:extLst>
              </a:tr>
              <a:tr h="208128">
                <a:tc>
                  <a:txBody>
                    <a:bodyPr/>
                    <a:lstStyle/>
                    <a:p>
                      <a:r>
                        <a:rPr lang="en-US" sz="1300">
                          <a:solidFill>
                            <a:schemeClr val="tx1"/>
                          </a:solidFill>
                          <a:effectLst/>
                        </a:rPr>
                        <a:t>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0" marR="0" marT="0" marB="0" anchor="ctr">
                    <a:solidFill>
                      <a:srgbClr val="FFFF00"/>
                    </a:solidFill>
                  </a:tcPr>
                </a:tc>
                <a:tc vMerge="1">
                  <a:txBody>
                    <a:bodyPr/>
                    <a:lstStyle/>
                    <a:p>
                      <a:endParaRPr lang="th-TH"/>
                    </a:p>
                  </a:txBody>
                  <a:tcPr/>
                </a:tc>
                <a:tc>
                  <a:txBody>
                    <a:bodyPr/>
                    <a:lstStyle/>
                    <a:p>
                      <a:pPr algn="ctr"/>
                      <a:r>
                        <a:rPr lang="en-US" sz="1800">
                          <a:solidFill>
                            <a:schemeClr val="tx1"/>
                          </a:solidFill>
                          <a:effectLst/>
                        </a:rPr>
                        <a:t>Independent</a:t>
                      </a:r>
                      <a:endParaRPr lang="en-US" sz="18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pPr algn="ctr"/>
                      <a:r>
                        <a:rPr lang="en-US" sz="1800" dirty="0">
                          <a:solidFill>
                            <a:schemeClr val="tx1"/>
                          </a:solidFill>
                          <a:effectLst/>
                        </a:rPr>
                        <a:t>Dependent</a:t>
                      </a:r>
                      <a:endParaRPr lang="en-US" sz="18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vMerge="1">
                  <a:txBody>
                    <a:bodyPr/>
                    <a:lstStyle/>
                    <a:p>
                      <a:endParaRPr lang="th-TH"/>
                    </a:p>
                  </a:txBody>
                  <a:tcPr/>
                </a:tc>
                <a:extLst>
                  <a:ext uri="{0D108BD9-81ED-4DB2-BD59-A6C34878D82A}">
                    <a16:rowId xmlns:a16="http://schemas.microsoft.com/office/drawing/2014/main" val="2742185305"/>
                  </a:ext>
                </a:extLst>
              </a:tr>
              <a:tr h="1456899">
                <a:tc>
                  <a:txBody>
                    <a:bodyPr/>
                    <a:lstStyle/>
                    <a:p>
                      <a:pPr algn="ctr"/>
                      <a:r>
                        <a:rPr lang="en-US" sz="1300">
                          <a:solidFill>
                            <a:schemeClr val="tx1"/>
                          </a:solidFill>
                          <a:effectLst/>
                        </a:rPr>
                        <a:t>6.</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To explain the relationship between a continuous dependent variable with discrete independent variables when controlling for other continuous variables (control variables)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Discrete independent variable and all continuous control variables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only 1 continuous variable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dirty="0">
                          <a:solidFill>
                            <a:schemeClr val="tx1"/>
                          </a:solidFill>
                          <a:effectLst/>
                        </a:rPr>
                        <a:t>- ANCOVA (Analysis of Covariance)</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2711911244"/>
                  </a:ext>
                </a:extLst>
              </a:tr>
              <a:tr h="1040642">
                <a:tc>
                  <a:txBody>
                    <a:bodyPr/>
                    <a:lstStyle/>
                    <a:p>
                      <a:pPr algn="ctr"/>
                      <a:r>
                        <a:rPr lang="en-US" sz="1300">
                          <a:solidFill>
                            <a:schemeClr val="tx1"/>
                          </a:solidFill>
                          <a:effectLst/>
                        </a:rPr>
                        <a:t>7.</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To explain the relationship between a nominal independent variable and several nominal and ordinal dependent variables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Discrete/Nominal/Ordinal</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Discrete/Nominal</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 Categorial Data Analysis using Linear Model </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185263170"/>
                  </a:ext>
                </a:extLst>
              </a:tr>
              <a:tr h="1040642">
                <a:tc>
                  <a:txBody>
                    <a:bodyPr/>
                    <a:lstStyle/>
                    <a:p>
                      <a:pPr algn="ctr"/>
                      <a:r>
                        <a:rPr lang="en-US" sz="1300">
                          <a:solidFill>
                            <a:schemeClr val="tx1"/>
                          </a:solidFill>
                          <a:effectLst/>
                        </a:rPr>
                        <a:t>8.</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To create a prediction equation for only one dependent variable.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Many variables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1 variable</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 MRA</a:t>
                      </a:r>
                    </a:p>
                    <a:p>
                      <a:r>
                        <a:rPr lang="en-US" sz="1300">
                          <a:solidFill>
                            <a:schemeClr val="tx1"/>
                          </a:solidFill>
                          <a:effectLst/>
                        </a:rPr>
                        <a:t>- Discriminate Analysis</a:t>
                      </a:r>
                    </a:p>
                    <a:p>
                      <a:r>
                        <a:rPr lang="en-US" sz="1300">
                          <a:solidFill>
                            <a:schemeClr val="tx1"/>
                          </a:solidFill>
                          <a:effectLst/>
                        </a:rPr>
                        <a:t>- Logistic Multiple Regression</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2062136165"/>
                  </a:ext>
                </a:extLst>
              </a:tr>
              <a:tr h="624385">
                <a:tc>
                  <a:txBody>
                    <a:bodyPr/>
                    <a:lstStyle/>
                    <a:p>
                      <a:pPr algn="ctr"/>
                      <a:r>
                        <a:rPr lang="en-US" sz="1300" dirty="0">
                          <a:solidFill>
                            <a:schemeClr val="tx1"/>
                          </a:solidFill>
                          <a:effectLst/>
                        </a:rPr>
                        <a:t>9.</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To create equation to predict multiple dependent variables simultaneously.</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Many variables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a:solidFill>
                            <a:schemeClr val="tx1"/>
                          </a:solidFill>
                          <a:effectLst/>
                        </a:rPr>
                        <a:t>Many variables</a:t>
                      </a:r>
                      <a:endParaRPr lang="en-US" sz="130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tc>
                  <a:txBody>
                    <a:bodyPr/>
                    <a:lstStyle/>
                    <a:p>
                      <a:r>
                        <a:rPr lang="en-US" sz="1300" dirty="0">
                          <a:solidFill>
                            <a:schemeClr val="tx1"/>
                          </a:solidFill>
                          <a:effectLst/>
                        </a:rPr>
                        <a:t>- Canonical Analysis</a:t>
                      </a:r>
                    </a:p>
                    <a:p>
                      <a:r>
                        <a:rPr lang="en-US" sz="1300" dirty="0">
                          <a:solidFill>
                            <a:schemeClr val="tx1"/>
                          </a:solidFill>
                          <a:effectLst/>
                        </a:rPr>
                        <a:t>- Structural Equation Model</a:t>
                      </a:r>
                      <a:endParaRPr lang="en-US" sz="1300" dirty="0">
                        <a:solidFill>
                          <a:schemeClr val="tx1"/>
                        </a:solidFill>
                        <a:effectLst/>
                        <a:latin typeface="TH Sarabun New" panose="020B0500040200020003" pitchFamily="34" charset="-34"/>
                        <a:ea typeface="Calibri" panose="020F0502020204030204" pitchFamily="34" charset="0"/>
                        <a:cs typeface="TH Sarabun New" panose="020B0500040200020003" pitchFamily="34" charset="-34"/>
                      </a:endParaRPr>
                    </a:p>
                  </a:txBody>
                  <a:tcPr marL="55628" marR="55628" marT="0" marB="0">
                    <a:solidFill>
                      <a:srgbClr val="FFFF00"/>
                    </a:solidFill>
                  </a:tcPr>
                </a:tc>
                <a:extLst>
                  <a:ext uri="{0D108BD9-81ED-4DB2-BD59-A6C34878D82A}">
                    <a16:rowId xmlns:a16="http://schemas.microsoft.com/office/drawing/2014/main" val="3324262574"/>
                  </a:ext>
                </a:extLst>
              </a:tr>
            </a:tbl>
          </a:graphicData>
        </a:graphic>
      </p:graphicFrame>
      <p:sp>
        <p:nvSpPr>
          <p:cNvPr id="3" name="Rectangle 1">
            <a:extLst>
              <a:ext uri="{FF2B5EF4-FFF2-40B4-BE49-F238E27FC236}">
                <a16:creationId xmlns:a16="http://schemas.microsoft.com/office/drawing/2014/main" id="{C92AF0EA-22E7-690F-174A-EAD4EC999C1B}"/>
              </a:ext>
            </a:extLst>
          </p:cNvPr>
          <p:cNvSpPr>
            <a:spLocks noChangeArrowheads="1"/>
          </p:cNvSpPr>
          <p:nvPr/>
        </p:nvSpPr>
        <p:spPr bwMode="auto">
          <a:xfrm>
            <a:off x="3000231" y="1396322"/>
            <a:ext cx="1671756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h-TH"/>
          </a:p>
        </p:txBody>
      </p:sp>
      <p:sp>
        <p:nvSpPr>
          <p:cNvPr id="4" name="Slide Number Placeholder 3">
            <a:extLst>
              <a:ext uri="{FF2B5EF4-FFF2-40B4-BE49-F238E27FC236}">
                <a16:creationId xmlns:a16="http://schemas.microsoft.com/office/drawing/2014/main" id="{3585A0E2-3B66-41DA-CA36-D33FCF491834}"/>
              </a:ext>
            </a:extLst>
          </p:cNvPr>
          <p:cNvSpPr>
            <a:spLocks noGrp="1"/>
          </p:cNvSpPr>
          <p:nvPr>
            <p:ph type="sldNum" sz="quarter" idx="12"/>
          </p:nvPr>
        </p:nvSpPr>
        <p:spPr/>
        <p:txBody>
          <a:bodyPr/>
          <a:lstStyle/>
          <a:p>
            <a:fld id="{AA0D4C52-9219-4FF9-B749-AE943D4316C9}" type="slidenum">
              <a:rPr lang="th-TH" smtClean="0"/>
              <a:t>36</a:t>
            </a:fld>
            <a:endParaRPr lang="th-TH"/>
          </a:p>
        </p:txBody>
      </p:sp>
    </p:spTree>
    <p:extLst>
      <p:ext uri="{BB962C8B-B14F-4D97-AF65-F5344CB8AC3E}">
        <p14:creationId xmlns:p14="http://schemas.microsoft.com/office/powerpoint/2010/main" val="1809724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0F60B58-0DD5-9619-3606-2EB809B051DB}"/>
              </a:ext>
            </a:extLst>
          </p:cNvPr>
          <p:cNvSpPr/>
          <p:nvPr/>
        </p:nvSpPr>
        <p:spPr>
          <a:xfrm>
            <a:off x="3737825" y="2967335"/>
            <a:ext cx="4716356" cy="923330"/>
          </a:xfrm>
          <a:prstGeom prst="rect">
            <a:avLst/>
          </a:prstGeom>
          <a:noFill/>
        </p:spPr>
        <p:txBody>
          <a:bodyPr wrap="none" lIns="91440" tIns="45720" rIns="91440" bIns="45720">
            <a:spAutoFit/>
          </a:bodyPr>
          <a:lstStyle/>
          <a:p>
            <a:pPr algn="ctr"/>
            <a:r>
              <a:rPr lang="en-US" sz="5400" b="1" cap="none" spc="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Question????</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Slide Number Placeholder 2">
            <a:extLst>
              <a:ext uri="{FF2B5EF4-FFF2-40B4-BE49-F238E27FC236}">
                <a16:creationId xmlns:a16="http://schemas.microsoft.com/office/drawing/2014/main" id="{FE32DC8A-875F-439B-B8B5-B83BC8458F2F}"/>
              </a:ext>
            </a:extLst>
          </p:cNvPr>
          <p:cNvSpPr>
            <a:spLocks noGrp="1"/>
          </p:cNvSpPr>
          <p:nvPr>
            <p:ph type="sldNum" sz="quarter" idx="12"/>
          </p:nvPr>
        </p:nvSpPr>
        <p:spPr/>
        <p:txBody>
          <a:bodyPr/>
          <a:lstStyle/>
          <a:p>
            <a:fld id="{AA0D4C52-9219-4FF9-B749-AE943D4316C9}" type="slidenum">
              <a:rPr lang="th-TH" smtClean="0"/>
              <a:t>37</a:t>
            </a:fld>
            <a:endParaRPr lang="th-TH"/>
          </a:p>
        </p:txBody>
      </p:sp>
    </p:spTree>
    <p:extLst>
      <p:ext uri="{BB962C8B-B14F-4D97-AF65-F5344CB8AC3E}">
        <p14:creationId xmlns:p14="http://schemas.microsoft.com/office/powerpoint/2010/main" val="148157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B763A5-BD00-704A-9E26-F51A35B1A34C}"/>
              </a:ext>
            </a:extLst>
          </p:cNvPr>
          <p:cNvSpPr txBox="1"/>
          <p:nvPr/>
        </p:nvSpPr>
        <p:spPr>
          <a:xfrm>
            <a:off x="1978293" y="302091"/>
            <a:ext cx="10110157" cy="621708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b="1" dirty="0">
                <a:solidFill>
                  <a:schemeClr val="tx1"/>
                </a:solidFill>
              </a:rPr>
              <a:t>some precautions to consider when using statistics:</a:t>
            </a:r>
          </a:p>
          <a:p>
            <a:r>
              <a:rPr lang="en-US" sz="2000" dirty="0">
                <a:solidFill>
                  <a:schemeClr val="tx1"/>
                </a:solidFill>
              </a:rPr>
              <a:t>1. </a:t>
            </a:r>
            <a:r>
              <a:rPr lang="en-US" sz="2000" b="1" dirty="0">
                <a:solidFill>
                  <a:schemeClr val="tx1"/>
                </a:solidFill>
              </a:rPr>
              <a:t>Misusing statistics </a:t>
            </a:r>
            <a:r>
              <a:rPr lang="en-US" sz="2000" dirty="0">
                <a:solidFill>
                  <a:schemeClr val="tx1"/>
                </a:solidFill>
              </a:rPr>
              <a:t>can lead to erroneous decision-making or incorrect conclusions, both unintentionally and intentionally. Generally, improper use of statistics can stem from various causes, including:</a:t>
            </a:r>
          </a:p>
          <a:p>
            <a:pPr>
              <a:buFont typeface="Arial" panose="020B0604020202020204" pitchFamily="34" charset="0"/>
              <a:buChar char="•"/>
            </a:pPr>
            <a:r>
              <a:rPr lang="en-US" sz="2000" dirty="0">
                <a:solidFill>
                  <a:schemeClr val="tx1"/>
                </a:solidFill>
              </a:rPr>
              <a:t>Researchers being experts in their field but lacking understanding or skills in statistics.</a:t>
            </a:r>
          </a:p>
          <a:p>
            <a:pPr>
              <a:buFont typeface="Arial" panose="020B0604020202020204" pitchFamily="34" charset="0"/>
              <a:buChar char="•"/>
            </a:pPr>
            <a:r>
              <a:rPr lang="en-US" sz="2000" dirty="0">
                <a:solidFill>
                  <a:schemeClr val="tx1"/>
                </a:solidFill>
              </a:rPr>
              <a:t>Researchers having statistical skills but lacking expertise in the field of research being conducted.</a:t>
            </a:r>
          </a:p>
          <a:p>
            <a:pPr>
              <a:buFont typeface="Arial" panose="020B0604020202020204" pitchFamily="34" charset="0"/>
              <a:buChar char="•"/>
            </a:pPr>
            <a:r>
              <a:rPr lang="en-US" sz="2000" dirty="0">
                <a:solidFill>
                  <a:schemeClr val="tx1"/>
                </a:solidFill>
              </a:rPr>
              <a:t>The research topic not being clearly defined enough.</a:t>
            </a:r>
          </a:p>
          <a:p>
            <a:r>
              <a:rPr lang="en-US" sz="2000" dirty="0">
                <a:solidFill>
                  <a:schemeClr val="tx1"/>
                </a:solidFill>
              </a:rPr>
              <a:t>Common errors in the misuse of statistics include:</a:t>
            </a:r>
          </a:p>
          <a:p>
            <a:r>
              <a:rPr lang="en-US" sz="2000" b="1" dirty="0">
                <a:solidFill>
                  <a:schemeClr val="tx1"/>
                </a:solidFill>
              </a:rPr>
              <a:t>1.1 Faulty Analogy</a:t>
            </a:r>
            <a:r>
              <a:rPr lang="en-US" sz="2000" dirty="0">
                <a:solidFill>
                  <a:schemeClr val="tx1"/>
                </a:solidFill>
              </a:rPr>
              <a:t>: Comparing entities erroneously due to superficial similarities. For instance, comparing apples and oranges, which are different fruits. If not carefully considered, it may lead to improper comparisons or the use of inappropriate criteria for comparison.</a:t>
            </a:r>
          </a:p>
          <a:p>
            <a:pPr>
              <a:buFont typeface="+mj-lt"/>
              <a:buAutoNum type="arabicPeriod"/>
            </a:pPr>
            <a:r>
              <a:rPr lang="en-US" sz="2000" b="1" dirty="0">
                <a:solidFill>
                  <a:schemeClr val="tx1"/>
                </a:solidFill>
              </a:rPr>
              <a:t>2 Over-Complexity</a:t>
            </a:r>
            <a:r>
              <a:rPr lang="en-US" sz="2000" dirty="0">
                <a:solidFill>
                  <a:schemeClr val="tx1"/>
                </a:solidFill>
              </a:rPr>
              <a:t>: Overly complex data analysis may hinder readers' understanding and lead to misinterpretations. For example, attempting to present detailed data with multiple colors and numerous variables in a pie chart which could make it difficult for readers to interpret the findings accurately. Simplifying the graph to focus on the main points would be more effective in conveying the information to the readers</a:t>
            </a:r>
            <a:r>
              <a:rPr lang="en-US" sz="2000" dirty="0"/>
              <a:t>.</a:t>
            </a:r>
          </a:p>
        </p:txBody>
      </p:sp>
      <p:sp>
        <p:nvSpPr>
          <p:cNvPr id="2" name="Slide Number Placeholder 1">
            <a:extLst>
              <a:ext uri="{FF2B5EF4-FFF2-40B4-BE49-F238E27FC236}">
                <a16:creationId xmlns:a16="http://schemas.microsoft.com/office/drawing/2014/main" id="{BC2A925D-797D-554E-0F19-CB5084654788}"/>
              </a:ext>
            </a:extLst>
          </p:cNvPr>
          <p:cNvSpPr>
            <a:spLocks noGrp="1"/>
          </p:cNvSpPr>
          <p:nvPr>
            <p:ph type="sldNum" sz="quarter" idx="12"/>
          </p:nvPr>
        </p:nvSpPr>
        <p:spPr/>
        <p:txBody>
          <a:bodyPr/>
          <a:lstStyle/>
          <a:p>
            <a:fld id="{AA0D4C52-9219-4FF9-B749-AE943D4316C9}" type="slidenum">
              <a:rPr lang="th-TH" smtClean="0"/>
              <a:t>4</a:t>
            </a:fld>
            <a:endParaRPr lang="th-TH"/>
          </a:p>
        </p:txBody>
      </p:sp>
    </p:spTree>
    <p:extLst>
      <p:ext uri="{BB962C8B-B14F-4D97-AF65-F5344CB8AC3E}">
        <p14:creationId xmlns:p14="http://schemas.microsoft.com/office/powerpoint/2010/main" val="1562348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2A49A4-AEF1-8CB0-3AF9-DF145FE017B5}"/>
              </a:ext>
            </a:extLst>
          </p:cNvPr>
          <p:cNvSpPr>
            <a:spLocks noChangeArrowheads="1"/>
          </p:cNvSpPr>
          <p:nvPr/>
        </p:nvSpPr>
        <p:spPr bwMode="auto">
          <a:xfrm>
            <a:off x="1788286" y="628584"/>
            <a:ext cx="10846335" cy="6494085"/>
          </a:xfrm>
          <a:prstGeom prst="rect">
            <a:avLst/>
          </a:prstGeom>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th-TH" b="1" dirty="0">
                <a:latin typeface="Arial" panose="020B0604020202020204" pitchFamily="34" charset="0"/>
              </a:rPr>
              <a:t>2. </a:t>
            </a:r>
            <a:r>
              <a:rPr kumimoji="0" lang="th-TH" altLang="th-TH" sz="2400" b="1" i="0" u="none" strike="noStrike" cap="none" normalizeH="0" baseline="0" dirty="0">
                <a:ln>
                  <a:noFill/>
                </a:ln>
                <a:solidFill>
                  <a:schemeClr val="tx1"/>
                </a:solidFill>
                <a:effectLst/>
                <a:latin typeface="Arial" panose="020B0604020202020204" pitchFamily="34" charset="0"/>
              </a:rPr>
              <a:t>Misinterpretation of analysis results </a:t>
            </a:r>
            <a:r>
              <a:rPr kumimoji="0" lang="th-TH" altLang="th-TH" sz="2400" b="0" i="0" u="none" strike="noStrike" cap="none" normalizeH="0" baseline="0" dirty="0">
                <a:ln>
                  <a:noFill/>
                </a:ln>
                <a:solidFill>
                  <a:schemeClr val="tx1"/>
                </a:solidFill>
                <a:effectLst/>
                <a:latin typeface="Arial" panose="020B0604020202020204" pitchFamily="34" charset="0"/>
              </a:rPr>
              <a:t>can occur both unintentionally and intentionally. Some common causes include:</a:t>
            </a:r>
          </a:p>
          <a:p>
            <a:pPr marL="0" marR="0" lvl="0" indent="0" algn="l" defTabSz="914400" rtl="0" eaLnBrk="0" fontAlgn="base" latinLnBrk="0" hangingPunct="0">
              <a:lnSpc>
                <a:spcPct val="100000"/>
              </a:lnSpc>
              <a:spcBef>
                <a:spcPct val="0"/>
              </a:spcBef>
              <a:spcAft>
                <a:spcPct val="0"/>
              </a:spcAft>
              <a:buClrTx/>
              <a:buSzTx/>
              <a:buFontTx/>
              <a:buNone/>
              <a:tabLst/>
            </a:pPr>
            <a:r>
              <a:rPr lang="th-TH" altLang="th-TH" sz="2400" dirty="0">
                <a:latin typeface="Arial" panose="020B0604020202020204" pitchFamily="34" charset="0"/>
              </a:rPr>
              <a:t>     </a:t>
            </a:r>
            <a:r>
              <a:rPr lang="en-US" altLang="th-TH" sz="2400" b="1" dirty="0">
                <a:latin typeface="Arial" panose="020B0604020202020204" pitchFamily="34" charset="0"/>
              </a:rPr>
              <a:t>2.1 </a:t>
            </a:r>
            <a:r>
              <a:rPr kumimoji="0" lang="th-TH" altLang="th-TH" sz="2400" b="1" i="0" u="none" strike="noStrike" cap="none" normalizeH="0" baseline="0" dirty="0">
                <a:ln>
                  <a:noFill/>
                </a:ln>
                <a:solidFill>
                  <a:schemeClr val="tx1"/>
                </a:solidFill>
                <a:effectLst/>
                <a:latin typeface="Arial" panose="020B0604020202020204" pitchFamily="34" charset="0"/>
              </a:rPr>
              <a:t>Misinterpreting Correlation as Causation</a:t>
            </a:r>
            <a:r>
              <a:rPr kumimoji="0" lang="th-TH" altLang="th-TH" sz="2400" b="0" i="0" u="none" strike="noStrike" cap="none" normalizeH="0" baseline="0" dirty="0">
                <a:ln>
                  <a:noFill/>
                </a:ln>
                <a:solidFill>
                  <a:schemeClr val="tx1"/>
                </a:solidFill>
                <a:effectLst/>
                <a:latin typeface="Arial" panose="020B0604020202020204" pitchFamily="34" charset="0"/>
              </a:rPr>
              <a:t>: For example, from accident statistics, it might be observed that gray cars have fewer accidents than cars of other colors. However, this does not mean that the color gray inherently makes cars safer. There may be other factors involved in the occurrence of accidents. For instance, individuals who purchase gray cars may generally be older and more cautious drivers, leading to fewer accidents. Therefore, assuming causation solely based on correlation can lead to misinterpretation.</a:t>
            </a:r>
          </a:p>
          <a:p>
            <a:pPr marL="0" marR="0" lvl="0" indent="0" algn="l" defTabSz="914400" rtl="0" eaLnBrk="0" fontAlgn="base" latinLnBrk="0" hangingPunct="0">
              <a:lnSpc>
                <a:spcPct val="100000"/>
              </a:lnSpc>
              <a:spcBef>
                <a:spcPct val="0"/>
              </a:spcBef>
              <a:spcAft>
                <a:spcPct val="0"/>
              </a:spcAft>
              <a:buClrTx/>
              <a:buSzTx/>
              <a:buFontTx/>
              <a:buNone/>
              <a:tabLst/>
            </a:pPr>
            <a:r>
              <a:rPr lang="th-TH" altLang="th-TH" sz="2400" dirty="0">
                <a:latin typeface="Arial" panose="020B0604020202020204" pitchFamily="34" charset="0"/>
              </a:rPr>
              <a:t>    </a:t>
            </a:r>
            <a:r>
              <a:rPr lang="th-TH" altLang="th-TH" sz="2400" b="1" dirty="0">
                <a:latin typeface="Arial" panose="020B0604020202020204" pitchFamily="34" charset="0"/>
              </a:rPr>
              <a:t> </a:t>
            </a:r>
            <a:r>
              <a:rPr lang="en-US" altLang="th-TH" sz="2400" b="1" dirty="0">
                <a:latin typeface="Arial" panose="020B0604020202020204" pitchFamily="34" charset="0"/>
              </a:rPr>
              <a:t>2.2 </a:t>
            </a:r>
            <a:r>
              <a:rPr kumimoji="0" lang="th-TH" altLang="th-TH" sz="2400" b="1" i="0" u="none" strike="noStrike" cap="none" normalizeH="0" baseline="0" dirty="0">
                <a:ln>
                  <a:noFill/>
                </a:ln>
                <a:solidFill>
                  <a:schemeClr val="tx1"/>
                </a:solidFill>
                <a:effectLst/>
                <a:latin typeface="Arial" panose="020B0604020202020204" pitchFamily="34" charset="0"/>
              </a:rPr>
              <a:t>Garbage In, Garbage Out</a:t>
            </a:r>
            <a:r>
              <a:rPr kumimoji="0" lang="th-TH" altLang="th-TH" sz="2400" b="0" i="0" u="none" strike="noStrike" cap="none" normalizeH="0" baseline="0" dirty="0">
                <a:ln>
                  <a:noFill/>
                </a:ln>
                <a:solidFill>
                  <a:schemeClr val="tx1"/>
                </a:solidFill>
                <a:effectLst/>
                <a:latin typeface="Arial" panose="020B0604020202020204" pitchFamily="34" charset="0"/>
              </a:rPr>
              <a:t>: The quality of analysis results depends on the quality of data and the analysis methods employed. Statistical analysis cannot yield reliable findings or study results if the data is of poor quality. Even with good data, if incorrect or inappropriate statistical analysis methods are used, the resulting findings or study conclusions may lack credibility. Therefore, quality findings or study results must stem from both accurate data and appropriate statistical analysis methods.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h-TH" altLang="th-TH" sz="2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32237B56-01EC-8D06-34A5-A3DFEA50852B}"/>
              </a:ext>
            </a:extLst>
          </p:cNvPr>
          <p:cNvSpPr>
            <a:spLocks noGrp="1"/>
          </p:cNvSpPr>
          <p:nvPr>
            <p:ph type="sldNum" sz="quarter" idx="12"/>
          </p:nvPr>
        </p:nvSpPr>
        <p:spPr/>
        <p:txBody>
          <a:bodyPr/>
          <a:lstStyle/>
          <a:p>
            <a:fld id="{AA0D4C52-9219-4FF9-B749-AE943D4316C9}" type="slidenum">
              <a:rPr lang="th-TH" smtClean="0"/>
              <a:t>5</a:t>
            </a:fld>
            <a:endParaRPr lang="th-TH"/>
          </a:p>
        </p:txBody>
      </p:sp>
    </p:spTree>
    <p:extLst>
      <p:ext uri="{BB962C8B-B14F-4D97-AF65-F5344CB8AC3E}">
        <p14:creationId xmlns:p14="http://schemas.microsoft.com/office/powerpoint/2010/main" val="101726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14CE02-E752-87B6-7DAE-A3D8E58ECCD1}"/>
              </a:ext>
            </a:extLst>
          </p:cNvPr>
          <p:cNvSpPr txBox="1"/>
          <p:nvPr/>
        </p:nvSpPr>
        <p:spPr>
          <a:xfrm>
            <a:off x="2034283" y="130227"/>
            <a:ext cx="9996173" cy="657879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b="1" dirty="0"/>
              <a:t>3. Bias</a:t>
            </a:r>
          </a:p>
          <a:p>
            <a:r>
              <a:rPr lang="en-US" sz="2400" dirty="0"/>
              <a:t>Bias in research can lead to unrepresentative outcomes, often stemming from researchers' excessive interest in or concern about the study results, which may lead them to neglect proper research processes. This bias can manifest in various forms:</a:t>
            </a:r>
          </a:p>
          <a:p>
            <a:r>
              <a:rPr lang="en-US" sz="2400" dirty="0"/>
              <a:t>3.1 </a:t>
            </a:r>
            <a:r>
              <a:rPr lang="en-US" sz="2400" b="1" dirty="0"/>
              <a:t>Incorrect Data Collection Process</a:t>
            </a:r>
            <a:r>
              <a:rPr lang="en-US" sz="2400" dirty="0"/>
              <a:t>: This may involve selectively choosing or not adequately diversifying the sample group. For instance, in a study on water quality in a river, water samples should be collected at various times because water quality may vary seasonally.</a:t>
            </a:r>
          </a:p>
          <a:p>
            <a:r>
              <a:rPr lang="en-US" sz="2400" dirty="0"/>
              <a:t>3.2 </a:t>
            </a:r>
            <a:r>
              <a:rPr lang="en-US" sz="2400" b="1" dirty="0"/>
              <a:t>Incorrect Data Analysis Process or Laboratory Analysis</a:t>
            </a:r>
            <a:r>
              <a:rPr lang="en-US" sz="2400" dirty="0"/>
              <a:t>: This may occur due to the use of incorrect analysis methods, lack of expertise by the analyst, or inadequate quality control, resulting in inaccurate interpretation of the analysis results.</a:t>
            </a:r>
          </a:p>
          <a:p>
            <a:r>
              <a:rPr lang="en-US" sz="2400" dirty="0"/>
              <a:t>3.3 </a:t>
            </a:r>
            <a:r>
              <a:rPr lang="en-US" sz="2400" b="1" dirty="0"/>
              <a:t>Inappropriate Presentation of Study Results</a:t>
            </a:r>
            <a:r>
              <a:rPr lang="en-US" sz="2400" dirty="0"/>
              <a:t>: This can lead to misinterpretation of the study results by readers due to inadequate presentation.</a:t>
            </a:r>
          </a:p>
        </p:txBody>
      </p:sp>
      <p:sp>
        <p:nvSpPr>
          <p:cNvPr id="2" name="Slide Number Placeholder 1">
            <a:extLst>
              <a:ext uri="{FF2B5EF4-FFF2-40B4-BE49-F238E27FC236}">
                <a16:creationId xmlns:a16="http://schemas.microsoft.com/office/drawing/2014/main" id="{4C9A73C9-D0FD-90DE-87E3-E97C0D87F3A5}"/>
              </a:ext>
            </a:extLst>
          </p:cNvPr>
          <p:cNvSpPr>
            <a:spLocks noGrp="1"/>
          </p:cNvSpPr>
          <p:nvPr>
            <p:ph type="sldNum" sz="quarter" idx="12"/>
          </p:nvPr>
        </p:nvSpPr>
        <p:spPr/>
        <p:txBody>
          <a:bodyPr/>
          <a:lstStyle/>
          <a:p>
            <a:fld id="{AA0D4C52-9219-4FF9-B749-AE943D4316C9}" type="slidenum">
              <a:rPr lang="th-TH" smtClean="0"/>
              <a:t>6</a:t>
            </a:fld>
            <a:endParaRPr lang="th-TH"/>
          </a:p>
        </p:txBody>
      </p:sp>
    </p:spTree>
    <p:extLst>
      <p:ext uri="{BB962C8B-B14F-4D97-AF65-F5344CB8AC3E}">
        <p14:creationId xmlns:p14="http://schemas.microsoft.com/office/powerpoint/2010/main" val="238909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5CF4908-9F1A-67FF-7D22-6C044432934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15397" y="1150488"/>
            <a:ext cx="7496354" cy="2541617"/>
          </a:xfrm>
          <a:prstGeom prst="rect">
            <a:avLst/>
          </a:prstGeom>
          <a:ln/>
        </p:spPr>
        <p:style>
          <a:lnRef idx="2">
            <a:schemeClr val="accent1"/>
          </a:lnRef>
          <a:fillRef idx="1">
            <a:schemeClr val="lt1"/>
          </a:fillRef>
          <a:effectRef idx="0">
            <a:schemeClr val="accent1"/>
          </a:effectRef>
          <a:fontRef idx="minor">
            <a:schemeClr val="dk1"/>
          </a:fontRef>
        </p:style>
      </p:pic>
      <p:sp>
        <p:nvSpPr>
          <p:cNvPr id="4" name="TextBox 3">
            <a:extLst>
              <a:ext uri="{FF2B5EF4-FFF2-40B4-BE49-F238E27FC236}">
                <a16:creationId xmlns:a16="http://schemas.microsoft.com/office/drawing/2014/main" id="{D444E866-8DAE-A907-C143-A2C4D7366726}"/>
              </a:ext>
            </a:extLst>
          </p:cNvPr>
          <p:cNvSpPr txBox="1"/>
          <p:nvPr/>
        </p:nvSpPr>
        <p:spPr>
          <a:xfrm>
            <a:off x="3262942" y="4332173"/>
            <a:ext cx="6094562" cy="954107"/>
          </a:xfrm>
          <a:prstGeom prst="rect">
            <a:avLst/>
          </a:prstGeom>
          <a:noFill/>
        </p:spPr>
        <p:txBody>
          <a:bodyPr wrap="square">
            <a:spAutoFit/>
          </a:bodyPr>
          <a:lstStyle/>
          <a:p>
            <a:pPr algn="ctr"/>
            <a:r>
              <a:rPr lang="en-US" sz="2800" dirty="0">
                <a:effectLst/>
                <a:latin typeface="Angsana New" panose="02020603050405020304" pitchFamily="18" charset="-34"/>
                <a:ea typeface="Calibri" panose="020F0502020204030204" pitchFamily="34" charset="0"/>
                <a:cs typeface="TH Sarabun New" panose="020B0500040200020003" pitchFamily="34" charset="-34"/>
              </a:rPr>
              <a:t>Source: Brown, D.B., 2018</a:t>
            </a:r>
            <a:endParaRPr lang="en-US" sz="2800" dirty="0">
              <a:effectLst/>
              <a:latin typeface="TH Sarabun New" panose="020B0500040200020003" pitchFamily="34" charset="-34"/>
              <a:ea typeface="Calibri" panose="020F0502020204030204" pitchFamily="34" charset="0"/>
              <a:cs typeface="TH Sarabun New" panose="020B0500040200020003" pitchFamily="34" charset="-34"/>
            </a:endParaRPr>
          </a:p>
          <a:p>
            <a:r>
              <a:rPr lang="en-US" sz="2800" dirty="0">
                <a:effectLst/>
                <a:latin typeface="Angsana New" panose="02020603050405020304" pitchFamily="18" charset="-34"/>
                <a:ea typeface="Calibri" panose="020F0502020204030204" pitchFamily="34" charset="0"/>
                <a:cs typeface="TH Sarabun New" panose="020B0500040200020003" pitchFamily="34" charset="-34"/>
              </a:rPr>
              <a:t> </a:t>
            </a:r>
            <a:endParaRPr lang="en-US" sz="2800" dirty="0">
              <a:effectLst/>
              <a:latin typeface="TH Sarabun New" panose="020B0500040200020003" pitchFamily="34" charset="-34"/>
              <a:ea typeface="Calibri" panose="020F0502020204030204" pitchFamily="34" charset="0"/>
              <a:cs typeface="TH Sarabun New" panose="020B0500040200020003" pitchFamily="34" charset="-34"/>
            </a:endParaRPr>
          </a:p>
        </p:txBody>
      </p:sp>
      <p:sp>
        <p:nvSpPr>
          <p:cNvPr id="3" name="Slide Number Placeholder 2">
            <a:extLst>
              <a:ext uri="{FF2B5EF4-FFF2-40B4-BE49-F238E27FC236}">
                <a16:creationId xmlns:a16="http://schemas.microsoft.com/office/drawing/2014/main" id="{F4653717-2E9D-B67A-BC7F-2C5B1F7C346E}"/>
              </a:ext>
            </a:extLst>
          </p:cNvPr>
          <p:cNvSpPr>
            <a:spLocks noGrp="1"/>
          </p:cNvSpPr>
          <p:nvPr>
            <p:ph type="sldNum" sz="quarter" idx="12"/>
          </p:nvPr>
        </p:nvSpPr>
        <p:spPr/>
        <p:txBody>
          <a:bodyPr/>
          <a:lstStyle/>
          <a:p>
            <a:fld id="{AA0D4C52-9219-4FF9-B749-AE943D4316C9}" type="slidenum">
              <a:rPr lang="th-TH" smtClean="0"/>
              <a:t>7</a:t>
            </a:fld>
            <a:endParaRPr lang="th-TH"/>
          </a:p>
        </p:txBody>
      </p:sp>
    </p:spTree>
    <p:extLst>
      <p:ext uri="{BB962C8B-B14F-4D97-AF65-F5344CB8AC3E}">
        <p14:creationId xmlns:p14="http://schemas.microsoft.com/office/powerpoint/2010/main" val="3961990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4CF7EFE-91E3-9369-7DC5-D3C9A1021073}"/>
              </a:ext>
            </a:extLst>
          </p:cNvPr>
          <p:cNvSpPr>
            <a:spLocks noGrp="1" noChangeArrowheads="1"/>
          </p:cNvSpPr>
          <p:nvPr>
            <p:ph type="ctrTitle"/>
          </p:nvPr>
        </p:nvSpPr>
        <p:spPr>
          <a:xfrm>
            <a:off x="2816225" y="1158736"/>
            <a:ext cx="7772400" cy="685800"/>
          </a:xfrm>
          <a:solidFill>
            <a:srgbClr val="FFFF00"/>
          </a:solidFill>
        </p:spPr>
        <p:txBody>
          <a:bodyPr>
            <a:normAutofit fontScale="90000"/>
          </a:bodyPr>
          <a:lstStyle/>
          <a:p>
            <a:r>
              <a:rPr lang="en-US" altLang="en-US" sz="4800" b="1" dirty="0">
                <a:solidFill>
                  <a:srgbClr val="A50021"/>
                </a:solidFill>
                <a:latin typeface="EucrosiaUPC" panose="02020603050405020304" pitchFamily="18" charset="-34"/>
                <a:cs typeface="EucrosiaUPC" panose="02020603050405020304" pitchFamily="18" charset="-34"/>
              </a:rPr>
              <a:t>Selecting statistics for data analysis</a:t>
            </a:r>
            <a:endParaRPr lang="th-TH" altLang="en-US" sz="4800" b="1" dirty="0">
              <a:solidFill>
                <a:srgbClr val="A50021"/>
              </a:solidFill>
              <a:latin typeface="EucrosiaUPC" panose="02020603050405020304" pitchFamily="18" charset="-34"/>
              <a:cs typeface="EucrosiaUPC" panose="02020603050405020304" pitchFamily="18" charset="-34"/>
            </a:endParaRPr>
          </a:p>
        </p:txBody>
      </p:sp>
      <p:sp>
        <p:nvSpPr>
          <p:cNvPr id="18435" name="Rectangle 3">
            <a:extLst>
              <a:ext uri="{FF2B5EF4-FFF2-40B4-BE49-F238E27FC236}">
                <a16:creationId xmlns:a16="http://schemas.microsoft.com/office/drawing/2014/main" id="{94AA86A6-0530-2B70-673B-335A4668F4D3}"/>
              </a:ext>
            </a:extLst>
          </p:cNvPr>
          <p:cNvSpPr>
            <a:spLocks noGrp="1" noChangeArrowheads="1"/>
          </p:cNvSpPr>
          <p:nvPr>
            <p:ph type="subTitle" idx="1"/>
          </p:nvPr>
        </p:nvSpPr>
        <p:spPr>
          <a:xfrm>
            <a:off x="2816225" y="2720975"/>
            <a:ext cx="3581400" cy="762000"/>
          </a:xfrm>
          <a:ln>
            <a:solidFill>
              <a:schemeClr val="bg1"/>
            </a:solidFill>
          </a:ln>
        </p:spPr>
        <p:txBody>
          <a:bodyPr>
            <a:normAutofit/>
          </a:bodyPr>
          <a:lstStyle/>
          <a:p>
            <a:r>
              <a:rPr lang="en-US" altLang="en-US" sz="4000" b="1" dirty="0">
                <a:solidFill>
                  <a:srgbClr val="CC00CC"/>
                </a:solidFill>
                <a:latin typeface="EucrosiaUPC" panose="02020603050405020304" pitchFamily="18" charset="-34"/>
                <a:cs typeface="EucrosiaUPC" panose="02020603050405020304" pitchFamily="18" charset="-34"/>
              </a:rPr>
              <a:t>Nature of data</a:t>
            </a:r>
            <a:endParaRPr lang="th-TH" altLang="en-US" sz="4000" b="1" dirty="0">
              <a:solidFill>
                <a:srgbClr val="CC00CC"/>
              </a:solidFill>
              <a:latin typeface="EucrosiaUPC" panose="02020603050405020304" pitchFamily="18" charset="-34"/>
              <a:cs typeface="EucrosiaUPC" panose="02020603050405020304" pitchFamily="18" charset="-34"/>
            </a:endParaRPr>
          </a:p>
        </p:txBody>
      </p:sp>
      <p:sp>
        <p:nvSpPr>
          <p:cNvPr id="18436" name="Text Box 4">
            <a:extLst>
              <a:ext uri="{FF2B5EF4-FFF2-40B4-BE49-F238E27FC236}">
                <a16:creationId xmlns:a16="http://schemas.microsoft.com/office/drawing/2014/main" id="{04E94376-9B7F-5641-9200-7FBBC92345A3}"/>
              </a:ext>
            </a:extLst>
          </p:cNvPr>
          <p:cNvSpPr txBox="1">
            <a:spLocks noChangeArrowheads="1"/>
          </p:cNvSpPr>
          <p:nvPr/>
        </p:nvSpPr>
        <p:spPr bwMode="auto">
          <a:xfrm>
            <a:off x="6550025" y="2740025"/>
            <a:ext cx="342899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4000" b="1" dirty="0">
                <a:solidFill>
                  <a:srgbClr val="CC00CC"/>
                </a:solidFill>
                <a:latin typeface="EucrosiaUPC" panose="02020603050405020304" pitchFamily="18" charset="-34"/>
                <a:cs typeface="EucrosiaUPC" panose="02020603050405020304" pitchFamily="18" charset="-34"/>
              </a:rPr>
              <a:t>Research Question</a:t>
            </a:r>
            <a:endParaRPr lang="th-TH" altLang="en-US" sz="4000" b="1" dirty="0">
              <a:solidFill>
                <a:srgbClr val="CC00CC"/>
              </a:solidFill>
              <a:latin typeface="EucrosiaUPC" panose="02020603050405020304" pitchFamily="18" charset="-34"/>
              <a:cs typeface="EucrosiaUPC" panose="02020603050405020304" pitchFamily="18" charset="-34"/>
            </a:endParaRPr>
          </a:p>
        </p:txBody>
      </p:sp>
      <p:sp>
        <p:nvSpPr>
          <p:cNvPr id="18437" name="Text Box 5">
            <a:extLst>
              <a:ext uri="{FF2B5EF4-FFF2-40B4-BE49-F238E27FC236}">
                <a16:creationId xmlns:a16="http://schemas.microsoft.com/office/drawing/2014/main" id="{E76BF93D-C195-F021-9B67-EAF22740617C}"/>
              </a:ext>
            </a:extLst>
          </p:cNvPr>
          <p:cNvSpPr txBox="1">
            <a:spLocks noChangeArrowheads="1"/>
          </p:cNvSpPr>
          <p:nvPr/>
        </p:nvSpPr>
        <p:spPr bwMode="auto">
          <a:xfrm>
            <a:off x="1635125" y="4860926"/>
            <a:ext cx="3657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spcBef>
                <a:spcPct val="50000"/>
              </a:spcBef>
              <a:buFontTx/>
              <a:buNone/>
            </a:pPr>
            <a:r>
              <a:rPr lang="en-US" altLang="en-US" sz="3600" b="1" dirty="0">
                <a:solidFill>
                  <a:srgbClr val="CC00CC"/>
                </a:solidFill>
                <a:latin typeface="EucrosiaUPC" panose="02020603050405020304" pitchFamily="18" charset="-34"/>
                <a:cs typeface="EucrosiaUPC" panose="02020603050405020304" pitchFamily="18" charset="-34"/>
              </a:rPr>
              <a:t>Measurement level of the variable</a:t>
            </a:r>
            <a:endParaRPr lang="th-TH" altLang="en-US" sz="3600" b="1" dirty="0">
              <a:solidFill>
                <a:srgbClr val="CC00CC"/>
              </a:solidFill>
              <a:latin typeface="EucrosiaUPC" panose="02020603050405020304" pitchFamily="18" charset="-34"/>
              <a:cs typeface="EucrosiaUPC" panose="02020603050405020304" pitchFamily="18" charset="-34"/>
            </a:endParaRPr>
          </a:p>
        </p:txBody>
      </p:sp>
      <p:sp>
        <p:nvSpPr>
          <p:cNvPr id="18438" name="Text Box 6">
            <a:extLst>
              <a:ext uri="{FF2B5EF4-FFF2-40B4-BE49-F238E27FC236}">
                <a16:creationId xmlns:a16="http://schemas.microsoft.com/office/drawing/2014/main" id="{6E017F96-6BEF-8B92-AE2A-0F6803579074}"/>
              </a:ext>
            </a:extLst>
          </p:cNvPr>
          <p:cNvSpPr txBox="1">
            <a:spLocks noChangeArrowheads="1"/>
          </p:cNvSpPr>
          <p:nvPr/>
        </p:nvSpPr>
        <p:spPr bwMode="auto">
          <a:xfrm>
            <a:off x="5254625" y="4873625"/>
            <a:ext cx="358139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ngsana New" panose="02020603050405020304" pitchFamily="18" charset="-34"/>
              </a:defRPr>
            </a:lvl1pPr>
            <a:lvl2pPr marL="742950" indent="-285750">
              <a:spcBef>
                <a:spcPct val="20000"/>
              </a:spcBef>
              <a:buChar char="–"/>
              <a:defRPr sz="2800">
                <a:solidFill>
                  <a:schemeClr val="tx1"/>
                </a:solidFill>
                <a:latin typeface="Angsana New" panose="02020603050405020304" pitchFamily="18" charset="-34"/>
              </a:defRPr>
            </a:lvl2pPr>
            <a:lvl3pPr marL="1143000" indent="-228600">
              <a:spcBef>
                <a:spcPct val="20000"/>
              </a:spcBef>
              <a:buChar char="•"/>
              <a:defRPr sz="2400">
                <a:solidFill>
                  <a:schemeClr val="tx1"/>
                </a:solidFill>
                <a:latin typeface="Angsana New" panose="02020603050405020304" pitchFamily="18" charset="-34"/>
              </a:defRPr>
            </a:lvl3pPr>
            <a:lvl4pPr marL="1600200" indent="-228600">
              <a:spcBef>
                <a:spcPct val="20000"/>
              </a:spcBef>
              <a:buChar char="–"/>
              <a:defRPr sz="2000">
                <a:solidFill>
                  <a:schemeClr val="tx1"/>
                </a:solidFill>
                <a:latin typeface="Angsana New" panose="02020603050405020304" pitchFamily="18" charset="-34"/>
              </a:defRPr>
            </a:lvl4pPr>
            <a:lvl5pPr marL="2057400" indent="-228600">
              <a:spcBef>
                <a:spcPct val="20000"/>
              </a:spcBef>
              <a:buChar char="»"/>
              <a:defRPr sz="2000">
                <a:solidFill>
                  <a:schemeClr val="tx1"/>
                </a:solidFill>
                <a:latin typeface="Angsana New" panose="02020603050405020304" pitchFamily="18" charset="-34"/>
              </a:defRPr>
            </a:lvl5pPr>
            <a:lvl6pPr marL="2514600" indent="-228600" eaLnBrk="0" fontAlgn="base" hangingPunct="0">
              <a:spcBef>
                <a:spcPct val="20000"/>
              </a:spcBef>
              <a:spcAft>
                <a:spcPct val="0"/>
              </a:spcAft>
              <a:buChar char="»"/>
              <a:defRPr sz="2000">
                <a:solidFill>
                  <a:schemeClr val="tx1"/>
                </a:solidFill>
                <a:latin typeface="Angsana New" panose="02020603050405020304" pitchFamily="18" charset="-34"/>
              </a:defRPr>
            </a:lvl6pPr>
            <a:lvl7pPr marL="2971800" indent="-228600" eaLnBrk="0" fontAlgn="base" hangingPunct="0">
              <a:spcBef>
                <a:spcPct val="20000"/>
              </a:spcBef>
              <a:spcAft>
                <a:spcPct val="0"/>
              </a:spcAft>
              <a:buChar char="»"/>
              <a:defRPr sz="2000">
                <a:solidFill>
                  <a:schemeClr val="tx1"/>
                </a:solidFill>
                <a:latin typeface="Angsana New" panose="02020603050405020304" pitchFamily="18" charset="-34"/>
              </a:defRPr>
            </a:lvl7pPr>
            <a:lvl8pPr marL="3429000" indent="-228600" eaLnBrk="0" fontAlgn="base" hangingPunct="0">
              <a:spcBef>
                <a:spcPct val="20000"/>
              </a:spcBef>
              <a:spcAft>
                <a:spcPct val="0"/>
              </a:spcAft>
              <a:buChar char="»"/>
              <a:defRPr sz="2000">
                <a:solidFill>
                  <a:schemeClr val="tx1"/>
                </a:solidFill>
                <a:latin typeface="Angsana New" panose="02020603050405020304" pitchFamily="18" charset="-34"/>
              </a:defRPr>
            </a:lvl8pPr>
            <a:lvl9pPr marL="3886200" indent="-228600" eaLnBrk="0" fontAlgn="base" hangingPunct="0">
              <a:spcBef>
                <a:spcPct val="20000"/>
              </a:spcBef>
              <a:spcAft>
                <a:spcPct val="0"/>
              </a:spcAft>
              <a:buChar char="»"/>
              <a:defRPr sz="2000">
                <a:solidFill>
                  <a:schemeClr val="tx1"/>
                </a:solidFill>
                <a:latin typeface="Angsana New" panose="02020603050405020304" pitchFamily="18" charset="-34"/>
              </a:defRPr>
            </a:lvl9pPr>
          </a:lstStyle>
          <a:p>
            <a:pPr algn="ctr">
              <a:spcBef>
                <a:spcPct val="50000"/>
              </a:spcBef>
              <a:buFontTx/>
              <a:buNone/>
            </a:pPr>
            <a:r>
              <a:rPr lang="en-US" altLang="en-US" sz="3600" b="1" dirty="0">
                <a:solidFill>
                  <a:srgbClr val="CC00CC"/>
                </a:solidFill>
                <a:latin typeface="EucrosiaUPC" panose="02020603050405020304" pitchFamily="18" charset="-34"/>
                <a:cs typeface="EucrosiaUPC" panose="02020603050405020304" pitchFamily="18" charset="-34"/>
              </a:rPr>
              <a:t>Data distribution</a:t>
            </a:r>
            <a:endParaRPr lang="th-TH" altLang="en-US" sz="3600" b="1" dirty="0">
              <a:solidFill>
                <a:srgbClr val="CC00CC"/>
              </a:solidFill>
              <a:latin typeface="EucrosiaUPC" panose="02020603050405020304" pitchFamily="18" charset="-34"/>
              <a:cs typeface="EucrosiaUPC" panose="02020603050405020304" pitchFamily="18" charset="-34"/>
            </a:endParaRPr>
          </a:p>
        </p:txBody>
      </p:sp>
      <p:sp>
        <p:nvSpPr>
          <p:cNvPr id="18439" name="Line 7">
            <a:extLst>
              <a:ext uri="{FF2B5EF4-FFF2-40B4-BE49-F238E27FC236}">
                <a16:creationId xmlns:a16="http://schemas.microsoft.com/office/drawing/2014/main" id="{BDA3354F-5E9E-A941-92C0-1613F8BDE657}"/>
              </a:ext>
            </a:extLst>
          </p:cNvPr>
          <p:cNvSpPr>
            <a:spLocks noChangeShapeType="1"/>
          </p:cNvSpPr>
          <p:nvPr/>
        </p:nvSpPr>
        <p:spPr bwMode="auto">
          <a:xfrm>
            <a:off x="4454525" y="2352675"/>
            <a:ext cx="3352800" cy="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0" name="Line 8">
            <a:extLst>
              <a:ext uri="{FF2B5EF4-FFF2-40B4-BE49-F238E27FC236}">
                <a16:creationId xmlns:a16="http://schemas.microsoft.com/office/drawing/2014/main" id="{F743E6C2-313E-9959-BFCA-CD96980122A1}"/>
              </a:ext>
            </a:extLst>
          </p:cNvPr>
          <p:cNvSpPr>
            <a:spLocks noChangeShapeType="1"/>
          </p:cNvSpPr>
          <p:nvPr/>
        </p:nvSpPr>
        <p:spPr bwMode="auto">
          <a:xfrm>
            <a:off x="6092825" y="1895475"/>
            <a:ext cx="0" cy="4572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1" name="Line 9">
            <a:extLst>
              <a:ext uri="{FF2B5EF4-FFF2-40B4-BE49-F238E27FC236}">
                <a16:creationId xmlns:a16="http://schemas.microsoft.com/office/drawing/2014/main" id="{E2F0CB50-219F-6957-9A78-762D9DA04E44}"/>
              </a:ext>
            </a:extLst>
          </p:cNvPr>
          <p:cNvSpPr>
            <a:spLocks noChangeShapeType="1"/>
          </p:cNvSpPr>
          <p:nvPr/>
        </p:nvSpPr>
        <p:spPr bwMode="auto">
          <a:xfrm>
            <a:off x="4483100" y="2352675"/>
            <a:ext cx="0" cy="3048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2" name="Line 10">
            <a:extLst>
              <a:ext uri="{FF2B5EF4-FFF2-40B4-BE49-F238E27FC236}">
                <a16:creationId xmlns:a16="http://schemas.microsoft.com/office/drawing/2014/main" id="{1A76AB86-EA67-F184-1428-D7F91419E633}"/>
              </a:ext>
            </a:extLst>
          </p:cNvPr>
          <p:cNvSpPr>
            <a:spLocks noChangeShapeType="1"/>
          </p:cNvSpPr>
          <p:nvPr/>
        </p:nvSpPr>
        <p:spPr bwMode="auto">
          <a:xfrm>
            <a:off x="7797800" y="2324100"/>
            <a:ext cx="0" cy="3048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3" name="Line 11">
            <a:extLst>
              <a:ext uri="{FF2B5EF4-FFF2-40B4-BE49-F238E27FC236}">
                <a16:creationId xmlns:a16="http://schemas.microsoft.com/office/drawing/2014/main" id="{5BAEA6BA-0876-B488-BFE6-CE4C0E49B41D}"/>
              </a:ext>
            </a:extLst>
          </p:cNvPr>
          <p:cNvSpPr>
            <a:spLocks noChangeShapeType="1"/>
          </p:cNvSpPr>
          <p:nvPr/>
        </p:nvSpPr>
        <p:spPr bwMode="auto">
          <a:xfrm>
            <a:off x="3025775" y="4105275"/>
            <a:ext cx="3276600" cy="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4" name="Line 12">
            <a:extLst>
              <a:ext uri="{FF2B5EF4-FFF2-40B4-BE49-F238E27FC236}">
                <a16:creationId xmlns:a16="http://schemas.microsoft.com/office/drawing/2014/main" id="{F0C8227D-A1DB-D9CE-FCC1-208187F765C4}"/>
              </a:ext>
            </a:extLst>
          </p:cNvPr>
          <p:cNvSpPr>
            <a:spLocks noChangeShapeType="1"/>
          </p:cNvSpPr>
          <p:nvPr/>
        </p:nvSpPr>
        <p:spPr bwMode="auto">
          <a:xfrm>
            <a:off x="4492625" y="3495675"/>
            <a:ext cx="0" cy="6096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5" name="Line 13">
            <a:extLst>
              <a:ext uri="{FF2B5EF4-FFF2-40B4-BE49-F238E27FC236}">
                <a16:creationId xmlns:a16="http://schemas.microsoft.com/office/drawing/2014/main" id="{6DED4BAC-D04B-8592-7BD5-49C1C8A812A2}"/>
              </a:ext>
            </a:extLst>
          </p:cNvPr>
          <p:cNvSpPr>
            <a:spLocks noChangeShapeType="1"/>
          </p:cNvSpPr>
          <p:nvPr/>
        </p:nvSpPr>
        <p:spPr bwMode="auto">
          <a:xfrm>
            <a:off x="3025775" y="4076700"/>
            <a:ext cx="0" cy="6096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46" name="Line 14">
            <a:extLst>
              <a:ext uri="{FF2B5EF4-FFF2-40B4-BE49-F238E27FC236}">
                <a16:creationId xmlns:a16="http://schemas.microsoft.com/office/drawing/2014/main" id="{460D5BD1-90A9-2681-6F76-110571DC155C}"/>
              </a:ext>
            </a:extLst>
          </p:cNvPr>
          <p:cNvSpPr>
            <a:spLocks noChangeShapeType="1"/>
          </p:cNvSpPr>
          <p:nvPr/>
        </p:nvSpPr>
        <p:spPr bwMode="auto">
          <a:xfrm>
            <a:off x="6321425" y="4076700"/>
            <a:ext cx="0" cy="60960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pic>
        <p:nvPicPr>
          <p:cNvPr id="18447" name="Picture 15">
            <a:extLst>
              <a:ext uri="{FF2B5EF4-FFF2-40B4-BE49-F238E27FC236}">
                <a16:creationId xmlns:a16="http://schemas.microsoft.com/office/drawing/2014/main" id="{84CBC43F-AC2A-CC66-7384-153B13474E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53450" y="5029200"/>
            <a:ext cx="1752600" cy="153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33FBF976-D55D-B92B-8B5E-B49F016F5373}"/>
              </a:ext>
            </a:extLst>
          </p:cNvPr>
          <p:cNvSpPr>
            <a:spLocks noGrp="1"/>
          </p:cNvSpPr>
          <p:nvPr>
            <p:ph type="sldNum" sz="quarter" idx="12"/>
          </p:nvPr>
        </p:nvSpPr>
        <p:spPr/>
        <p:txBody>
          <a:bodyPr/>
          <a:lstStyle/>
          <a:p>
            <a:fld id="{AA0D4C52-9219-4FF9-B749-AE943D4316C9}" type="slidenum">
              <a:rPr lang="th-TH" smtClean="0"/>
              <a:t>8</a:t>
            </a:fld>
            <a:endParaRPr lang="th-TH"/>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5DFE29F-99FA-6412-02BB-60D581E02EAF}"/>
              </a:ext>
            </a:extLst>
          </p:cNvPr>
          <p:cNvSpPr txBox="1"/>
          <p:nvPr/>
        </p:nvSpPr>
        <p:spPr>
          <a:xfrm>
            <a:off x="2024089" y="704505"/>
            <a:ext cx="9808234" cy="581697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spcBef>
                <a:spcPct val="50000"/>
              </a:spcBef>
              <a:buFontTx/>
              <a:buNone/>
            </a:pPr>
            <a:r>
              <a:rPr lang="en-US" altLang="en-US" sz="3600" b="1" dirty="0">
                <a:latin typeface="EucrosiaUPC" panose="02020603050405020304" pitchFamily="18" charset="-34"/>
              </a:rPr>
              <a:t>Measurement level of the variable</a:t>
            </a:r>
            <a:endParaRPr lang="th-TH" altLang="en-US" sz="3600" b="1" dirty="0">
              <a:latin typeface="EucrosiaUPC" panose="02020603050405020304" pitchFamily="18" charset="-34"/>
            </a:endParaRPr>
          </a:p>
          <a:p>
            <a:r>
              <a:rPr lang="en-US" sz="2400" dirty="0"/>
              <a:t>       Data refers to the facts obtained through measurement or observation. It can be classified into qualitative data and quantitative data, which are related to the levels of measurement. These levels include nominal, ordinal, interval, and ratio scales. Alternatively, data can be categorized into two types: categorical data and continuous data. Categorical data includes nominal and ordinal levels, while continuous data includes interval and ratio levels.</a:t>
            </a:r>
          </a:p>
          <a:p>
            <a:r>
              <a:rPr lang="en-US" sz="2400" dirty="0"/>
              <a:t>When selecting statistics, it is crucial to consider the level of measurement. Some statistics can be applied to data at all levels, while others are only suitable for certain levels. Therefore, before deciding on which statistics to use, it is essential to consider the level of measurement of the data to ensure the appropriate selection of statistics.</a:t>
            </a:r>
          </a:p>
        </p:txBody>
      </p:sp>
      <p:sp>
        <p:nvSpPr>
          <p:cNvPr id="2" name="Slide Number Placeholder 1">
            <a:extLst>
              <a:ext uri="{FF2B5EF4-FFF2-40B4-BE49-F238E27FC236}">
                <a16:creationId xmlns:a16="http://schemas.microsoft.com/office/drawing/2014/main" id="{5EA01F06-2912-EE76-3576-7D83905AEA71}"/>
              </a:ext>
            </a:extLst>
          </p:cNvPr>
          <p:cNvSpPr>
            <a:spLocks noGrp="1"/>
          </p:cNvSpPr>
          <p:nvPr>
            <p:ph type="sldNum" sz="quarter" idx="12"/>
          </p:nvPr>
        </p:nvSpPr>
        <p:spPr/>
        <p:txBody>
          <a:bodyPr/>
          <a:lstStyle/>
          <a:p>
            <a:fld id="{AA0D4C52-9219-4FF9-B749-AE943D4316C9}" type="slidenum">
              <a:rPr lang="th-TH" smtClean="0"/>
              <a:t>9</a:t>
            </a:fld>
            <a:endParaRPr lang="th-TH"/>
          </a:p>
        </p:txBody>
      </p:sp>
    </p:spTree>
    <p:extLst>
      <p:ext uri="{BB962C8B-B14F-4D97-AF65-F5344CB8AC3E}">
        <p14:creationId xmlns:p14="http://schemas.microsoft.com/office/powerpoint/2010/main" val="305792312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144</TotalTime>
  <Words>4036</Words>
  <Application>Microsoft Office PowerPoint</Application>
  <PresentationFormat>Widescreen</PresentationFormat>
  <Paragraphs>367</Paragraphs>
  <Slides>37</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37</vt:i4>
      </vt:variant>
    </vt:vector>
  </HeadingPairs>
  <TitlesOfParts>
    <vt:vector size="47" baseType="lpstr">
      <vt:lpstr>Angsana New</vt:lpstr>
      <vt:lpstr>Arial</vt:lpstr>
      <vt:lpstr>Calibri</vt:lpstr>
      <vt:lpstr>Century Gothic</vt:lpstr>
      <vt:lpstr>Cordia New</vt:lpstr>
      <vt:lpstr>EucrosiaUPC</vt:lpstr>
      <vt:lpstr>TH Sarabun New</vt:lpstr>
      <vt:lpstr>TH SarabunPSK</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Selecting statistics for data analysis</vt:lpstr>
      <vt:lpstr>PowerPoint Presentation</vt:lpstr>
      <vt:lpstr>PowerPoint Presentation</vt:lpstr>
      <vt:lpstr>PowerPoint Presentation</vt:lpstr>
      <vt:lpstr>PowerPoint Presentation</vt:lpstr>
      <vt:lpstr>Non-Normal Distribution Non-Parametric Statistics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Parametric N0n-Parametric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sarisak soontornchai</dc:creator>
  <cp:lastModifiedBy>sarisak soontornchai</cp:lastModifiedBy>
  <cp:revision>10</cp:revision>
  <dcterms:created xsi:type="dcterms:W3CDTF">2024-05-29T23:54:56Z</dcterms:created>
  <dcterms:modified xsi:type="dcterms:W3CDTF">2025-07-16T07:13:23Z</dcterms:modified>
</cp:coreProperties>
</file>