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6" r:id="rId6"/>
    <p:sldId id="283" r:id="rId7"/>
    <p:sldId id="269" r:id="rId8"/>
    <p:sldId id="270" r:id="rId9"/>
    <p:sldId id="271" r:id="rId10"/>
    <p:sldId id="272" r:id="rId11"/>
    <p:sldId id="273" r:id="rId12"/>
    <p:sldId id="274" r:id="rId13"/>
    <p:sldId id="287" r:id="rId14"/>
    <p:sldId id="288" r:id="rId15"/>
    <p:sldId id="289" r:id="rId16"/>
    <p:sldId id="284" r:id="rId17"/>
    <p:sldId id="285" r:id="rId18"/>
    <p:sldId id="290" r:id="rId19"/>
    <p:sldId id="286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98" r:id="rId29"/>
    <p:sldId id="292" r:id="rId30"/>
    <p:sldId id="293" r:id="rId31"/>
    <p:sldId id="299" r:id="rId32"/>
    <p:sldId id="294" r:id="rId33"/>
    <p:sldId id="295" r:id="rId34"/>
    <p:sldId id="258" r:id="rId3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>
        <p:scale>
          <a:sx n="72" d="100"/>
          <a:sy n="72" d="100"/>
        </p:scale>
        <p:origin x="-293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17/09/60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17/09/60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17/09/60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17/09/60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17/09/60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17/09/60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17/09/60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17/09/60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17/09/60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17/09/60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17/09/60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3DD3-3D28-4BF5-828B-D77020FAD92C}" type="datetimeFigureOut">
              <a:rPr lang="th-TH" smtClean="0"/>
              <a:pPr/>
              <a:t>17/09/60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Visual Communication</a:t>
            </a:r>
            <a:br>
              <a:rPr lang="en-US" dirty="0" smtClean="0"/>
            </a:br>
            <a:r>
              <a:rPr lang="en-ZW" dirty="0" smtClean="0"/>
              <a:t>for Advertising</a:t>
            </a:r>
            <a:br>
              <a:rPr lang="en-ZW" dirty="0" smtClean="0"/>
            </a:br>
            <a:r>
              <a:rPr lang="en-ZW" dirty="0" smtClean="0"/>
              <a:t>Week5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81000"/>
            <a:ext cx="7848600" cy="2743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th-TH" b="1" dirty="0" smtClean="0"/>
              <a:t>รูปร่างและรูปทรง </a:t>
            </a:r>
            <a:r>
              <a:rPr lang="en-US" b="1" dirty="0" smtClean="0"/>
              <a:t>(shape and form)</a:t>
            </a:r>
            <a:endParaRPr lang="en-US" dirty="0" smtClean="0"/>
          </a:p>
          <a:p>
            <a:r>
              <a:rPr lang="th-TH" dirty="0" smtClean="0"/>
              <a:t>ประพจน์ หนุนภักดี ได้ให้ทรรศนะ ว่ารูปร่างรูปทรงและยังประกอบไปด้วยปริมาตร โดยรูปร่างเป็นส่วนการพัฒนามาจากเส้นมี</a:t>
            </a:r>
            <a:r>
              <a:rPr lang="en-US" dirty="0" smtClean="0"/>
              <a:t>2</a:t>
            </a:r>
            <a:r>
              <a:rPr lang="th-TH" dirty="0" smtClean="0"/>
              <a:t>มิติมีความกว้างคูณยาวและอาจเป็นรูปคน ต้นไม้ดอกไม้  ส่วนรูปทรง มี </a:t>
            </a:r>
            <a:r>
              <a:rPr lang="en-US" dirty="0" smtClean="0"/>
              <a:t>3</a:t>
            </a:r>
            <a:r>
              <a:rPr lang="th-TH" dirty="0" smtClean="0"/>
              <a:t> มิติ มีกว้างคูณยาว และลึก ที่สามารถมองได้มากว่ารูปร่าง</a:t>
            </a:r>
            <a:r>
              <a:rPr lang="en-US" dirty="0" smtClean="0"/>
              <a:t>  </a:t>
            </a:r>
            <a:r>
              <a:rPr lang="th-TH" dirty="0" smtClean="0"/>
              <a:t>ปริมาตร คือน้ำหนักของแสง ความมืดสว่างและสามารถให้ความรู้สึกได้ (ประพจน์ หนุนภักดี.หลักการและกระบวนการออกแบบงาน</a:t>
            </a:r>
            <a:r>
              <a:rPr lang="th-TH" dirty="0" err="1" smtClean="0"/>
              <a:t>กราฟฟิก</a:t>
            </a:r>
            <a:r>
              <a:rPr lang="th-TH" dirty="0" smtClean="0"/>
              <a:t>ดีไซน์. หน้า</a:t>
            </a:r>
            <a:r>
              <a:rPr lang="en-US" dirty="0" smtClean="0"/>
              <a:t>118</a:t>
            </a:r>
            <a:r>
              <a:rPr lang="th-TH" dirty="0" smtClean="0"/>
              <a:t>)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7" name="รูปภาพ 6" descr="3b4583ea7b2b81480cd806021dc185e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33800"/>
            <a:ext cx="159067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80db9a7588f2537edc08f5cb7acfe4a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57600"/>
            <a:ext cx="1349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14400" y="228600"/>
            <a:ext cx="6629400" cy="2438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th-TH" b="1" dirty="0" smtClean="0"/>
              <a:t>ลักษณะผิว </a:t>
            </a:r>
            <a:r>
              <a:rPr lang="en-US" b="1" dirty="0" smtClean="0"/>
              <a:t>(texture)</a:t>
            </a:r>
            <a:endParaRPr lang="en-US" sz="2000" dirty="0" smtClean="0"/>
          </a:p>
          <a:p>
            <a:r>
              <a:rPr lang="th-TH" dirty="0" smtClean="0"/>
              <a:t>     	ลักษณะพื้นผิวภายนอกที่บุคคลโดยทั่ว ๆ ไป สามารถมองเห็นจากเปลือกนอกของวัตถุ หรือลักษณะที่รับรู้ได้จากการสัมผัส ลูบคลำ มีปรากฏอยู่ทั่วไปในธรรมชาติรวมทั้งวัตถุที่มนุษย์สร้างขึ้น เช่น ลักษณะผิดที่ขรุขระ อ่อนนุ่ม และแหลมคม เป็นต้น</a:t>
            </a:r>
            <a:endParaRPr lang="en-US" sz="2400" dirty="0" smtClean="0"/>
          </a:p>
          <a:p>
            <a:r>
              <a:rPr lang="th-TH" b="1" dirty="0" smtClean="0"/>
              <a:t>	</a:t>
            </a:r>
            <a:r>
              <a:rPr lang="th-TH" dirty="0" smtClean="0"/>
              <a:t>ลักษณะของผิวสามารถแยกออกเป็น 2 รูปแบบได้แก่ </a:t>
            </a:r>
            <a:endParaRPr lang="en-US" sz="2400" dirty="0" smtClean="0"/>
          </a:p>
          <a:p>
            <a:pPr lvl="1"/>
            <a:r>
              <a:rPr lang="th-TH" dirty="0" smtClean="0"/>
              <a:t>วัตถุที่ปรากฏทางกายภาพ เป็นลักษณะผิวที่ปรากฏเป็นจริงตามที่ตามองเห็นและมือสัมผัสได้  </a:t>
            </a:r>
            <a:endParaRPr lang="en-US" sz="2000" dirty="0" smtClean="0"/>
          </a:p>
          <a:p>
            <a:pPr lvl="1"/>
            <a:r>
              <a:rPr lang="th-TH" dirty="0" smtClean="0"/>
              <a:t>ลักษณะผิวที่ปรากฏตามความรู้สึกที่มองเห็น เพียงด้านเดียวพบเห็นได้ในรูปภาพ  ภาพถ่าย หรือภาพเขียน เกิดขึ้นจากเทคนิคการสร้างสรรค์ภาพที่นักออกแบบหรือศิลปินมีวัตถุประสงค์ในการลวงตาผู้ดู ซึ่งพื้นผิวในงานสร้างสรรค์มักจะนำมาใช้กับรูปทรงพื้นที่ที่ทำให้เกิดความรู้สึกในการมองเห็นที่ให้ความรู้สึกที่แตกต่างกันไปในการสร้างสรรค์</a:t>
            </a:r>
            <a:endParaRPr lang="en-US" sz="2000" dirty="0" smtClean="0"/>
          </a:p>
          <a:p>
            <a:endParaRPr lang="th-TH" dirty="0"/>
          </a:p>
        </p:txBody>
      </p:sp>
      <p:pic>
        <p:nvPicPr>
          <p:cNvPr id="4" name="รูปภาพ 3" descr="ba5d872a511856b5af2b08ffa4ab26f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971800"/>
            <a:ext cx="18288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99efce94b6b0796cc4e9d0ec07ef2f38"/>
          <p:cNvPicPr/>
          <p:nvPr/>
        </p:nvPicPr>
        <p:blipFill>
          <a:blip r:embed="rId3" cstate="print"/>
          <a:srcRect b="39586"/>
          <a:stretch>
            <a:fillRect/>
          </a:stretch>
        </p:blipFill>
        <p:spPr bwMode="auto">
          <a:xfrm>
            <a:off x="3505200" y="2895600"/>
            <a:ext cx="14478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d4044f499c6b873819025a3d6469c94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124200"/>
            <a:ext cx="18288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304800"/>
            <a:ext cx="6781800" cy="2667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th-TH" b="1" dirty="0" smtClean="0"/>
              <a:t>สีและแสงเงา</a:t>
            </a:r>
            <a:endParaRPr lang="en-US" dirty="0" smtClean="0"/>
          </a:p>
          <a:p>
            <a:r>
              <a:rPr lang="th-TH" dirty="0" smtClean="0"/>
              <a:t>สีประกอบด้วยคุณค่าสามด้านในงานศิลปะ ที่ประกอบไปด้วย แสง สีและน้ำหนักเข้ม ทั้งนี้สีเกิดจาการรับรู้ จากสายตามนุษย์ ที่ประกอบไปด้วยแสงกับวัตถุจึงทำให้เกิดการมองเห็นสีและมิติต่างๆ ของแสงเงา สีถูกนำมาใช้ในการสร้างสรรค์การออกแบบงานศิลปะและอุตสาหกรรมต่างๆมากมายเพราะสีมีความสามารถในการดึงดูดการสื่อสารทางความหมายโดยความสามารถของสีคือการสร้างการจดจำที่ดีที่สุด </a:t>
            </a:r>
            <a:endParaRPr lang="en-US" dirty="0" smtClean="0"/>
          </a:p>
          <a:p>
            <a:r>
              <a:rPr lang="th-TH" dirty="0" smtClean="0"/>
              <a:t>แสงเงาเป็นส่วนที่ทำให้เกิดมิติในการมองเห็นทำให้งานออกแบบมีความสวยงามทั้งด้านอารมณ์และความรู้สึกทั้งนี้นักออกแบบทั้งหลายก็ยังให้ความสำคัญของมิติของแสงเงาอยู่</a:t>
            </a:r>
            <a:r>
              <a:rPr lang="th-TH" dirty="0" smtClean="0"/>
              <a:t>เสมอ  </a:t>
            </a:r>
            <a:r>
              <a:rPr lang="th-TH" dirty="0" smtClean="0">
                <a:solidFill>
                  <a:srgbClr val="FF0000"/>
                </a:solidFill>
              </a:rPr>
              <a:t>30นาที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th-TH" dirty="0"/>
          </a:p>
        </p:txBody>
      </p:sp>
      <p:pic>
        <p:nvPicPr>
          <p:cNvPr id="4" name="รูปภาพ 3" descr="cdf33859b4b6c8ddb809ac032a58e3a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00400"/>
            <a:ext cx="191071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d35ed5bc9bfbee7bc62895fb9a75b39d"/>
          <p:cNvPicPr/>
          <p:nvPr/>
        </p:nvPicPr>
        <p:blipFill>
          <a:blip r:embed="rId3" cstate="print"/>
          <a:srcRect b="4919"/>
          <a:stretch>
            <a:fillRect/>
          </a:stretch>
        </p:blipFill>
        <p:spPr bwMode="auto">
          <a:xfrm>
            <a:off x="304800" y="3276600"/>
            <a:ext cx="2401570" cy="260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67c20ba6fe74dd78f841dc473116a7b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657600"/>
            <a:ext cx="12954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รูปภาพ 8" descr="dfa28c0147c5c6d25b53c4f7355d226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281737" y="3548063"/>
            <a:ext cx="2786063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r>
              <a:rPr lang="th-TH" dirty="0" smtClean="0"/>
              <a:t>นำมาใช้สร้างสรรค์อะไรได้บาง</a:t>
            </a: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ยึดเนื้อหา 3" descr="ea41d72eca9f5f78e57854d23a3273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3333750" cy="4362450"/>
          </a:xfrm>
        </p:spPr>
      </p:pic>
      <p:pic>
        <p:nvPicPr>
          <p:cNvPr id="5" name="รูปภาพ 4" descr="1adac0daab243e4f0cf947bcb2cb2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81000"/>
            <a:ext cx="4032390" cy="5791200"/>
          </a:xfrm>
          <a:prstGeom prst="rect">
            <a:avLst/>
          </a:prstGeom>
        </p:spPr>
      </p:pic>
      <p:pic>
        <p:nvPicPr>
          <p:cNvPr id="6" name="รูปภาพ 5" descr="ab3441308cd5701cb6df8c47a78d412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2971800"/>
            <a:ext cx="2304733" cy="3886200"/>
          </a:xfrm>
          <a:prstGeom prst="rect">
            <a:avLst/>
          </a:prstGeom>
        </p:spPr>
      </p:pic>
      <p:pic>
        <p:nvPicPr>
          <p:cNvPr id="7" name="รูปภาพ 6" descr="4013d4cfb210e85d65a0bcf3417d520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286000"/>
            <a:ext cx="1809872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e6fe9e19ae91c8b1f481c450176f3ba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3333750" cy="3333750"/>
          </a:xfrm>
        </p:spPr>
      </p:pic>
      <p:pic>
        <p:nvPicPr>
          <p:cNvPr id="5" name="รูปภาพ 4" descr="8a3bb22b668fac7e7b786ffef3a8224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223" y="-228600"/>
            <a:ext cx="3995777" cy="6858000"/>
          </a:xfrm>
          <a:prstGeom prst="rect">
            <a:avLst/>
          </a:prstGeom>
        </p:spPr>
      </p:pic>
      <p:pic>
        <p:nvPicPr>
          <p:cNvPr id="6" name="รูปภาพ 5" descr="593f3ee2ad28539b1907650fe21e5b20.jpg"/>
          <p:cNvPicPr>
            <a:picLocks noChangeAspect="1"/>
          </p:cNvPicPr>
          <p:nvPr/>
        </p:nvPicPr>
        <p:blipFill>
          <a:blip r:embed="rId4" cstate="print"/>
          <a:srcRect t="20000" b="41111"/>
          <a:stretch>
            <a:fillRect/>
          </a:stretch>
        </p:blipFill>
        <p:spPr>
          <a:xfrm>
            <a:off x="2057400" y="3200400"/>
            <a:ext cx="2665906" cy="34576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การออกแบบ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1.ต้องทำความเข้าใจว่าเราจะทำอะไร...เพื่ออะไร</a:t>
            </a:r>
          </a:p>
          <a:p>
            <a:r>
              <a:rPr lang="th-TH" dirty="0" smtClean="0"/>
              <a:t>2. จัดภาพแบบไหน</a:t>
            </a:r>
          </a:p>
          <a:p>
            <a:r>
              <a:rPr lang="th-TH" dirty="0" smtClean="0"/>
              <a:t>3ใช้เทคนิคอะไร</a:t>
            </a:r>
          </a:p>
          <a:p>
            <a:r>
              <a:rPr lang="th-TH" dirty="0" smtClean="0"/>
              <a:t>4.วัสดุอะไร  </a:t>
            </a:r>
          </a:p>
          <a:p>
            <a:r>
              <a:rPr lang="th-TH" dirty="0" smtClean="0"/>
              <a:t>5ขันตอนเป็นแบบไหนในการผลิต</a:t>
            </a:r>
          </a:p>
          <a:p>
            <a:r>
              <a:rPr lang="th-TH" dirty="0" smtClean="0"/>
              <a:t>6.ผลเป็นอย่างไร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งานออกแบบให้จัดวางองค์ประกอบพื้นฐานในการออกแบบ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ให้นักศึกษาเขียนองค์ประกอบพื้นฐานอย่างละ3ภาพเป็นงานล่างแบบ</a:t>
            </a:r>
          </a:p>
          <a:p>
            <a:r>
              <a:rPr lang="th-TH" dirty="0" smtClean="0"/>
              <a:t>ระดับกลาง..</a:t>
            </a:r>
          </a:p>
          <a:p>
            <a:r>
              <a:rPr lang="th-TH" dirty="0" smtClean="0"/>
              <a:t>จุด /เส้น/รูปร่างรูปทรง/สี  รวมทั้งสิ้น12ภาพ</a:t>
            </a:r>
          </a:p>
          <a:p>
            <a:r>
              <a:rPr lang="th-TH" dirty="0" smtClean="0"/>
              <a:t>ขนาด2</a:t>
            </a:r>
            <a:r>
              <a:rPr lang="en-ZW" dirty="0" smtClean="0"/>
              <a:t>x4</a:t>
            </a:r>
            <a:r>
              <a:rPr lang="th-TH" dirty="0" smtClean="0"/>
              <a:t>นิ้ว  เวลา30นาที</a:t>
            </a:r>
            <a:endParaRPr lang="th-TH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นำองค์ประกอบที่ได้จากการวาด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มาใช้ในการออกแบบสิ่งใดก็ได้1ชุดตามที่ท่านคิดไว้</a:t>
            </a:r>
          </a:p>
          <a:p>
            <a:r>
              <a:rPr lang="th-TH" dirty="0" smtClean="0"/>
              <a:t>สิ่งที่ต้องมีคือ  แนวคิด  .... ทำอะไร...เพื่ออะไร..ส่งผลอะไร</a:t>
            </a:r>
          </a:p>
          <a:p>
            <a:r>
              <a:rPr lang="th-TH" dirty="0" smtClean="0"/>
              <a:t>เวลา30นาที                     </a:t>
            </a:r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เราสามารถนำมาใช้ประโยชน์กับงานอะไรได้บ้าง</a:t>
            </a:r>
            <a:endParaRPr lang="th-TH" dirty="0"/>
          </a:p>
        </p:txBody>
      </p:sp>
      <p:pic>
        <p:nvPicPr>
          <p:cNvPr id="4" name="รูปภาพ 3" descr="a61be4166528eb98da7c3dd4579af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600200"/>
            <a:ext cx="29972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th-TH" b="1" u="sng" dirty="0" smtClean="0"/>
              <a:t>องค์ประกอบศิลป์เพื่อใช้ในการออกแบบ</a:t>
            </a:r>
            <a:endParaRPr lang="en-US" dirty="0" smtClean="0"/>
          </a:p>
          <a:p>
            <a:r>
              <a:rPr lang="th-TH" dirty="0" smtClean="0"/>
              <a:t>องค์ประกอบเพื่อนฐาน</a:t>
            </a:r>
            <a:endParaRPr lang="en-US" dirty="0" smtClean="0"/>
          </a:p>
          <a:p>
            <a:r>
              <a:rPr lang="th-TH" dirty="0" smtClean="0"/>
              <a:t>การวางตำแหน่ง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แนวคิดในการสร้างจุดเด่น</a:t>
            </a:r>
            <a:br>
              <a:rPr lang="th-TH" b="1" dirty="0" smtClean="0"/>
            </a:br>
            <a:r>
              <a:rPr lang="th-TH" b="1" dirty="0" smtClean="0"/>
              <a:t>ในองค์ประกอบภาพเพื่องานนิเทศศิลป์(การเน้นจุดเด่น)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dirty="0" smtClean="0"/>
              <a:t>การกำหนดจุดเด่นนับเป็นส่วนหนึ่งของการจัดองค์ประกอบศิลป์หรือองค์ประกอบของภาพที่สามารถนำมาใช้ได้หลากหลายแนวทางทั้งด้านการวาดภาพ การถ่ายภาพ การออกแบบ</a:t>
            </a:r>
            <a:r>
              <a:rPr lang="th-TH" dirty="0" err="1" smtClean="0"/>
              <a:t>กราฟฟิก</a:t>
            </a:r>
            <a:r>
              <a:rPr lang="th-TH" dirty="0" smtClean="0"/>
              <a:t> การออกแบบสื่อโฆษณาและอื่นๆ</a:t>
            </a:r>
            <a:r>
              <a:rPr lang="th-TH" dirty="0" smtClean="0">
                <a:solidFill>
                  <a:srgbClr val="FF0000"/>
                </a:solidFill>
              </a:rPr>
              <a:t>โดยความหมายของจุดเด่นในทางทัศนศิลป์จุดเด่น (</a:t>
            </a:r>
            <a:r>
              <a:rPr lang="en-US" dirty="0" smtClean="0">
                <a:solidFill>
                  <a:srgbClr val="FF0000"/>
                </a:solidFill>
              </a:rPr>
              <a:t>Dominance) </a:t>
            </a:r>
            <a:r>
              <a:rPr lang="th-TH" dirty="0" smtClean="0">
                <a:solidFill>
                  <a:srgbClr val="FF0000"/>
                </a:solidFill>
              </a:rPr>
              <a:t>หรือ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  <a:r>
              <a:rPr lang="th-TH" dirty="0" smtClean="0">
                <a:solidFill>
                  <a:srgbClr val="FF0000"/>
                </a:solidFill>
              </a:rPr>
              <a:t>จุดสนใจ (</a:t>
            </a:r>
            <a:r>
              <a:rPr lang="en-US" dirty="0" smtClean="0">
                <a:solidFill>
                  <a:srgbClr val="FF0000"/>
                </a:solidFill>
              </a:rPr>
              <a:t>Point of Interest) </a:t>
            </a:r>
            <a:r>
              <a:rPr lang="th-TH" dirty="0" smtClean="0"/>
              <a:t>(ประติมากรรม โดย </a:t>
            </a:r>
            <a:r>
              <a:rPr lang="en-US" dirty="0" err="1" smtClean="0"/>
              <a:t>Claes</a:t>
            </a:r>
            <a:r>
              <a:rPr lang="en-US" dirty="0" smtClean="0"/>
              <a:t> Oldenburg and </a:t>
            </a:r>
            <a:r>
              <a:rPr lang="en-US" dirty="0" err="1" smtClean="0"/>
              <a:t>Coosje</a:t>
            </a:r>
            <a:r>
              <a:rPr lang="en-US" dirty="0" smtClean="0"/>
              <a:t> van </a:t>
            </a:r>
            <a:r>
              <a:rPr lang="en-US" dirty="0" err="1" smtClean="0"/>
              <a:t>Bruggen</a:t>
            </a:r>
            <a:r>
              <a:rPr lang="en-US" dirty="0" smtClean="0"/>
              <a:t>)  </a:t>
            </a:r>
          </a:p>
          <a:p>
            <a:r>
              <a:rPr lang="th-TH" dirty="0" smtClean="0"/>
              <a:t>            	</a:t>
            </a:r>
            <a:r>
              <a:rPr lang="th-TH" dirty="0" smtClean="0">
                <a:solidFill>
                  <a:srgbClr val="FF0000"/>
                </a:solidFill>
              </a:rPr>
              <a:t>ซึ่งจุดเด่นที่เกิดขึ้นนี้ ควรมีจุดเดียว แต่บางครั้ง อาจมีมากกว่าจุดเดียวก็ได้ แต่จุดเด่นที่เพิ่มขึ้นนี้ ต้องไม่แข่งกับจุดเด่นหลัก โดยเรียกว่า จุดเด่นรอง (</a:t>
            </a:r>
            <a:r>
              <a:rPr lang="en-US" dirty="0" smtClean="0">
                <a:solidFill>
                  <a:srgbClr val="FF0000"/>
                </a:solidFill>
              </a:rPr>
              <a:t>Sub Dominance) </a:t>
            </a:r>
            <a:r>
              <a:rPr lang="th-TH" dirty="0" smtClean="0"/>
              <a:t>เพราะมิฉะนั้น การมีจุดเด่นแข่งกันหลายจุด หลักจะทำให้องค์ประกอบนั้นขาดความโดดเด่นในเชิงภาพและขาดรูปแบบในการสื่อสารในเนื้อหาของภาพหลักได้ แนวทางสร้างจุดเด่น มีดังต่อไปนี้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/>
          <a:lstStyle/>
          <a:p>
            <a:pPr lvl="0"/>
            <a:r>
              <a:rPr lang="th-TH" b="1" dirty="0" smtClean="0"/>
              <a:t>การสร้างจุดเด่นด้วยขนาด (</a:t>
            </a:r>
            <a:r>
              <a:rPr lang="en-US" b="1" dirty="0" smtClean="0"/>
              <a:t>Size) </a:t>
            </a:r>
            <a:r>
              <a:rPr lang="th-TH" b="1" dirty="0" smtClean="0"/>
              <a:t> </a:t>
            </a:r>
            <a:endParaRPr lang="en-US" dirty="0" smtClean="0"/>
          </a:p>
          <a:p>
            <a:r>
              <a:rPr lang="th-TH" dirty="0" smtClean="0"/>
              <a:t>การทำให้เกิดความแตกต่างด้วยวัตถุ หรือรูปร่าง รูปทรง </a:t>
            </a:r>
            <a:r>
              <a:rPr lang="th-TH" dirty="0" smtClean="0">
                <a:solidFill>
                  <a:srgbClr val="FF0000"/>
                </a:solidFill>
              </a:rPr>
              <a:t>ที่มีขนาดใหญ่</a:t>
            </a:r>
            <a:r>
              <a:rPr lang="th-TH" dirty="0" smtClean="0"/>
              <a:t>ทำให้เกิดการหยุดสะดุดตา ก่อให้เกิด จุดสนใจได้ทันที ในครั้งแรกที่พบเห็น</a:t>
            </a:r>
            <a:r>
              <a:rPr lang="en-US" dirty="0" smtClean="0"/>
              <a:t>  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5" name="รูปภาพ 4" descr="fb5a4722cfbf34006ae9dc174e4b3b31 (1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004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a4dddadf0863a4cebfeca498e0810a35 (1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124200"/>
            <a:ext cx="22860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2895600"/>
          </a:xfrm>
        </p:spPr>
        <p:txBody>
          <a:bodyPr/>
          <a:lstStyle/>
          <a:p>
            <a:pPr lvl="0"/>
            <a:r>
              <a:rPr lang="th-TH" dirty="0" smtClean="0"/>
              <a:t>การสร้างจุดเด่นด้วยสี (</a:t>
            </a:r>
            <a:r>
              <a:rPr lang="en-US" dirty="0" smtClean="0"/>
              <a:t>Color) </a:t>
            </a:r>
          </a:p>
          <a:p>
            <a:r>
              <a:rPr lang="th-TH" dirty="0" smtClean="0"/>
              <a:t>การทำให้เกิดความแตกต่างสีที่ใช้หลักจิตวิทยาการทฤษฎีสีใช้สีสร้าง</a:t>
            </a:r>
            <a:r>
              <a:rPr lang="th-TH" dirty="0" smtClean="0">
                <a:solidFill>
                  <a:srgbClr val="FF0000"/>
                </a:solidFill>
              </a:rPr>
              <a:t>ความแตกต่าง ก็จะสร้างจุดสนใจ </a:t>
            </a:r>
            <a:r>
              <a:rPr lang="th-TH" dirty="0" smtClean="0"/>
              <a:t>หรือสีและน้ำหนักที่แตกต่าง ก็สร้างจุดเด่น ที่ให้เกิดการหยุดที่ผลต่อผลงาน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 descr="1be4993dd40f2f2c6f613c1ed1c1cc56 (1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1807234" cy="37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880eead49324ce85d1403cd869eb0d8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362200"/>
            <a:ext cx="2389400" cy="381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59ed0cfb425635f62cd3b2dd7fff9e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86000"/>
            <a:ext cx="2626055" cy="394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52400"/>
            <a:ext cx="6477000" cy="3352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th-TH" b="1" dirty="0" smtClean="0"/>
              <a:t>การสร้างจุดเด่นด้วยตำแหน่ง (</a:t>
            </a:r>
            <a:r>
              <a:rPr lang="en-US" b="1" dirty="0" smtClean="0"/>
              <a:t>Location) </a:t>
            </a:r>
            <a:endParaRPr lang="en-US" dirty="0" smtClean="0"/>
          </a:p>
          <a:p>
            <a:r>
              <a:rPr lang="th-TH" dirty="0" smtClean="0">
                <a:solidFill>
                  <a:srgbClr val="FF0000"/>
                </a:solidFill>
              </a:rPr>
              <a:t>การสร้างจุดเด่นจุดสนใจที่เน้นการมองเห็นด้วยหลักการหลากหลายตั้งแต่การใช้จุดนำสายตา การใช้หลักการการตัดกัน 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th-TH" dirty="0" smtClean="0">
                <a:solidFill>
                  <a:srgbClr val="FF0000"/>
                </a:solidFill>
              </a:rPr>
              <a:t> ช่องที่เราเรียกว่ากฎ 3 ส่วน (</a:t>
            </a:r>
            <a:r>
              <a:rPr lang="en-US" dirty="0" smtClean="0">
                <a:solidFill>
                  <a:srgbClr val="FF0000"/>
                </a:solidFill>
              </a:rPr>
              <a:t>Rule of Third) </a:t>
            </a:r>
            <a:r>
              <a:rPr lang="th-TH" dirty="0" smtClean="0"/>
              <a:t>โดยการแบ่งพื้นที่ตามแนวนอน และแนวตั้ง ออกเป็น 3 ส่วนเท่ากัน ๆ จุด 4 จุดซึ่งเป็นจุดตัดของเส้นที่แบ่งนี้ จะเป็นจุดแห่งความสนใจ ในการวางตำแหน่ง องค์ประกอบที่ต้องการสร้าง จุดเด่นไว้ในตำแหน่งใด ตำแหน่งหนึ่งของ จุดตัดทั้ง 4 นี้</a:t>
            </a:r>
            <a:endParaRPr lang="en-US" dirty="0" smtClean="0"/>
          </a:p>
          <a:p>
            <a:r>
              <a:rPr lang="th-TH" dirty="0" smtClean="0">
                <a:solidFill>
                  <a:srgbClr val="FF0000"/>
                </a:solidFill>
              </a:rPr>
              <a:t>การสร้างจุดเด่นด้วยตำแหน่งอีกวิธีหนึ่งก็คือ นำองค์ประกอบที่ต้องการ สร้างจุดเด่นนั้น ให้แยกจากองค์ประกอบโดยรวม จะทำให้สายตาผู้ชมพุ่งไปยังตำแหน่งที่โดดเด่นนั้น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th-TH" dirty="0" smtClean="0"/>
              <a:t>หลักการดังกล่าวสามารถนำมาใช้กับการวาดภาพ ถ่ายภาพและงานออกแบบด้านอื่นๆได้</a:t>
            </a:r>
            <a:r>
              <a:rPr lang="en-US" dirty="0" smtClean="0"/>
              <a:t>  </a:t>
            </a:r>
          </a:p>
          <a:p>
            <a:endParaRPr lang="th-TH" dirty="0"/>
          </a:p>
        </p:txBody>
      </p:sp>
      <p:pic>
        <p:nvPicPr>
          <p:cNvPr id="4" name="รูปภาพ 3" descr="ed98ea69a8c62fa29b1376d27b21b03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29000"/>
            <a:ext cx="2152015" cy="264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f873dfc442ca3af863edf90e985c1d28"/>
          <p:cNvPicPr/>
          <p:nvPr/>
        </p:nvPicPr>
        <p:blipFill>
          <a:blip r:embed="rId3" cstate="print"/>
          <a:srcRect t="21185" b="7515"/>
          <a:stretch>
            <a:fillRect/>
          </a:stretch>
        </p:blipFill>
        <p:spPr bwMode="auto">
          <a:xfrm>
            <a:off x="4343400" y="3429000"/>
            <a:ext cx="2046605" cy="272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e7dd78c2e7f017c29f14a554c20d46cb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505200"/>
            <a:ext cx="173164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beach-photography-rule-of-thirds-exampl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676400"/>
            <a:ext cx="195834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600" y="381000"/>
            <a:ext cx="5638800" cy="2438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th-TH" b="1" dirty="0" smtClean="0"/>
              <a:t>การสร้างจุดเด่นด้วยบริเวณว่าง (</a:t>
            </a:r>
            <a:r>
              <a:rPr lang="en-US" b="1" dirty="0" smtClean="0"/>
              <a:t>Space) </a:t>
            </a:r>
            <a:endParaRPr lang="en-US" dirty="0" smtClean="0"/>
          </a:p>
          <a:p>
            <a:r>
              <a:rPr lang="th-TH" dirty="0" smtClean="0"/>
              <a:t>	</a:t>
            </a:r>
            <a:r>
              <a:rPr lang="th-TH" dirty="0" smtClean="0">
                <a:solidFill>
                  <a:srgbClr val="FF0000"/>
                </a:solidFill>
              </a:rPr>
              <a:t>งานออกแบบที่มีจังหวะของการซ้ำ (</a:t>
            </a:r>
            <a:r>
              <a:rPr lang="en-US" dirty="0" smtClean="0">
                <a:solidFill>
                  <a:srgbClr val="FF0000"/>
                </a:solidFill>
              </a:rPr>
              <a:t>Repetition) </a:t>
            </a:r>
            <a:r>
              <a:rPr lang="th-TH" dirty="0" smtClean="0">
                <a:solidFill>
                  <a:srgbClr val="FF0000"/>
                </a:solidFill>
              </a:rPr>
              <a:t>มากไป จะทำให้ น่าเบื่อหน่าย เหมือน ไม่มีจุดจบ ถ้าปรับจังหวะนั้นให้มีช่องว่าง ที่แตกต่างกันบ้าง ที่เรียกว่า จังหวะก้าวหน้า </a:t>
            </a:r>
            <a:r>
              <a:rPr lang="th-TH" dirty="0" smtClean="0"/>
              <a:t>(</a:t>
            </a:r>
            <a:r>
              <a:rPr lang="en-US" dirty="0" smtClean="0"/>
              <a:t>Progressive) </a:t>
            </a:r>
            <a:r>
              <a:rPr lang="th-TH" dirty="0" smtClean="0"/>
              <a:t>หรือการแยกตัว ให้เกิดพื้นที่ว่าง ก็สามารถสร้างจุดสนใจ ในบริเวณที่ต้องการได้ทั้งสวนตรงกลางหรืออาจพื้นที่มีผลต่อการรับรู้เช่นบนซ้ายและขวาล่าง</a:t>
            </a:r>
            <a:r>
              <a:rPr lang="en-US" dirty="0" smtClean="0"/>
              <a:t>  </a:t>
            </a:r>
          </a:p>
          <a:p>
            <a:endParaRPr lang="th-TH" dirty="0"/>
          </a:p>
        </p:txBody>
      </p:sp>
      <p:pic>
        <p:nvPicPr>
          <p:cNvPr id="4" name="รูปภาพ 3" descr="ne14346545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62200"/>
            <a:ext cx="2685691" cy="37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53ac9c0da6ebe9a37bbb3e4fde9f036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438400"/>
            <a:ext cx="2746075" cy="38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2400" y="304800"/>
            <a:ext cx="8229600" cy="4525963"/>
          </a:xfrm>
        </p:spPr>
        <p:txBody>
          <a:bodyPr/>
          <a:lstStyle/>
          <a:p>
            <a:pPr lvl="0"/>
            <a:r>
              <a:rPr lang="th-TH" b="1" dirty="0" smtClean="0"/>
              <a:t>การสร้างจุดเด่นด้วยความแตกต่าง (</a:t>
            </a:r>
            <a:r>
              <a:rPr lang="en-US" b="1" dirty="0" smtClean="0"/>
              <a:t>Exception) </a:t>
            </a:r>
            <a:endParaRPr lang="en-US" dirty="0" smtClean="0"/>
          </a:p>
          <a:p>
            <a:r>
              <a:rPr lang="th-TH" dirty="0" smtClean="0">
                <a:solidFill>
                  <a:srgbClr val="FF0000"/>
                </a:solidFill>
              </a:rPr>
              <a:t>รูปร่าง รูปทรง หรือองค์ประกอบใด มีความแตกต่างจากส่วนรวม </a:t>
            </a:r>
            <a:r>
              <a:rPr lang="th-TH" dirty="0" smtClean="0"/>
              <a:t>ก็สามารถทำเกิด จุดเด่นที่สุดในภาพนั้น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 descr="923f018bf9e76004e95b50cc2eabea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2872640" cy="444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97a95baa3cac4e81b7104bebe14f60f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3168926" cy="444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lvl="0"/>
            <a:r>
              <a:rPr lang="th-TH" b="1" dirty="0" smtClean="0"/>
              <a:t>การสร้างจุดเด่นด้วยการแปรเปลี่ยน (</a:t>
            </a:r>
            <a:r>
              <a:rPr lang="en-US" b="1" dirty="0" smtClean="0"/>
              <a:t>Gradation) </a:t>
            </a:r>
            <a:endParaRPr lang="en-US" dirty="0" smtClean="0"/>
          </a:p>
          <a:p>
            <a:r>
              <a:rPr lang="th-TH" dirty="0" smtClean="0"/>
              <a:t>	การแปรเปลี่ยน หรือ</a:t>
            </a:r>
            <a:r>
              <a:rPr lang="th-TH" dirty="0" smtClean="0">
                <a:solidFill>
                  <a:srgbClr val="FF0000"/>
                </a:solidFill>
              </a:rPr>
              <a:t>การลดหลั่นด้วยขนาด รูปร่าง สี น้ำหนัก </a:t>
            </a:r>
            <a:r>
              <a:rPr lang="th-TH" dirty="0" smtClean="0"/>
              <a:t>โดยองค์ประกอบอื่น ยังคงเดิมนั้น เป็นการสร้างจุดเด่น ได้ง่ายที่สุดวิธีหนึ่ง</a:t>
            </a:r>
            <a:r>
              <a:rPr lang="en-US" dirty="0" smtClean="0"/>
              <a:t>  </a:t>
            </a:r>
          </a:p>
          <a:p>
            <a:endParaRPr lang="th-TH" dirty="0"/>
          </a:p>
        </p:txBody>
      </p:sp>
      <p:pic>
        <p:nvPicPr>
          <p:cNvPr id="4" name="รูปภาพ 3" descr="9307b71ca4aed60e47a12949dc697a50 (1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2302042" cy="333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fa231ec1f65419208872bca2fc09658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43200"/>
            <a:ext cx="2225026" cy="333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30a99cd8e64cd80ba083b72fc24ab6fa (1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743200"/>
            <a:ext cx="2552202" cy="333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   นอกเหนือจาก</a:t>
            </a:r>
            <a:r>
              <a:rPr lang="th-TH" dirty="0" smtClean="0"/>
              <a:t>แนวคิดในการจัดวางภาพที่ได้กล่าวไปก็ยังมีหลักการในการจัดวางภาพในรูปแบบอื่นๆที่สามารถนำมาใช้ในการ</a:t>
            </a:r>
            <a:r>
              <a:rPr lang="th-TH" dirty="0" smtClean="0"/>
              <a:t>ออกแบบเช่น</a:t>
            </a:r>
            <a:endParaRPr lang="en-US" dirty="0" smtClean="0"/>
          </a:p>
          <a:p>
            <a:r>
              <a:rPr lang="th-TH" dirty="0" smtClean="0"/>
              <a:t>การใช้มุมมองภาพและการจัดวาง</a:t>
            </a:r>
            <a:r>
              <a:rPr lang="th-TH" dirty="0" smtClean="0"/>
              <a:t>ภาพ</a:t>
            </a:r>
          </a:p>
          <a:p>
            <a:r>
              <a:rPr lang="th-TH" dirty="0" smtClean="0"/>
              <a:t>การ</a:t>
            </a:r>
            <a:r>
              <a:rPr lang="th-TH" dirty="0" smtClean="0"/>
              <a:t>ใช้ภาพในรูปทรงเลขาคณิตและนอกรูปทรงและ</a:t>
            </a:r>
            <a:r>
              <a:rPr lang="th-TH" dirty="0" smtClean="0"/>
              <a:t>อื่นๆ</a:t>
            </a:r>
          </a:p>
          <a:p>
            <a:r>
              <a:rPr lang="th-TH" dirty="0" smtClean="0"/>
              <a:t> </a:t>
            </a:r>
            <a:r>
              <a:rPr lang="th-TH" dirty="0" smtClean="0"/>
              <a:t>    </a:t>
            </a:r>
            <a:r>
              <a:rPr lang="th-TH" dirty="0" smtClean="0"/>
              <a:t>ดังนั้น</a:t>
            </a:r>
            <a:r>
              <a:rPr lang="th-TH" dirty="0" smtClean="0"/>
              <a:t>นักออกแบบควรเข้าใจว่าการออกแบบไม่ได้ทำให้เรายึดติดการจัดรูปแบบใดรูปแบบหนึ่งขอให้เพียงเข้าใจและนำไปใช้ในช่วงแรกๆและช่วงที่คิดรูปแบบการจัดวางที่ดีไม่ได้</a:t>
            </a:r>
            <a:r>
              <a:rPr lang="th-TH" dirty="0" smtClean="0"/>
              <a:t>นั้นเอง </a:t>
            </a:r>
            <a:r>
              <a:rPr lang="th-TH" dirty="0" smtClean="0">
                <a:solidFill>
                  <a:srgbClr val="FF0000"/>
                </a:solidFill>
              </a:rPr>
              <a:t>30นาที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 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r>
              <a:rPr lang="th-TH" dirty="0" smtClean="0"/>
              <a:t>นำมาใช้สร้างสรรค์อะไรได้บางกับการเน้นจุดเด่น</a:t>
            </a:r>
            <a:endParaRPr lang="th-TH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9" name="รูปภาพ 8" descr="91c455c40a63caebe84247aee98cf9ee.jpg"/>
          <p:cNvPicPr>
            <a:picLocks noChangeAspect="1"/>
          </p:cNvPicPr>
          <p:nvPr/>
        </p:nvPicPr>
        <p:blipFill>
          <a:blip r:embed="rId2" cstate="print"/>
          <a:srcRect b="71111"/>
          <a:stretch>
            <a:fillRect/>
          </a:stretch>
        </p:blipFill>
        <p:spPr>
          <a:xfrm>
            <a:off x="228600" y="152400"/>
            <a:ext cx="3124200" cy="6116191"/>
          </a:xfrm>
          <a:prstGeom prst="rect">
            <a:avLst/>
          </a:prstGeom>
        </p:spPr>
      </p:pic>
      <p:pic>
        <p:nvPicPr>
          <p:cNvPr id="10" name="รูปภาพ 9" descr="55b15e25ae3b5308fc59482d83ca99f8.jpg"/>
          <p:cNvPicPr>
            <a:picLocks noChangeAspect="1"/>
          </p:cNvPicPr>
          <p:nvPr/>
        </p:nvPicPr>
        <p:blipFill>
          <a:blip r:embed="rId3" cstate="print"/>
          <a:srcRect t="17778"/>
          <a:stretch>
            <a:fillRect/>
          </a:stretch>
        </p:blipFill>
        <p:spPr>
          <a:xfrm>
            <a:off x="3429000" y="0"/>
            <a:ext cx="2247150" cy="6656806"/>
          </a:xfrm>
          <a:prstGeom prst="rect">
            <a:avLst/>
          </a:prstGeom>
        </p:spPr>
      </p:pic>
      <p:pic>
        <p:nvPicPr>
          <p:cNvPr id="11" name="รูปภาพ 10" descr="65e31e72d9bfe8b36aef1aefa7801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371600"/>
            <a:ext cx="2916112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6248400" cy="563562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บทบาทองค์ประกอบพื้นฐานในการออกแบบ (</a:t>
            </a:r>
            <a:r>
              <a:rPr lang="en-US" b="1" dirty="0" smtClean="0"/>
              <a:t>Design  Elements)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2286000"/>
          </a:xfrm>
        </p:spPr>
        <p:txBody>
          <a:bodyPr>
            <a:normAutofit/>
          </a:bodyPr>
          <a:lstStyle/>
          <a:p>
            <a:pPr lvl="0"/>
            <a:r>
              <a:rPr lang="th-TH" b="1" dirty="0" smtClean="0"/>
              <a:t>บทบาทขององค์ประกอบพื้นฐานกับการใช้ภาษา</a:t>
            </a:r>
            <a:endParaRPr lang="en-US" dirty="0" smtClean="0"/>
          </a:p>
          <a:p>
            <a:r>
              <a:rPr lang="th-TH" dirty="0" smtClean="0"/>
              <a:t>   	ปราโมทย์ แสงผลสิทธิ์  กล่าวถึงบทบาทขององค์ประกอบพื้นฐานว่ามีความใกล้เคียงกับการใช้ภาษา ทั้งนี้ภาษาสามารถนำมาใช้ในการจัดกลุ่มวลี และประโยชน์ได้และส่งผลกับการสื่อสาร</a:t>
            </a:r>
            <a:endParaRPr lang="th-TH" dirty="0"/>
          </a:p>
        </p:txBody>
      </p:sp>
      <p:pic>
        <p:nvPicPr>
          <p:cNvPr id="5" name="รูปภาพ 4" descr="d44f788401be6cdee52f1fedd345e665 (1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962400"/>
            <a:ext cx="1600200" cy="245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a8de31fee8232308194d31b0902c68c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7338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รูปภาพ 7" descr="4902e3cffc40e9f03b63114133e74c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4762500" cy="4762500"/>
          </a:xfrm>
          <a:prstGeom prst="rect">
            <a:avLst/>
          </a:prstGeom>
        </p:spPr>
      </p:pic>
      <p:pic>
        <p:nvPicPr>
          <p:cNvPr id="9" name="รูปภาพ 8" descr="65856fd1bc8971f10d8dd9adbf617c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57200"/>
            <a:ext cx="3305175" cy="60483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b8547b290f778869ee4b682a33398f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4525963" cy="4525963"/>
          </a:xfrm>
        </p:spPr>
      </p:pic>
      <p:pic>
        <p:nvPicPr>
          <p:cNvPr id="5" name="รูปภาพ 4" descr="70c2303b7e9038507b208b9c76fb46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905000"/>
            <a:ext cx="2857500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การออกแบบ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1.ต้องทำความเข้าใจว่าเราจะทำอะไร...เพื่ออะไร</a:t>
            </a:r>
          </a:p>
          <a:p>
            <a:r>
              <a:rPr lang="th-TH" dirty="0" smtClean="0"/>
              <a:t>2. จัดภาพแบบในองค์ประกอบ</a:t>
            </a:r>
          </a:p>
          <a:p>
            <a:r>
              <a:rPr lang="th-TH" dirty="0" smtClean="0"/>
              <a:t>3ใช้เทคนิคอะไร /ภาพถ่าย/</a:t>
            </a:r>
            <a:r>
              <a:rPr lang="th-TH" dirty="0" err="1" smtClean="0"/>
              <a:t>คอมพิว</a:t>
            </a:r>
            <a:r>
              <a:rPr lang="th-TH" dirty="0" smtClean="0"/>
              <a:t>/วาด/และอื่นๆ</a:t>
            </a:r>
          </a:p>
          <a:p>
            <a:r>
              <a:rPr lang="th-TH" dirty="0" smtClean="0"/>
              <a:t>4.วัสดุอะไร  </a:t>
            </a:r>
          </a:p>
          <a:p>
            <a:r>
              <a:rPr lang="th-TH" dirty="0" smtClean="0"/>
              <a:t>5ขันตอนเป็นแบบไหนในการผลิต</a:t>
            </a:r>
          </a:p>
          <a:p>
            <a:r>
              <a:rPr lang="th-TH" dirty="0" smtClean="0"/>
              <a:t>6.ผลเป็นอย่างไร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งานออกแบบการกำหนดจุดเด่นในการออกแบบ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ให้นักศึกษาถ่ายภาพด้วยมือถือ..ด้วยหลักการจัดวางมาอย่างละ3ภาพ</a:t>
            </a:r>
          </a:p>
          <a:p>
            <a:r>
              <a:rPr lang="th-TH" dirty="0" smtClean="0"/>
              <a:t>ขนาด /สี/การวางตำแหน่ง/พื้นที่ว่าง /กาลลดหลั่น/ความแตกตกต่างด้วยรูปทรง รวมทั้งสิ้น18ภาพ</a:t>
            </a:r>
          </a:p>
          <a:p>
            <a:r>
              <a:rPr lang="th-TH" dirty="0" smtClean="0"/>
              <a:t>และนำไปใส่กระดาษพร้อมแนวคิดภาพ--แนวคิดในการนำไปใช้</a:t>
            </a:r>
          </a:p>
          <a:p>
            <a:r>
              <a:rPr lang="th-TH" dirty="0" smtClean="0"/>
              <a:t>เวลา30นาที</a:t>
            </a:r>
            <a:endParaRPr lang="th-TH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Homework-</a:t>
            </a:r>
            <a:r>
              <a:rPr lang="en-ZW" dirty="0" smtClean="0"/>
              <a:t> </a:t>
            </a:r>
            <a:r>
              <a:rPr lang="en-ZW" dirty="0" smtClean="0"/>
              <a:t>Week5</a:t>
            </a:r>
            <a:endParaRPr lang="th-TH" dirty="0"/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5612" y="728663"/>
            <a:ext cx="7772400" cy="5688012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DilleniaUPC" pitchFamily="18" charset="-34"/>
              </a:rPr>
              <a:t>homework</a:t>
            </a:r>
            <a:r>
              <a:rPr lang="th-TH" dirty="0" smtClean="0"/>
              <a:t>5</a:t>
            </a:r>
          </a:p>
          <a:p>
            <a:r>
              <a:rPr lang="th-TH" dirty="0" smtClean="0"/>
              <a:t>  </a:t>
            </a:r>
            <a:r>
              <a:rPr lang="en-ZW" dirty="0" smtClean="0"/>
              <a:t>.</a:t>
            </a:r>
            <a:r>
              <a:rPr lang="th-TH" dirty="0" smtClean="0"/>
              <a:t>ให้นักศึกษากลับไปทำงานออกแบบสิ่งใดก็ได้ที่ใช้หลักการจัดองค์ประกอบที่เรียนในห้องขนาดอย่างน้อย</a:t>
            </a:r>
            <a:r>
              <a:rPr lang="en-ZW" dirty="0" smtClean="0"/>
              <a:t>A4  </a:t>
            </a:r>
            <a:r>
              <a:rPr lang="th-TH" dirty="0" smtClean="0"/>
              <a:t>จำนวน1ชิ้นพร้อมนำเสนออาทิตย์ต่อไป</a:t>
            </a:r>
          </a:p>
          <a:p>
            <a:r>
              <a:rPr lang="th-TH" dirty="0" smtClean="0"/>
              <a:t> </a:t>
            </a:r>
            <a:r>
              <a:rPr lang="th-TH" dirty="0" smtClean="0"/>
              <a:t> ประเภทงาน /วาดระบาย/งานถ่าย/งานตัดติด/งานศิลปะประเภทอื่นๆ</a:t>
            </a:r>
          </a:p>
          <a:p>
            <a:r>
              <a:rPr lang="th-TH" dirty="0" smtClean="0"/>
              <a:t>สิ่งที่ต้องมีมาพร้อมงานคือ  แนวคิดว่า สิ่งที่</a:t>
            </a:r>
            <a:r>
              <a:rPr lang="th-TH" err="1" smtClean="0"/>
              <a:t>ทำ</a:t>
            </a:r>
            <a:r>
              <a:rPr lang="th-TH" smtClean="0"/>
              <a:t>คืออะไร</a:t>
            </a:r>
            <a:r>
              <a:rPr lang="th-TH" dirty="0" smtClean="0"/>
              <a:t>—มีขั้นตอนอย่างไร--นำไปใช้</a:t>
            </a:r>
            <a:r>
              <a:rPr lang="th-TH" smtClean="0"/>
              <a:t>ประโยชน์อย่างไร</a:t>
            </a:r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4800" y="27137"/>
            <a:ext cx="82296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องค์ประกอบการจัดระเบียบ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	ธารทิพย์ เสริม</a:t>
            </a: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ทวีวัฒน์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กล่าวถึงบทบาทขององค์ประกอบพื้นฐานการออกแบบไว้ได้ดีและน่าสนใจ การออกแบบที่ดี คือการแสดงให้เห็นถึงการจัดระเบียบที่ดีมีความงามปรากฏตามมาเมื่องานออกแบบนั้นเสร็จสิ้น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	นักออกแบบต้องทำความเข้าใจในพื้นฐานการออกแบบเพื่อสามารถนำองค์ประกอบเหล่านั้นมาใช้ในการทำงานดังต่อไปนี้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rabicPeriod"/>
              <a:tabLst>
                <a:tab pos="450850" algn="l"/>
              </a:tabLs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มีความเข้าใจในองค์ประกอบศิลปะที่เป็นพื้นฐานที่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นำไปสู่กระบวนการออกแบบ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ทั้งขนาดเล็กและใหญ่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rabicPeriod"/>
              <a:tabLst>
                <a:tab pos="450850" algn="l"/>
              </a:tabLs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มีความหลากหลายในการสร้างสรรค์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งานต่างๆได้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rabicPeriod"/>
              <a:tabLst>
                <a:tab pos="450850" algn="l"/>
              </a:tabLs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ที่มีความหลากหลายแตกต่างจนถึงความเรียบง่ายซึ่งส่งผลต่อกระบวนการจัดองค์ประกอบศิลปะ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rabicPeriod"/>
              <a:tabLst>
                <a:tab pos="450850" algn="l"/>
              </a:tabLs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การใช้ลายเส้นพื้นฐานสามารถ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ส่งผลถึงพฤติกรรมทางจิตวิทยาผู้บริโภคที่มีความหลากหลายได้มากขึ้น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5" name="รูปภาพ 4" descr="170111_51xJi57y9KL-299x4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800600"/>
            <a:ext cx="1295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0b79f827d7d4c57ec3305abf7adabc4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800600"/>
            <a:ext cx="1295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02cb7d8e00a896567fc40ba8c87b76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876800"/>
            <a:ext cx="106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th-TH" b="1" dirty="0" smtClean="0"/>
              <a:t>องค์ประกอบศิลป์เพื่อฐานทางการออก</a:t>
            </a:r>
            <a:endParaRPr lang="en-US" dirty="0" smtClean="0"/>
          </a:p>
          <a:p>
            <a:r>
              <a:rPr lang="th-TH" dirty="0" smtClean="0"/>
              <a:t>             	อารียะ ศรี</a:t>
            </a:r>
            <a:r>
              <a:rPr lang="th-TH" dirty="0" err="1" smtClean="0"/>
              <a:t>กัลยาณ</a:t>
            </a:r>
            <a:r>
              <a:rPr lang="th-TH" dirty="0" smtClean="0"/>
              <a:t>บุตร กล่าวถึงองค์ประกอบศิลป์ในหนังสือการออกแบบสิ่งพิมพ์ว่า</a:t>
            </a:r>
            <a:r>
              <a:rPr lang="th-TH" dirty="0" smtClean="0">
                <a:solidFill>
                  <a:srgbClr val="FF0000"/>
                </a:solidFill>
              </a:rPr>
              <a:t>องค์ประกอบศิลป์เพื่อฐานทางการออกแบบสามารถมาประยุกต์ใช้ในศาสตร์ทางด้านศิลปะและงานออกแบบทุกแขนง องค์ประกอบเหล่านั้นเปรียบเหมือนภาพต่อขนาดเล็ก อาจมีความหมายหรือไม่มีความหมายก็ได้</a:t>
            </a:r>
            <a:r>
              <a:rPr lang="th-TH" dirty="0" smtClean="0"/>
              <a:t>แต่เมื่อนำมาต่อกันตามหลักการออกแบบจะออกเป็นภาพขนาดใหญ่ที่มีความหมายและสื่อสารในแนวคิดใหม่ได้ อารียะ ศรี</a:t>
            </a:r>
            <a:r>
              <a:rPr lang="th-TH" dirty="0" err="1" smtClean="0"/>
              <a:t>กัลยาณ</a:t>
            </a:r>
            <a:r>
              <a:rPr lang="th-TH" dirty="0" smtClean="0"/>
              <a:t>บุตร. (2550).  การออกแบบสิ่งพิมพ์ หน้า </a:t>
            </a:r>
            <a:r>
              <a:rPr lang="en-US" dirty="0" smtClean="0"/>
              <a:t>61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th-TH" dirty="0" smtClean="0"/>
              <a:t>องค์ประกอบพื้นฐานที่มีกับการออกแบบ</a:t>
            </a:r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องค์ประกอบพื้นฐานในการออกแบบงานนิเทศศิลป์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324600" y="990600"/>
            <a:ext cx="1981200" cy="51054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th-TH" b="1" dirty="0" smtClean="0"/>
              <a:t>พื้นที่ว่าง </a:t>
            </a:r>
            <a:r>
              <a:rPr lang="en-US" b="1" dirty="0" smtClean="0"/>
              <a:t>(space)</a:t>
            </a:r>
            <a:endParaRPr lang="en-US" dirty="0" smtClean="0"/>
          </a:p>
          <a:p>
            <a:r>
              <a:rPr lang="th-TH" dirty="0" smtClean="0"/>
              <a:t>พื้นที่ว่างปรากฏในงานออกแบบเสมอ สามารถมองเห็นได้ในลักษณะสองมิติและสามมิติ  เป็นระยะห่างหรือพื้นที่ที่เกิดขึ้นระหว่างบริเวณรอบ ๆ ของรูปภาพหลัก หรือวัตถุที่ปรากฏในชิ้นงานศิลปะ </a:t>
            </a:r>
            <a:r>
              <a:rPr lang="th-TH" dirty="0" smtClean="0">
                <a:solidFill>
                  <a:srgbClr val="FF0000"/>
                </a:solidFill>
              </a:rPr>
              <a:t>หากต้องการใช้พื้นที่ว่างในงานออกแบบก็สามารถกระทำได้ โดยการจัดวางรูปร่างให้มีขนาดแตกต่างกันกับภาพและวัตถุในการจัดองค์ประกอบ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th-TH" dirty="0"/>
          </a:p>
        </p:txBody>
      </p:sp>
      <p:pic>
        <p:nvPicPr>
          <p:cNvPr id="4" name="รูปภาพ 3" descr="7ae6c37a37d8e1f8c3e8b1723807410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19200"/>
            <a:ext cx="1600200" cy="231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6b589421da1b5e30703e05f94485e21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43000"/>
            <a:ext cx="1600200" cy="25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906096a203385062854c5c2dad2a0d9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0"/>
            <a:ext cx="20240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680d15663916cbc26e830d385273bda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810000"/>
            <a:ext cx="2043112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90800" y="1905000"/>
            <a:ext cx="3962400" cy="3810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th-TH" b="1" dirty="0" smtClean="0"/>
              <a:t>จุด </a:t>
            </a:r>
            <a:r>
              <a:rPr lang="en-US" b="1" dirty="0" smtClean="0"/>
              <a:t>(point)</a:t>
            </a:r>
            <a:endParaRPr lang="en-US" dirty="0" smtClean="0"/>
          </a:p>
          <a:p>
            <a:r>
              <a:rPr lang="th-TH" dirty="0" smtClean="0"/>
              <a:t>คุณธนภัทร  </a:t>
            </a:r>
            <a:r>
              <a:rPr lang="th-TH" dirty="0" err="1" smtClean="0"/>
              <a:t>รุ่งธ</a:t>
            </a:r>
            <a:r>
              <a:rPr lang="th-TH" dirty="0" smtClean="0"/>
              <a:t>นาภิรมย์  </a:t>
            </a:r>
            <a:r>
              <a:rPr lang="th-TH" dirty="0" smtClean="0">
                <a:solidFill>
                  <a:srgbClr val="FF0000"/>
                </a:solidFill>
              </a:rPr>
              <a:t>ได้กล่าวถึงจุดไว้ว่า องค์ประกอบขนาดเล็กที่สุด </a:t>
            </a:r>
            <a:r>
              <a:rPr lang="th-TH" dirty="0" smtClean="0"/>
              <a:t>เมื่อเทียบกับองค์ประกอบด้านอื่นๆ จุดมีทั้งสีดำแดงหรืออื่นๆโดยไม่จำเป็นต้องเป็นจุดวงกลมอาจมีรูปทรงเหลี่ยมเป็นอักษร หรือเครื่องหมายมีมากกว่า </a:t>
            </a:r>
            <a:r>
              <a:rPr lang="en-US" dirty="0" smtClean="0"/>
              <a:t>2</a:t>
            </a:r>
            <a:r>
              <a:rPr lang="th-TH" dirty="0" smtClean="0"/>
              <a:t> มิติก็ได้ แต่ที่สำคัญจุดต้องมีขนาดที่เล็กกว่าองค์ประกอบต่างๆ (คุณธนภัทร </a:t>
            </a:r>
            <a:r>
              <a:rPr lang="th-TH" dirty="0" err="1" smtClean="0"/>
              <a:t>รุ่งธ</a:t>
            </a:r>
            <a:r>
              <a:rPr lang="th-TH" dirty="0" smtClean="0"/>
              <a:t>นาภิรมย์. (2557).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 descr="a614c605df35b96ff834e0545de0079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657600"/>
            <a:ext cx="2026285" cy="275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68be655e5eeda25431acc30fa2ac64c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7200"/>
            <a:ext cx="1905635" cy="275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Untitled-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09600"/>
            <a:ext cx="20955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7c6a1c543b33fb8f35bcc4f502456ea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962400"/>
            <a:ext cx="1905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lvl="0"/>
            <a:r>
              <a:rPr lang="th-TH" b="1" dirty="0" smtClean="0"/>
              <a:t>เส้น </a:t>
            </a:r>
            <a:r>
              <a:rPr lang="en-US" b="1" dirty="0" smtClean="0"/>
              <a:t>(line)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362200" y="914400"/>
            <a:ext cx="5943600" cy="2743200"/>
          </a:xfrm>
        </p:spPr>
        <p:txBody>
          <a:bodyPr>
            <a:normAutofit fontScale="77500" lnSpcReduction="20000"/>
          </a:bodyPr>
          <a:lstStyle/>
          <a:p>
            <a:r>
              <a:rPr lang="th-TH" dirty="0" err="1" smtClean="0"/>
              <a:t>อนัน</a:t>
            </a:r>
            <a:r>
              <a:rPr lang="th-TH" dirty="0" smtClean="0"/>
              <a:t> ประภา</a:t>
            </a:r>
            <a:r>
              <a:rPr lang="th-TH" dirty="0" err="1" smtClean="0"/>
              <a:t>โส</a:t>
            </a:r>
            <a:r>
              <a:rPr lang="th-TH" dirty="0" smtClean="0"/>
              <a:t> ได้แสดงความคิดเห็นไว้ว่า  เส้นมีมิติเดียวคือความยาว ไม่มีความกว้างความหนาและจะพบเส้นโดยทั่วไปทางธรรมชาติ โดยที่เส้นเกิดจาการเรียงตัวของจุดเล็กๆอย่างต่อเนื่องและเคลื่อนตัวไปทิศทางใดทิศทางหนึ่ง  ชนิดของเส้นประกอบไปด้วย เส้นแกน เส้นโครง เส้นรอบนอก เส้นรูปร่างสองมิติและสามมิติ โดยมีคุณลักษณะของเส้น ได้แก่ เส้นตรง</a:t>
            </a:r>
            <a:r>
              <a:rPr lang="en-US" dirty="0" smtClean="0"/>
              <a:t>,</a:t>
            </a:r>
            <a:r>
              <a:rPr lang="th-TH" dirty="0" smtClean="0"/>
              <a:t> โค้ง</a:t>
            </a:r>
            <a:r>
              <a:rPr lang="en-US" dirty="0" smtClean="0"/>
              <a:t>,</a:t>
            </a:r>
          </a:p>
          <a:p>
            <a:r>
              <a:rPr lang="th-TH" dirty="0" smtClean="0"/>
              <a:t>(อนันต์ ประภา</a:t>
            </a:r>
            <a:r>
              <a:rPr lang="th-TH" dirty="0" err="1" smtClean="0"/>
              <a:t>โส.</a:t>
            </a:r>
            <a:r>
              <a:rPr lang="th-TH" dirty="0" smtClean="0"/>
              <a:t> วาดเส้นพื้นฐาน. หน้า </a:t>
            </a:r>
            <a:r>
              <a:rPr lang="en-US" dirty="0" smtClean="0"/>
              <a:t>18</a:t>
            </a:r>
            <a:r>
              <a:rPr lang="th-TH" dirty="0" smtClean="0"/>
              <a:t>)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5" name="รูปภาพ 4" descr="c7b41e1e7b99a7f9ae6ca49ee96b85a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191000"/>
            <a:ext cx="1852295" cy="217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ffba040016cb924ecfb7fcc4d9ec71f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1738313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499ca0f8b06f88ff6b026b104abde4d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733800"/>
            <a:ext cx="15176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5e5cab1051fd912cceaf6f39e40f4beb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733800"/>
            <a:ext cx="2361565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รูปภาพ 8" descr="1bac7d2bc8738dec878b27742863d42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762000"/>
            <a:ext cx="2024063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1154</Words>
  <Application>Microsoft Office PowerPoint</Application>
  <PresentationFormat>นำเสนอทางหน้าจอ (4:3)</PresentationFormat>
  <Paragraphs>94</Paragraphs>
  <Slides>34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34</vt:i4>
      </vt:variant>
    </vt:vector>
  </HeadingPairs>
  <TitlesOfParts>
    <vt:vector size="35" baseType="lpstr">
      <vt:lpstr>ชุดรูปแบบของ Office</vt:lpstr>
      <vt:lpstr>Visual Communication for Advertising Week5</vt:lpstr>
      <vt:lpstr>ภาพนิ่ง 2</vt:lpstr>
      <vt:lpstr>บทบาทองค์ประกอบพื้นฐานในการออกแบบ (Design  Elements) </vt:lpstr>
      <vt:lpstr>ภาพนิ่ง 4</vt:lpstr>
      <vt:lpstr>ภาพนิ่ง 5</vt:lpstr>
      <vt:lpstr>องค์ประกอบพื้นฐานที่มีกับการออกแบบ</vt:lpstr>
      <vt:lpstr>องค์ประกอบพื้นฐานในการออกแบบงานนิเทศศิลป์ </vt:lpstr>
      <vt:lpstr>ภาพนิ่ง 8</vt:lpstr>
      <vt:lpstr>เส้น (line) </vt:lpstr>
      <vt:lpstr>ภาพนิ่ง 10</vt:lpstr>
      <vt:lpstr>ภาพนิ่ง 11</vt:lpstr>
      <vt:lpstr>ภาพนิ่ง 12</vt:lpstr>
      <vt:lpstr>นำมาใช้สร้างสรรค์อะไรได้บาง</vt:lpstr>
      <vt:lpstr>ภาพนิ่ง 14</vt:lpstr>
      <vt:lpstr>ภาพนิ่ง 15</vt:lpstr>
      <vt:lpstr>การออกแบบ</vt:lpstr>
      <vt:lpstr>งานออกแบบให้จัดวางองค์ประกอบพื้นฐานในการออกแบบ</vt:lpstr>
      <vt:lpstr>นำองค์ประกอบที่ได้จากการวาด</vt:lpstr>
      <vt:lpstr>เราสามารถนำมาใช้ประโยชน์กับงานอะไรได้บ้าง</vt:lpstr>
      <vt:lpstr>แนวคิดในการสร้างจุดเด่น ในองค์ประกอบภาพเพื่องานนิเทศศิลป์(การเน้นจุดเด่น) 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นำมาใช้สร้างสรรค์อะไรได้บางกับการเน้นจุดเด่น</vt:lpstr>
      <vt:lpstr>ภาพนิ่ง 29</vt:lpstr>
      <vt:lpstr>ภาพนิ่ง 30</vt:lpstr>
      <vt:lpstr>ภาพนิ่ง 31</vt:lpstr>
      <vt:lpstr>การออกแบบ</vt:lpstr>
      <vt:lpstr>งานออกแบบการกำหนดจุดเด่นในการออกแบบ</vt:lpstr>
      <vt:lpstr>Homework- Week5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Communicationfor Advertising Week2-4</dc:title>
  <dc:creator>tum-Imac</dc:creator>
  <cp:lastModifiedBy>tum-Imac</cp:lastModifiedBy>
  <cp:revision>28</cp:revision>
  <dcterms:created xsi:type="dcterms:W3CDTF">2017-07-22T06:48:08Z</dcterms:created>
  <dcterms:modified xsi:type="dcterms:W3CDTF">2017-09-17T01:40:59Z</dcterms:modified>
</cp:coreProperties>
</file>