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329" r:id="rId4"/>
    <p:sldId id="328" r:id="rId5"/>
    <p:sldId id="330" r:id="rId6"/>
    <p:sldId id="327" r:id="rId7"/>
    <p:sldId id="332" r:id="rId8"/>
    <p:sldId id="335" r:id="rId9"/>
    <p:sldId id="325" r:id="rId10"/>
    <p:sldId id="336" r:id="rId11"/>
    <p:sldId id="334" r:id="rId12"/>
    <p:sldId id="339" r:id="rId13"/>
    <p:sldId id="337" r:id="rId14"/>
    <p:sldId id="338" r:id="rId15"/>
    <p:sldId id="324" r:id="rId16"/>
    <p:sldId id="267" r:id="rId17"/>
    <p:sldId id="34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8375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36" y="102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EB19A-7CC3-4D9A-BE00-A7A7D575D4B7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D4B48-70F7-45FE-A623-902D3ED687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033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D4B48-70F7-45FE-A623-902D3ED6870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560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D4B48-70F7-45FE-A623-902D3ED6870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344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D4B48-70F7-45FE-A623-902D3ED6870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815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D4B48-70F7-45FE-A623-902D3ED6870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407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D4B48-70F7-45FE-A623-902D3ED6870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9354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D4B48-70F7-45FE-A623-902D3ED6870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150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D4B48-70F7-45FE-A623-902D3ED6870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959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90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926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44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218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736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24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16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19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5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60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12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A0EE3-D216-4579-99C0-AD0368147E22}" type="datetimeFigureOut">
              <a:rPr lang="en-US" smtClean="0"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B159C-1D1E-4BB1-8A3D-BFDACB127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74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7.emf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784838" y="1948840"/>
            <a:ext cx="9144000" cy="2387600"/>
          </a:xfrm>
        </p:spPr>
        <p:txBody>
          <a:bodyPr/>
          <a:lstStyle/>
          <a:p>
            <a:pPr algn="ctr"/>
            <a:r>
              <a:rPr lang="th-TH" dirty="0"/>
              <a:t>บทที่ 2 </a:t>
            </a:r>
            <a:r>
              <a:rPr lang="th-TH" dirty="0" smtClean="0"/>
              <a:t>ไดโอด</a:t>
            </a:r>
            <a:br>
              <a:rPr lang="th-TH" dirty="0" smtClean="0"/>
            </a:br>
            <a:r>
              <a:rPr lang="en-US" dirty="0" smtClean="0"/>
              <a:t>(Diode)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92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84738" y="932496"/>
            <a:ext cx="11205513" cy="452431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b="1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บริเวณพร่องประจุ (</a:t>
            </a:r>
            <a:r>
              <a:rPr lang="en-US" sz="3200" b="1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The Depletion </a:t>
            </a:r>
            <a:r>
              <a:rPr lang="en-US" sz="3200" b="1" i="1" u="sng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Region)</a:t>
            </a:r>
            <a:endParaRPr lang="en-US" sz="3200" b="1" i="1" u="sng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โฮล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ที่แพร่ข้ามรอยต่อเข้าสู่บริเวณสารกึ่งตัวนำชนิด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จะเกิดการรวมตัวอย่างรวดเร็วกับอิเล็กตรอนซึ่งเป็นพาหะประจุส่วนใหญ่ที่มีอยู่ในบริเวณนั้น ทำให้โฮล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เหล่านี้หายไป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ผลที่ตามมาคือ ประจุบวกที่ถูกยึดเหนี่ยวอยู่กับอะตอมตัวให้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bound positive charge)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บางส่วน ไม่ถูกทำให้เป็นกลางด้วยอิเล็กตรอนอิสระอีกต่อไป และกล่าวได้ว่าประจุเหล่านี้ถูก “เปิดเผย”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uncovered)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ออกมา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เนื่องจากกระบวนการรวมตัวเกิดขึ้นบริเวณใกล้กับรอยต่อ จึงทำให้บริเวณใกล้รอยต่อดังกล่าว พร่องจากอิเล็กตรอนอิสระ และประกอบด้วย ประจุบวกที่ถูกยึดเหนี่ยวซึ่งถูกเปิดเผยออกมา ดังที่แสดงไว้ในรูปที่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3.9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46"/>
            <a:ext cx="929344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2.2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การทำงานในสภาวะวงจรเปิด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Operation with Open-Circuit Terminals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6965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674" y="1344395"/>
            <a:ext cx="3477838" cy="196924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-4473"/>
            <a:ext cx="10867077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วงจรไดโอดเปล่งแสงพร้อมตัวต้านทานจำกัดกระแส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LED with Current-Limiting Resistor Circuit)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937865"/>
              </p:ext>
            </p:extLst>
          </p:nvPr>
        </p:nvGraphicFramePr>
        <p:xfrm>
          <a:off x="6668086" y="2649587"/>
          <a:ext cx="4684540" cy="3185354"/>
        </p:xfrm>
        <a:graphic>
          <a:graphicData uri="http://schemas.openxmlformats.org/drawingml/2006/table">
            <a:tbl>
              <a:tblPr firstRow="1" firstCol="1" bandRow="1"/>
              <a:tblGrid>
                <a:gridCol w="2759590">
                  <a:extLst>
                    <a:ext uri="{9D8B030D-6E8A-4147-A177-3AD203B41FA5}">
                      <a16:colId xmlns:a16="http://schemas.microsoft.com/office/drawing/2014/main" val="586490830"/>
                    </a:ext>
                  </a:extLst>
                </a:gridCol>
                <a:gridCol w="1924950">
                  <a:extLst>
                    <a:ext uri="{9D8B030D-6E8A-4147-A177-3AD203B41FA5}">
                      <a16:colId xmlns:a16="http://schemas.microsoft.com/office/drawing/2014/main" val="30215811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สี 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LED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VF </a:t>
                      </a:r>
                      <a:r>
                        <a:rPr lang="th-TH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โดยประมาณ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026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แดง (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Red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8 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– 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 V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6353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เหลือง (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Yellow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0 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– 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 V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3599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เขียว (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Green</a:t>
                      </a:r>
                      <a:r>
                        <a:rPr lang="th-TH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0 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– 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4 V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5950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เขียว (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Green 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– 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High Bright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8 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– 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3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 V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262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น้ำเงิน (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Blue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3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0 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– 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3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5 V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071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ขาว (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White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3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0 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– 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3</a:t>
                      </a:r>
                      <a:r>
                        <a:rPr lang="th-TH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5 V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8966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UV LED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3</a:t>
                      </a:r>
                      <a:r>
                        <a:rPr lang="th-TH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 </a:t>
                      </a:r>
                      <a:r>
                        <a:rPr lang="th-TH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– 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4</a:t>
                      </a:r>
                      <a:r>
                        <a:rPr lang="th-TH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0 V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01719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41776" y="4077731"/>
            <a:ext cx="5808857" cy="15696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แรงดันตกคร่อมไดโอด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VF – Forward Voltage)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ขึ้นกับ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ชนิดของไดโอด, วัสดุ, สีของ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LED,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อุณหภูมิ และกระแสที่ไหล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ผ่าน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04207" y="1744241"/>
            <a:ext cx="4948419" cy="58477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en-US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VF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ของ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LED (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ขึ้นกับสี) — ที่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IF = 20 mA</a:t>
            </a:r>
          </a:p>
        </p:txBody>
      </p:sp>
    </p:spTree>
    <p:extLst>
      <p:ext uri="{BB962C8B-B14F-4D97-AF65-F5344CB8AC3E}">
        <p14:creationId xmlns:p14="http://schemas.microsoft.com/office/powerpoint/2010/main" val="24883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4473"/>
            <a:ext cx="10867077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วงจรไดโอดเปล่งแสงพร้อมตัวต้านทานจำกัดกระแส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LED with Current-Limiting Resistor Circuit)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" y="2691970"/>
            <a:ext cx="5266289" cy="2649469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688757" y="747788"/>
            <a:ext cx="5993397" cy="181588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นักศึกษาดำเนินการปฏิบัติงานตามเงื่อนไขดังต่อไปนี้</a:t>
            </a:r>
            <a:endParaRPr lang="th-TH" sz="2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514350" indent="-514350" algn="thaiDist">
              <a:buFont typeface="+mj-lt"/>
              <a:buAutoNum type="arabicPeriod"/>
            </a:pP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ต่อวงจร </a:t>
            </a:r>
            <a:r>
              <a:rPr lang="en-US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LED </a:t>
            </a: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ตามรูปที่กำหนดให้</a:t>
            </a:r>
          </a:p>
          <a:p>
            <a:pPr marL="514350" indent="-514350" algn="thaiDist">
              <a:buFont typeface="+mj-lt"/>
              <a:buAutoNum type="arabicPeriod"/>
            </a:pP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วัดแรงดันตกคร่อมตัวต้านทานและ </a:t>
            </a:r>
            <a:r>
              <a:rPr lang="en-US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LED</a:t>
            </a:r>
            <a:endParaRPr lang="th-TH" sz="2800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514350" indent="-514350" algn="thaiDist">
              <a:buFont typeface="+mj-lt"/>
              <a:buAutoNum type="arabicPeriod"/>
            </a:pPr>
            <a:r>
              <a:rPr lang="th-TH" sz="28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วัดกระแสไหลผ่านวงจร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9230" y="5719187"/>
            <a:ext cx="2067411" cy="58477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 ก. วงจร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LED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8217" y="2691969"/>
            <a:ext cx="5266289" cy="2649469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7278272" y="5866052"/>
            <a:ext cx="2577950" cy="58477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 ข. วัดค่าทางไฟฟ้า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8888438" y="2076416"/>
            <a:ext cx="1011744" cy="615553"/>
            <a:chOff x="8139289" y="1347952"/>
            <a:chExt cx="1011744" cy="615553"/>
          </a:xfrm>
        </p:grpSpPr>
        <p:sp>
          <p:nvSpPr>
            <p:cNvPr id="12" name="Oval 11"/>
            <p:cNvSpPr/>
            <p:nvPr/>
          </p:nvSpPr>
          <p:spPr>
            <a:xfrm>
              <a:off x="8139289" y="1347952"/>
              <a:ext cx="967784" cy="615553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183249" y="1361332"/>
              <a:ext cx="967784" cy="58477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thaiDist"/>
              <a:r>
                <a:rPr lang="th-TH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แรงดัน</a:t>
              </a:r>
              <a:endPara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952379" y="2563670"/>
            <a:ext cx="1011744" cy="615553"/>
            <a:chOff x="9575366" y="1500352"/>
            <a:chExt cx="1011744" cy="615553"/>
          </a:xfrm>
        </p:grpSpPr>
        <p:sp>
          <p:nvSpPr>
            <p:cNvPr id="24" name="Oval 23"/>
            <p:cNvSpPr/>
            <p:nvPr/>
          </p:nvSpPr>
          <p:spPr>
            <a:xfrm>
              <a:off x="9575366" y="1500352"/>
              <a:ext cx="967784" cy="615553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619326" y="1513732"/>
              <a:ext cx="967784" cy="584775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thaiDist"/>
              <a:r>
                <a:rPr lang="th-TH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กระแส</a:t>
              </a:r>
              <a:endPara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sp>
        <p:nvSpPr>
          <p:cNvPr id="27" name="Freeform 26"/>
          <p:cNvSpPr/>
          <p:nvPr/>
        </p:nvSpPr>
        <p:spPr>
          <a:xfrm>
            <a:off x="8764172" y="2435469"/>
            <a:ext cx="142435" cy="1037493"/>
          </a:xfrm>
          <a:custGeom>
            <a:avLst/>
            <a:gdLst>
              <a:gd name="connsiteX0" fmla="*/ 142435 w 142435"/>
              <a:gd name="connsiteY0" fmla="*/ 0 h 1037493"/>
              <a:gd name="connsiteX1" fmla="*/ 28135 w 142435"/>
              <a:gd name="connsiteY1" fmla="*/ 395654 h 1037493"/>
              <a:gd name="connsiteX2" fmla="*/ 1758 w 142435"/>
              <a:gd name="connsiteY2" fmla="*/ 764931 h 1037493"/>
              <a:gd name="connsiteX3" fmla="*/ 63304 w 142435"/>
              <a:gd name="connsiteY3" fmla="*/ 1037493 h 103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435" h="1037493">
                <a:moveTo>
                  <a:pt x="142435" y="0"/>
                </a:moveTo>
                <a:cubicBezTo>
                  <a:pt x="97008" y="134083"/>
                  <a:pt x="51581" y="268166"/>
                  <a:pt x="28135" y="395654"/>
                </a:cubicBezTo>
                <a:cubicBezTo>
                  <a:pt x="4689" y="523142"/>
                  <a:pt x="-4103" y="657958"/>
                  <a:pt x="1758" y="764931"/>
                </a:cubicBezTo>
                <a:cubicBezTo>
                  <a:pt x="7619" y="871904"/>
                  <a:pt x="35461" y="954698"/>
                  <a:pt x="63304" y="1037493"/>
                </a:cubicBezTo>
              </a:path>
            </a:pathLst>
          </a:custGeom>
          <a:noFill/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 flipH="1">
            <a:off x="9856222" y="2412324"/>
            <a:ext cx="172333" cy="1037493"/>
          </a:xfrm>
          <a:custGeom>
            <a:avLst/>
            <a:gdLst>
              <a:gd name="connsiteX0" fmla="*/ 142435 w 142435"/>
              <a:gd name="connsiteY0" fmla="*/ 0 h 1037493"/>
              <a:gd name="connsiteX1" fmla="*/ 28135 w 142435"/>
              <a:gd name="connsiteY1" fmla="*/ 395654 h 1037493"/>
              <a:gd name="connsiteX2" fmla="*/ 1758 w 142435"/>
              <a:gd name="connsiteY2" fmla="*/ 764931 h 1037493"/>
              <a:gd name="connsiteX3" fmla="*/ 63304 w 142435"/>
              <a:gd name="connsiteY3" fmla="*/ 1037493 h 103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435" h="1037493">
                <a:moveTo>
                  <a:pt x="142435" y="0"/>
                </a:moveTo>
                <a:cubicBezTo>
                  <a:pt x="97008" y="134083"/>
                  <a:pt x="51581" y="268166"/>
                  <a:pt x="28135" y="395654"/>
                </a:cubicBezTo>
                <a:cubicBezTo>
                  <a:pt x="4689" y="523142"/>
                  <a:pt x="-4103" y="657958"/>
                  <a:pt x="1758" y="764931"/>
                </a:cubicBezTo>
                <a:cubicBezTo>
                  <a:pt x="7619" y="871904"/>
                  <a:pt x="35461" y="954698"/>
                  <a:pt x="63304" y="1037493"/>
                </a:cubicBezTo>
              </a:path>
            </a:pathLst>
          </a:custGeom>
          <a:noFill/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09876" y="3578469"/>
            <a:ext cx="299154" cy="3604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10577146" y="2927838"/>
            <a:ext cx="395654" cy="634708"/>
          </a:xfrm>
          <a:custGeom>
            <a:avLst/>
            <a:gdLst>
              <a:gd name="connsiteX0" fmla="*/ 395654 w 395654"/>
              <a:gd name="connsiteY0" fmla="*/ 0 h 634708"/>
              <a:gd name="connsiteX1" fmla="*/ 369277 w 395654"/>
              <a:gd name="connsiteY1" fmla="*/ 193431 h 634708"/>
              <a:gd name="connsiteX2" fmla="*/ 334108 w 395654"/>
              <a:gd name="connsiteY2" fmla="*/ 351693 h 634708"/>
              <a:gd name="connsiteX3" fmla="*/ 228600 w 395654"/>
              <a:gd name="connsiteY3" fmla="*/ 553916 h 634708"/>
              <a:gd name="connsiteX4" fmla="*/ 61546 w 395654"/>
              <a:gd name="connsiteY4" fmla="*/ 624254 h 634708"/>
              <a:gd name="connsiteX5" fmla="*/ 0 w 395654"/>
              <a:gd name="connsiteY5" fmla="*/ 633047 h 634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5654" h="634708">
                <a:moveTo>
                  <a:pt x="395654" y="0"/>
                </a:moveTo>
                <a:cubicBezTo>
                  <a:pt x="387594" y="67408"/>
                  <a:pt x="379535" y="134816"/>
                  <a:pt x="369277" y="193431"/>
                </a:cubicBezTo>
                <a:cubicBezTo>
                  <a:pt x="359019" y="252046"/>
                  <a:pt x="357554" y="291612"/>
                  <a:pt x="334108" y="351693"/>
                </a:cubicBezTo>
                <a:cubicBezTo>
                  <a:pt x="310662" y="411774"/>
                  <a:pt x="274027" y="508489"/>
                  <a:pt x="228600" y="553916"/>
                </a:cubicBezTo>
                <a:cubicBezTo>
                  <a:pt x="183173" y="599343"/>
                  <a:pt x="99646" y="611066"/>
                  <a:pt x="61546" y="624254"/>
                </a:cubicBezTo>
                <a:cubicBezTo>
                  <a:pt x="23446" y="637443"/>
                  <a:pt x="11723" y="635245"/>
                  <a:pt x="0" y="633047"/>
                </a:cubicBezTo>
              </a:path>
            </a:pathLst>
          </a:custGeom>
          <a:noFill/>
          <a:ln w="19050">
            <a:solidFill>
              <a:srgbClr val="00B0F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10579207" y="2989386"/>
            <a:ext cx="1317417" cy="959568"/>
          </a:xfrm>
          <a:custGeom>
            <a:avLst/>
            <a:gdLst>
              <a:gd name="connsiteX0" fmla="*/ 395654 w 395654"/>
              <a:gd name="connsiteY0" fmla="*/ 0 h 634708"/>
              <a:gd name="connsiteX1" fmla="*/ 369277 w 395654"/>
              <a:gd name="connsiteY1" fmla="*/ 193431 h 634708"/>
              <a:gd name="connsiteX2" fmla="*/ 334108 w 395654"/>
              <a:gd name="connsiteY2" fmla="*/ 351693 h 634708"/>
              <a:gd name="connsiteX3" fmla="*/ 228600 w 395654"/>
              <a:gd name="connsiteY3" fmla="*/ 553916 h 634708"/>
              <a:gd name="connsiteX4" fmla="*/ 61546 w 395654"/>
              <a:gd name="connsiteY4" fmla="*/ 624254 h 634708"/>
              <a:gd name="connsiteX5" fmla="*/ 0 w 395654"/>
              <a:gd name="connsiteY5" fmla="*/ 633047 h 634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5654" h="634708">
                <a:moveTo>
                  <a:pt x="395654" y="0"/>
                </a:moveTo>
                <a:cubicBezTo>
                  <a:pt x="387594" y="67408"/>
                  <a:pt x="379535" y="134816"/>
                  <a:pt x="369277" y="193431"/>
                </a:cubicBezTo>
                <a:cubicBezTo>
                  <a:pt x="359019" y="252046"/>
                  <a:pt x="357554" y="291612"/>
                  <a:pt x="334108" y="351693"/>
                </a:cubicBezTo>
                <a:cubicBezTo>
                  <a:pt x="310662" y="411774"/>
                  <a:pt x="274027" y="508489"/>
                  <a:pt x="228600" y="553916"/>
                </a:cubicBezTo>
                <a:cubicBezTo>
                  <a:pt x="183173" y="599343"/>
                  <a:pt x="99646" y="611066"/>
                  <a:pt x="61546" y="624254"/>
                </a:cubicBezTo>
                <a:cubicBezTo>
                  <a:pt x="23446" y="637443"/>
                  <a:pt x="11723" y="635245"/>
                  <a:pt x="0" y="633047"/>
                </a:cubicBezTo>
              </a:path>
            </a:pathLst>
          </a:custGeom>
          <a:noFill/>
          <a:ln w="19050">
            <a:solidFill>
              <a:srgbClr val="00B0F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8764172" y="3257518"/>
            <a:ext cx="14771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+      -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" name="Rectangle 32"/>
          <p:cNvSpPr/>
          <p:nvPr/>
        </p:nvSpPr>
        <p:spPr>
          <a:xfrm rot="5400000">
            <a:off x="10022897" y="3333155"/>
            <a:ext cx="14771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+   -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1793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2289464" y="3656121"/>
            <a:ext cx="1902707" cy="2844734"/>
            <a:chOff x="1754893" y="3642053"/>
            <a:chExt cx="1902707" cy="284473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54893" y="3642053"/>
              <a:ext cx="1847709" cy="2281999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1754893" y="5902012"/>
              <a:ext cx="1902707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th-TH" sz="3200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แหล่งจ่ายไฟฟ้า</a:t>
              </a:r>
              <a:endParaRPr lang="en-US" sz="3200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-4473"/>
            <a:ext cx="10867077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วงจรไดโอดเปล่งแสงพร้อมตัวต้านทานจำกัดกระแส (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LED with Current-Limiting Resistor Circuit)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9273059" y="3030978"/>
            <a:ext cx="2387844" cy="1487532"/>
            <a:chOff x="7192255" y="1162414"/>
            <a:chExt cx="2387844" cy="1487532"/>
          </a:xfrm>
        </p:grpSpPr>
        <p:sp>
          <p:nvSpPr>
            <p:cNvPr id="14" name="Rectangle 13"/>
            <p:cNvSpPr/>
            <p:nvPr/>
          </p:nvSpPr>
          <p:spPr>
            <a:xfrm>
              <a:off x="7716083" y="1162414"/>
              <a:ext cx="1610797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th-TH" sz="3200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ตัวต้านทาน</a:t>
              </a:r>
              <a:endParaRPr lang="en-US" sz="3200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92255" y="1945938"/>
              <a:ext cx="2387844" cy="704008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6456070" y="4055076"/>
            <a:ext cx="3340817" cy="2887367"/>
            <a:chOff x="6456070" y="4055076"/>
            <a:chExt cx="3340817" cy="2887367"/>
          </a:xfrm>
        </p:grpSpPr>
        <p:sp>
          <p:nvSpPr>
            <p:cNvPr id="15" name="Rectangle 14"/>
            <p:cNvSpPr/>
            <p:nvPr/>
          </p:nvSpPr>
          <p:spPr>
            <a:xfrm>
              <a:off x="7834533" y="6005936"/>
              <a:ext cx="196235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th-TH" sz="3200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ไดโอดเปล่งแสง</a:t>
              </a:r>
              <a:endParaRPr lang="en-US" sz="3200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6456070" y="4055076"/>
              <a:ext cx="1364114" cy="2887367"/>
              <a:chOff x="6457072" y="3709828"/>
              <a:chExt cx="1364114" cy="2887367"/>
            </a:xfrm>
          </p:grpSpPr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97438" y="3709828"/>
                <a:ext cx="1024084" cy="2243248"/>
              </a:xfrm>
              <a:prstGeom prst="rect">
                <a:avLst/>
              </a:prstGeom>
            </p:spPr>
          </p:pic>
          <p:sp>
            <p:nvSpPr>
              <p:cNvPr id="22" name="Rectangle 21"/>
              <p:cNvSpPr/>
              <p:nvPr/>
            </p:nvSpPr>
            <p:spPr>
              <a:xfrm>
                <a:off x="6457072" y="5489199"/>
                <a:ext cx="1364114" cy="11079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th-TH" sz="6600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+   -</a:t>
                </a:r>
                <a:endParaRPr lang="en-US" sz="6600" dirty="0"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</p:grpSp>
      </p:grpSp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442" y="924021"/>
            <a:ext cx="5266289" cy="2649469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6224993" y="879418"/>
            <a:ext cx="2562889" cy="2151560"/>
            <a:chOff x="6224993" y="879418"/>
            <a:chExt cx="2562889" cy="215156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332368" y="1442116"/>
              <a:ext cx="2455514" cy="1588862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6224993" y="879418"/>
              <a:ext cx="255096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th-TH" sz="3200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สวิชต์กดติด-ปล่อยดับ</a:t>
              </a:r>
              <a:endParaRPr lang="en-US" sz="3200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559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274" y="0"/>
            <a:ext cx="72354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75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dn.whadda.com/wp-content/uploads/2023/03/29064805/vtbb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392" y="424679"/>
            <a:ext cx="7914157" cy="5935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2" y="0"/>
            <a:ext cx="6295868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วงจรเรียงกระแส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แบบเต็มคลื่น (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The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Full-Wave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Rectifier )</a:t>
            </a:r>
          </a:p>
        </p:txBody>
      </p:sp>
      <p:cxnSp>
        <p:nvCxnSpPr>
          <p:cNvPr id="52" name="Straight Connector 51"/>
          <p:cNvCxnSpPr/>
          <p:nvPr/>
        </p:nvCxnSpPr>
        <p:spPr>
          <a:xfrm flipH="1">
            <a:off x="3845719" y="2150504"/>
            <a:ext cx="29564" cy="2331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3848100" y="2407679"/>
            <a:ext cx="22421" cy="2331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3848100" y="2612466"/>
            <a:ext cx="27183" cy="2402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3861198" y="2867260"/>
            <a:ext cx="4560" cy="23157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 flipH="1">
            <a:off x="4291726" y="2146113"/>
            <a:ext cx="45719" cy="935692"/>
            <a:chOff x="5410199" y="2606552"/>
            <a:chExt cx="3114" cy="639090"/>
          </a:xfrm>
        </p:grpSpPr>
        <p:cxnSp>
          <p:nvCxnSpPr>
            <p:cNvPr id="58" name="Straight Connector 57"/>
            <p:cNvCxnSpPr/>
            <p:nvPr/>
          </p:nvCxnSpPr>
          <p:spPr>
            <a:xfrm flipH="1">
              <a:off x="5410199" y="2606552"/>
              <a:ext cx="3114" cy="14379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5410199" y="2773239"/>
              <a:ext cx="3114" cy="14379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5410199" y="2935164"/>
              <a:ext cx="3114" cy="14379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>
              <a:off x="5410199" y="3101851"/>
              <a:ext cx="3114" cy="14379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/>
          <p:cNvGrpSpPr/>
          <p:nvPr/>
        </p:nvGrpSpPr>
        <p:grpSpPr>
          <a:xfrm>
            <a:off x="4079241" y="3749167"/>
            <a:ext cx="45719" cy="935692"/>
            <a:chOff x="5234257" y="3754315"/>
            <a:chExt cx="2574" cy="639090"/>
          </a:xfrm>
        </p:grpSpPr>
        <p:cxnSp>
          <p:nvCxnSpPr>
            <p:cNvPr id="62" name="Straight Connector 61"/>
            <p:cNvCxnSpPr/>
            <p:nvPr/>
          </p:nvCxnSpPr>
          <p:spPr>
            <a:xfrm flipH="1">
              <a:off x="5234257" y="3754315"/>
              <a:ext cx="2574" cy="14379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H="1">
              <a:off x="5234257" y="3921002"/>
              <a:ext cx="2574" cy="14379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5234257" y="4082927"/>
              <a:ext cx="2574" cy="14379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5234257" y="4249614"/>
              <a:ext cx="2574" cy="14379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2625240" y="1300392"/>
            <a:ext cx="2208545" cy="48348"/>
            <a:chOff x="4030915" y="1981200"/>
            <a:chExt cx="1635137" cy="9525"/>
          </a:xfrm>
        </p:grpSpPr>
        <p:cxnSp>
          <p:nvCxnSpPr>
            <p:cNvPr id="78" name="Straight Connector 77"/>
            <p:cNvCxnSpPr/>
            <p:nvPr/>
          </p:nvCxnSpPr>
          <p:spPr>
            <a:xfrm flipH="1">
              <a:off x="4030915" y="1983581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>
              <a:off x="4192840" y="1985962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H="1">
              <a:off x="4361909" y="1981200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H="1">
              <a:off x="4523834" y="1983581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H="1">
              <a:off x="5041077" y="1983581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>
              <a:off x="5203003" y="1985962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5372072" y="1981200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>
              <a:off x="5534001" y="1983581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H="1" flipV="1">
              <a:off x="4698094" y="1983582"/>
              <a:ext cx="320159" cy="238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/>
          <p:cNvGrpSpPr/>
          <p:nvPr/>
        </p:nvGrpSpPr>
        <p:grpSpPr>
          <a:xfrm>
            <a:off x="2610756" y="1504228"/>
            <a:ext cx="2245100" cy="72161"/>
            <a:chOff x="4040433" y="2138362"/>
            <a:chExt cx="1533436" cy="9525"/>
          </a:xfrm>
        </p:grpSpPr>
        <p:cxnSp>
          <p:nvCxnSpPr>
            <p:cNvPr id="89" name="Straight Connector 88"/>
            <p:cNvCxnSpPr/>
            <p:nvPr/>
          </p:nvCxnSpPr>
          <p:spPr>
            <a:xfrm flipH="1">
              <a:off x="4040433" y="2140743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H="1">
              <a:off x="4202358" y="2143124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H="1">
              <a:off x="4371427" y="2138362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H="1">
              <a:off x="4533352" y="2140743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H="1">
              <a:off x="4987936" y="2140114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H="1">
              <a:off x="5149861" y="2142495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>
              <a:off x="5286400" y="2139620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H="1">
              <a:off x="5441818" y="2140743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H="1" flipV="1">
              <a:off x="4683371" y="2140744"/>
              <a:ext cx="291053" cy="2381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2639527" y="5281842"/>
            <a:ext cx="2208545" cy="48348"/>
            <a:chOff x="4030915" y="1981200"/>
            <a:chExt cx="1635137" cy="9525"/>
          </a:xfrm>
        </p:grpSpPr>
        <p:cxnSp>
          <p:nvCxnSpPr>
            <p:cNvPr id="67" name="Straight Connector 66"/>
            <p:cNvCxnSpPr/>
            <p:nvPr/>
          </p:nvCxnSpPr>
          <p:spPr>
            <a:xfrm flipH="1">
              <a:off x="4030915" y="1983581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>
              <a:off x="4192840" y="1985962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4361909" y="1981200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>
              <a:off x="4523834" y="1983581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>
              <a:off x="5041077" y="1983581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H="1">
              <a:off x="5203003" y="1985962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H="1">
              <a:off x="5372072" y="1981200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H="1">
              <a:off x="5534001" y="1983581"/>
              <a:ext cx="132051" cy="476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 flipV="1">
              <a:off x="4698094" y="1983582"/>
              <a:ext cx="320159" cy="238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2625043" y="5485678"/>
            <a:ext cx="2245100" cy="72161"/>
            <a:chOff x="4040433" y="2138362"/>
            <a:chExt cx="1533436" cy="9525"/>
          </a:xfrm>
        </p:grpSpPr>
        <p:cxnSp>
          <p:nvCxnSpPr>
            <p:cNvPr id="77" name="Straight Connector 76"/>
            <p:cNvCxnSpPr/>
            <p:nvPr/>
          </p:nvCxnSpPr>
          <p:spPr>
            <a:xfrm flipH="1">
              <a:off x="4040433" y="2140743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>
              <a:off x="4202358" y="2143124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4371427" y="2138362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H="1">
              <a:off x="4533352" y="2140743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H="1">
              <a:off x="4987936" y="2140114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H="1">
              <a:off x="5149861" y="2142495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5286400" y="2139620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H="1">
              <a:off x="5441818" y="2140743"/>
              <a:ext cx="132051" cy="4763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H="1" flipV="1">
              <a:off x="4683371" y="2140744"/>
              <a:ext cx="291053" cy="2381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3143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2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595607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การทำงานด้วยขั้วต่อวงจรเปิด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08339" y="3038545"/>
            <a:ext cx="1175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Q&amp;A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9472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9523" y="1149505"/>
            <a:ext cx="939897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อ้างอิง</a:t>
            </a:r>
          </a:p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[1]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ผศ.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ประภากร สุวรรณะและ รศ.ดร.สมศักดิ์ ชุ่มช่วย. “วิศวกรรอิเล็กทรอนิกส์1”, พิมพ์ครั้งที่ 2 , สถาบัจเทคโนโลยีพระจอมเกล้าเจ้าคุณทหาร ลาดกระบัง, 2545.</a:t>
            </a:r>
          </a:p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[1] A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. S. </a:t>
            </a:r>
            <a:r>
              <a:rPr lang="en-US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Sedra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and K. C. Smith , “Microelectronic Circuits” 8th , Oxford , 2020.</a:t>
            </a:r>
          </a:p>
        </p:txBody>
      </p:sp>
    </p:spTree>
    <p:extLst>
      <p:ext uri="{BB962C8B-B14F-4D97-AF65-F5344CB8AC3E}">
        <p14:creationId xmlns:p14="http://schemas.microsoft.com/office/powerpoint/2010/main" val="1626326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12770" y="842755"/>
            <a:ext cx="11129996" cy="20621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โครงสร้างนี้ประกอบด้วยสารกึ่งตัวนำชนิด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สารกึ่งตัวนำชนิด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ซึ่งเป็น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ซิลิคอน)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ที่ถูกนำมาเชื่อมต่อกันอย่าง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ใกล้ชิด ในทาง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ปฏิบัติจริง พื้นที่ชนิด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และชนิด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ทั้งสองชนิดนี้อยู่ในผลึก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ซิลิคอนชิ้นเดียวกัน โดยรอยต่อ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p–n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จะ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ถูกสร้างขึ้นด้วยการ เติมสารเจือ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doping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บางบริเวณให้เป็นชนิด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และบางบริเวณให้เป็นชนิด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46"/>
            <a:ext cx="329449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2.1 รอยต่อ (</a:t>
            </a:r>
            <a:r>
              <a:rPr lang="en-US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pn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Junction)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608424" y="3538761"/>
            <a:ext cx="5048177" cy="2632369"/>
            <a:chOff x="3608424" y="3538761"/>
            <a:chExt cx="5048177" cy="2632369"/>
          </a:xfrm>
        </p:grpSpPr>
        <p:sp>
          <p:nvSpPr>
            <p:cNvPr id="22" name="Rectangle 21"/>
            <p:cNvSpPr/>
            <p:nvPr/>
          </p:nvSpPr>
          <p:spPr>
            <a:xfrm>
              <a:off x="3608424" y="5647910"/>
              <a:ext cx="504817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th-TH" sz="2800" dirty="0"/>
                <a:t>รูปที่ </a:t>
              </a:r>
              <a:r>
                <a:rPr lang="th-TH" sz="2800" dirty="0" smtClean="0"/>
                <a:t>2.1 </a:t>
              </a:r>
              <a:r>
                <a:rPr lang="th-TH" sz="2800" dirty="0"/>
                <a:t>แสดง</a:t>
              </a:r>
              <a:r>
                <a:rPr lang="th-TH" sz="2800" dirty="0" smtClean="0"/>
                <a:t>รอยต่อพีเอ็นภายใต้สภาวะวงจรเปิด</a:t>
              </a:r>
              <a:endParaRPr lang="en-US" sz="2800" dirty="0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30638" y="3538761"/>
              <a:ext cx="3511745" cy="17368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74577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12770" y="842755"/>
            <a:ext cx="11129996" cy="22006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จากรูปที่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2.2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จะเห็นว่า มีการต่อ สายไฟจากภายนอกเข้ากับบริเวณ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ผ่านหน้าสัมผัสโลหะ (อะลูมิเนียม) หากนำรอยต่อ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p–n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นี้ไปใช้งานเป็น ไดโอด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diode)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จุดต่อทั้งสองนี้จะถือเป็น ขั้วของไดโอด ซึ่งจะ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เรียกว่า ขั้ว </a:t>
            </a:r>
            <a:r>
              <a:rPr lang="en-US" sz="3200" b="1" i="1" u="sng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Anode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ฝั่ง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p)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และขั้ว </a:t>
            </a:r>
            <a:r>
              <a:rPr lang="en-US" sz="3200" b="1" i="1" u="sng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Cathode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ฝั่ง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endParaRPr lang="th-TH" sz="9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สัญลักษณ์ไดโอด ดังรูปที่ 2.3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46"/>
            <a:ext cx="329449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2.1 รอยต่อ (</a:t>
            </a:r>
            <a:r>
              <a:rPr lang="en-US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pn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Junction)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846053" y="3505028"/>
            <a:ext cx="5609002" cy="2846621"/>
            <a:chOff x="700933" y="3891271"/>
            <a:chExt cx="5609002" cy="2846621"/>
          </a:xfrm>
        </p:grpSpPr>
        <p:grpSp>
          <p:nvGrpSpPr>
            <p:cNvPr id="8" name="Group 7"/>
            <p:cNvGrpSpPr/>
            <p:nvPr/>
          </p:nvGrpSpPr>
          <p:grpSpPr>
            <a:xfrm>
              <a:off x="700933" y="3891271"/>
              <a:ext cx="4698112" cy="1916062"/>
              <a:chOff x="3038095" y="2766665"/>
              <a:chExt cx="6253187" cy="2550278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19082" y="2878543"/>
                <a:ext cx="6172200" cy="24384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3038095" y="2766665"/>
                <a:ext cx="1725152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r>
                  <a:rPr lang="th-TH" sz="2800" dirty="0" smtClean="0"/>
                  <a:t>หน้าสัมผัสโลหะ</a:t>
                </a:r>
                <a:endParaRPr lang="en-US" sz="2800" dirty="0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7298471" y="2809883"/>
                <a:ext cx="1725152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r>
                  <a:rPr lang="th-TH" sz="2800" dirty="0" smtClean="0"/>
                  <a:t>หน้าสัมผัสโลหะ</a:t>
                </a:r>
                <a:endParaRPr lang="en-US" sz="2800" dirty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3067665" y="4720570"/>
                <a:ext cx="1007007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r>
                  <a:rPr lang="th-TH" sz="2800" dirty="0" smtClean="0"/>
                  <a:t>(แอโนด)</a:t>
                </a:r>
                <a:endParaRPr lang="en-US" sz="2800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8146907" y="4654606"/>
                <a:ext cx="1015021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r>
                  <a:rPr lang="th-TH" sz="2800" dirty="0" smtClean="0"/>
                  <a:t>(แคโทด)</a:t>
                </a:r>
                <a:endParaRPr lang="en-US" sz="2800" dirty="0"/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723149" y="6153117"/>
              <a:ext cx="5586786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รูปที่ </a:t>
              </a:r>
              <a:r>
                <a:rPr lang="th-TH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2.1 </a:t>
              </a:r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แสดง</a:t>
              </a:r>
              <a:r>
                <a:rPr lang="th-TH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รอยต่อพีเอ็นภายใต้สภาวะวงจรเปิด</a:t>
              </a:r>
              <a:endPara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043670" y="4096985"/>
            <a:ext cx="2941831" cy="1752082"/>
            <a:chOff x="8077501" y="1661068"/>
            <a:chExt cx="2941831" cy="1752082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138279" y="1661068"/>
              <a:ext cx="2145759" cy="777165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>
            <a:xfrm>
              <a:off x="8077501" y="2828375"/>
              <a:ext cx="294183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th-TH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2.3 สัญลักษณ์</a:t>
              </a:r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วงจรไดโอด</a:t>
              </a:r>
              <a:endPara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5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7515" y="888851"/>
            <a:ext cx="11129996" cy="501675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พิจารณารอยต่อ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p–n (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pn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junction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เอา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วัสดุที่มีคณสมบัติต่างกันมาทำงานร่วมกัน ในกรณีนี้ อธิบาย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ได้เป็น 3 ระดับ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ดังนี้</a:t>
            </a:r>
          </a:p>
          <a:p>
            <a:pPr marL="514350" indent="-514350" algn="thaiDist">
              <a:buFont typeface="+mj-lt"/>
              <a:buAutoNum type="arabicPeriod"/>
            </a:pPr>
            <a:r>
              <a:rPr lang="th-TH" sz="3200" b="1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ความหมายเชิงกายภาพ (</a:t>
            </a:r>
            <a:r>
              <a:rPr lang="en-US" sz="3200" b="1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Physical </a:t>
            </a:r>
            <a:r>
              <a:rPr lang="en-US" sz="3200" b="1" i="1" u="sng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Meaning)</a:t>
            </a:r>
            <a:r>
              <a:rPr lang="th-TH" sz="3200" b="1" i="1" u="sng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เชิงโครงสร้างจริง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กึ่งตัวนำชนิด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และชนิด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ผลึกซิลิคอน “ชิ้นเดียวกัน” ที่ถูกแบ่งบริเวณให้เป็น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ด้วยการเติมสารเจือ (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doping)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ดังนั้นคุณสมบัติที่สำคัญๆ คือ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บริเวณ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เชื่อมต่อกันโดยตรงภายในโครงสร้างผลึกเดียวกัน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มีช่องว่างอากาศ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มีฉนวนคั่น</a:t>
            </a:r>
          </a:p>
          <a:p>
            <a:pPr algn="thaiDist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อะตอม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ซิลิคอนของฝั่ง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มีความต่อเนื่อง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กับอะตอมซิลิคอนของฝั่ง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แบบอะตอม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ชน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อะตอม ซึ่งต่าง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จากการวางแตะกันทางกายภาพแบบ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ธรรมดา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746"/>
            <a:ext cx="329449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2.1 รอยต่อ (</a:t>
            </a:r>
            <a:r>
              <a:rPr lang="en-US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pn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Junction)</a:t>
            </a:r>
          </a:p>
        </p:txBody>
      </p:sp>
    </p:spTree>
    <p:extLst>
      <p:ext uri="{BB962C8B-B14F-4D97-AF65-F5344CB8AC3E}">
        <p14:creationId xmlns:p14="http://schemas.microsoft.com/office/powerpoint/2010/main" val="391577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7515" y="888851"/>
            <a:ext cx="11129996" cy="480131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514350" indent="-514350" algn="thaiDist">
              <a:buFont typeface="+mj-lt"/>
              <a:buAutoNum type="arabicPeriod" startAt="2"/>
            </a:pPr>
            <a:r>
              <a:rPr lang="th-TH" sz="3200" b="1" i="1" u="sng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ความหมาย</a:t>
            </a:r>
            <a:r>
              <a:rPr lang="th-TH" sz="3200" b="1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เชิงไฟฟ้า (</a:t>
            </a:r>
            <a:r>
              <a:rPr lang="en-US" sz="3200" b="1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Electrical </a:t>
            </a:r>
            <a:r>
              <a:rPr lang="en-US" sz="3200" b="1" i="1" u="sng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Meaning)</a:t>
            </a:r>
            <a:r>
              <a:rPr lang="th-TH" sz="3200" b="1" i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สัมผัส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กันในระดับอะตอมแบบสมบูรณ์ จะเกิดสิ่งสำคัญทันที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</a:t>
            </a:r>
          </a:p>
          <a:p>
            <a:pPr algn="thaiDist"/>
            <a:endParaRPr lang="th-TH" sz="9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371600" lvl="2" indent="-457200" algn="thaiDist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แพร่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diffusion)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ของพาหะประจุ</a:t>
            </a:r>
          </a:p>
          <a:p>
            <a:pPr marL="1828800" lvl="3" indent="-457200" algn="thaiDist">
              <a:buFont typeface="Courier New" panose="02070309020205020404" pitchFamily="49" charset="0"/>
              <a:buChar char="o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โฮ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ลจากฝั่ง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แพร่ไปยังฝั่ง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</a:t>
            </a:r>
          </a:p>
          <a:p>
            <a:pPr marL="1828800" lvl="3" indent="-457200" algn="thaiDist">
              <a:buFont typeface="Courier New" panose="02070309020205020404" pitchFamily="49" charset="0"/>
              <a:buChar char="o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อิเล็กตรอน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จากฝั่ง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แพร่ไปยังฝั่ง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</a:t>
            </a:r>
          </a:p>
          <a:p>
            <a:pPr marL="1371600" lvl="2" indent="-457200" algn="thaiDist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เกิด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บริเวณรอยต่อว่างประจุ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depletion region)</a:t>
            </a:r>
          </a:p>
          <a:p>
            <a:pPr marL="1371600" lvl="2" indent="-457200" algn="thaiDist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เกิด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สนามไฟฟ้าภายใน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built-in electric field)</a:t>
            </a:r>
          </a:p>
          <a:p>
            <a:pPr marL="1371600" lvl="2" indent="-457200" algn="thaiDist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เกิด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แรงดันศักย์กั้น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potential barrier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 algn="thaiDist"/>
            <a:endParaRPr lang="en-US" sz="9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ลักษณะเช่นนี้จะเกิดขึ้นเมื่อสาร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สัมผัสกันอย่างใกล้ชิดในระดับโครงสร้าง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ผลึก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746"/>
            <a:ext cx="329449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2.1 รอยต่อ (</a:t>
            </a:r>
            <a:r>
              <a:rPr lang="en-US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pn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Junction)</a:t>
            </a:r>
          </a:p>
        </p:txBody>
      </p:sp>
    </p:spTree>
    <p:extLst>
      <p:ext uri="{BB962C8B-B14F-4D97-AF65-F5344CB8AC3E}">
        <p14:creationId xmlns:p14="http://schemas.microsoft.com/office/powerpoint/2010/main" val="295711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28467" y="775826"/>
            <a:ext cx="11205513" cy="255454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2.4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แสดงรอยต่อ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p–n (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pn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junction)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ภายใต้สภาวะ </a:t>
            </a:r>
            <a:r>
              <a:rPr lang="th-TH" sz="3200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วงจรเปิด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open-circuit)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กล่าวคือ ขั้วต่อภายนอกยังไม่ได้ถูกต่อเข้ากับวงจรใด ๆ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เครื่องหมาย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“+”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ที่ปรากฏในบริเวณสารกึ่งตัวนำชนิด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แทน </a:t>
            </a:r>
            <a:r>
              <a:rPr lang="th-TH" sz="3200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โฮล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holes)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ซึ่งเป็น </a:t>
            </a:r>
            <a:r>
              <a:rPr lang="th-TH" sz="3200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พาหะประจุส่วนใหญ่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majority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carriers)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โดย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ประจุบวกของโฮลเหล่านี้จะถูกทำให้เป็น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กลางด้วยประจุ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ลบที่ถูกยึดเหนี่ยวอยู่กับอะตอมตัวรับ (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acceptor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atoms)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ใน</a:t>
            </a:r>
            <a:r>
              <a:rPr lang="th-TH" sz="3200" i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ปริมาณที่</a:t>
            </a:r>
            <a:r>
              <a:rPr lang="th-TH" sz="3200" i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เท่ากัน</a:t>
            </a:r>
            <a:endParaRPr lang="en-US" sz="3200" i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46"/>
            <a:ext cx="929344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2.2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การทำงานในสภาวะวงจรเปิด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Operation with Open-Circuit Terminals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5204003" y="3520676"/>
            <a:ext cx="1611824" cy="625517"/>
            <a:chOff x="5008735" y="369094"/>
            <a:chExt cx="1611824" cy="625517"/>
          </a:xfrm>
        </p:grpSpPr>
        <p:sp>
          <p:nvSpPr>
            <p:cNvPr id="19" name="Right Arrow 18"/>
            <p:cNvSpPr/>
            <p:nvPr/>
          </p:nvSpPr>
          <p:spPr>
            <a:xfrm>
              <a:off x="5008735" y="729972"/>
              <a:ext cx="1611824" cy="264639"/>
            </a:xfrm>
            <a:prstGeom prst="right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431623" y="369094"/>
              <a:ext cx="354584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 smtClean="0"/>
                <a:t>I</a:t>
              </a:r>
              <a:r>
                <a:rPr lang="en-US" sz="2000" baseline="-25000" dirty="0" smtClean="0"/>
                <a:t>D</a:t>
              </a:r>
              <a:endParaRPr lang="en-US" sz="2000" baseline="-250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442160" y="4193983"/>
            <a:ext cx="5851282" cy="2309017"/>
            <a:chOff x="967620" y="4478732"/>
            <a:chExt cx="5851282" cy="2309017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73805" y="4478732"/>
              <a:ext cx="4723141" cy="1653099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967620" y="6202974"/>
              <a:ext cx="585128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รูปที่ 2.4 แสดง</a:t>
              </a:r>
              <a:r>
                <a:rPr lang="th-TH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รอยต่อพีเอ็นภายใต้สภาวะวงจร</a:t>
              </a:r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เปิด </a:t>
              </a:r>
              <a:endPara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318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28467" y="775826"/>
            <a:ext cx="11205513" cy="30469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ในสารกึ่งตัวนำชนิด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(n-type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material)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อิเล็กตรอน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ซึ่งเป็น </a:t>
            </a:r>
            <a:r>
              <a:rPr lang="th-TH" sz="3200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พาหะประจุส่วนใหญ่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majority carriers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จะ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แสดงแทนด้วยเครื่องหมาย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“–”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เช่นเดียวกัน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ซึ่ง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ทำหน้าที่ทำให้ประจุของอิเล็กตรอนซึ่งเป็นพาหะประจุส่วนใหญ่เกิดสภาพเป็นกลาง (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neutralized)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ด้วยไอออน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บวกของอะตอมตัวให้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donor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ions)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สารกึ่งตัวนำชนิด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ยังมีโฮลซึ่งเป็น</a:t>
            </a:r>
            <a:r>
              <a:rPr lang="th-TH" sz="3200" i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พาหะประจุส่วนน้อย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minority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carriers)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ที่ถูกสร้างขึ้นจากกระบวนการการแตกตัวด้วยพลังงานความร้อน (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thermal ionization)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46"/>
            <a:ext cx="929344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2.2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การทำงานในสภาวะวงจรเปิด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Operation with Open-Circuit Terminals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5204003" y="3520676"/>
            <a:ext cx="1611824" cy="625517"/>
            <a:chOff x="5008735" y="369094"/>
            <a:chExt cx="1611824" cy="625517"/>
          </a:xfrm>
        </p:grpSpPr>
        <p:sp>
          <p:nvSpPr>
            <p:cNvPr id="19" name="Right Arrow 18"/>
            <p:cNvSpPr/>
            <p:nvPr/>
          </p:nvSpPr>
          <p:spPr>
            <a:xfrm>
              <a:off x="5008735" y="729972"/>
              <a:ext cx="1611824" cy="264639"/>
            </a:xfrm>
            <a:prstGeom prst="right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431623" y="369094"/>
              <a:ext cx="354584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 smtClean="0"/>
                <a:t>I</a:t>
              </a:r>
              <a:r>
                <a:rPr lang="en-US" sz="2000" baseline="-25000" dirty="0" smtClean="0"/>
                <a:t>D</a:t>
              </a:r>
              <a:endParaRPr lang="en-US" sz="2000" baseline="-250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442160" y="4193983"/>
            <a:ext cx="5851282" cy="2309017"/>
            <a:chOff x="967620" y="4478732"/>
            <a:chExt cx="5851282" cy="2309017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73805" y="4478732"/>
              <a:ext cx="4723141" cy="1653099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967620" y="6202974"/>
              <a:ext cx="585128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รูปที่ 2.4 แสดง</a:t>
              </a:r>
              <a:r>
                <a:rPr lang="th-TH" sz="3200" dirty="0" smtClean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รอยต่อพีเอ็นภายใต้สภาวะวงจร</a:t>
              </a:r>
              <a:r>
                <a:rPr lang="th-TH" sz="3200" dirty="0">
                  <a:latin typeface="TH Sarabun New" panose="020B0500040200020003" pitchFamily="34" charset="-34"/>
                  <a:cs typeface="TH Sarabun New" panose="020B0500040200020003" pitchFamily="34" charset="-34"/>
                </a:rPr>
                <a:t>เปิด </a:t>
              </a:r>
              <a:endPara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651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84738" y="932496"/>
            <a:ext cx="11205513" cy="30469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b="1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กระแสการแพร่ (</a:t>
            </a:r>
            <a:r>
              <a:rPr lang="en-US" sz="3200" b="1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The Diffusion Current ID )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เนื่องจากความเข้มข้นของโฮลในบริเวณสารกึ่งตัวนำชนิด 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มี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ค่าสูง ในขณะที่ความเข้มข้นของโฮลในบริเวณชนิด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มีค่าต่ำ โฮลจึงเกิดการแพร่ข้ามรอยต่อ</a:t>
            </a:r>
            <a:r>
              <a:rPr lang="th-TH" sz="3200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จากด้าน </a:t>
            </a:r>
            <a:r>
              <a:rPr lang="en-US" sz="3200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ไปยังด้าน </a:t>
            </a:r>
            <a:r>
              <a:rPr lang="en-US" sz="3200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ในทำนองเดียวกัน อิเล็กตรอนในบริเวณชนิด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ซึ่งมีความเข้มข้นสูง จะเกิดการแพร่ข้ามรอยต่อ</a:t>
            </a:r>
            <a:r>
              <a:rPr lang="th-TH" sz="3200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จากด้าน </a:t>
            </a:r>
            <a:r>
              <a:rPr lang="en-US" sz="3200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i="1" u="sng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ไปยังด้าน </a:t>
            </a:r>
            <a:r>
              <a:rPr lang="en-US" sz="3200" i="1" u="sng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กระแสทั้งสองนี้รวมกันก่อให้เกิด กระแสการแพร่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diffusion current) ID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โดยทิศทางของกระแสรวมดังกล่าวคือจากด้าน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ไปยังด้าน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ตามที่แสดงไว้ในรูปที่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2.5</a:t>
            </a:r>
            <a:endParaRPr lang="th-TH" sz="3200" i="1" u="sng" dirty="0" smtClean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46"/>
            <a:ext cx="929344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2.2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การทำงานในสภาวะวงจรเปิด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Operation with Open-Circuit Terminals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532" y="4654558"/>
            <a:ext cx="4723141" cy="1653099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298389" y="4000285"/>
            <a:ext cx="1611824" cy="642880"/>
            <a:chOff x="5008735" y="369094"/>
            <a:chExt cx="1611824" cy="625517"/>
          </a:xfrm>
        </p:grpSpPr>
        <p:sp>
          <p:nvSpPr>
            <p:cNvPr id="6" name="Right Arrow 5"/>
            <p:cNvSpPr/>
            <p:nvPr/>
          </p:nvSpPr>
          <p:spPr>
            <a:xfrm>
              <a:off x="5008735" y="729972"/>
              <a:ext cx="1611824" cy="264639"/>
            </a:xfrm>
            <a:prstGeom prst="right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431623" y="369094"/>
              <a:ext cx="354584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 smtClean="0"/>
                <a:t>I</a:t>
              </a:r>
              <a:r>
                <a:rPr lang="en-US" sz="2000" baseline="-25000" dirty="0" smtClean="0"/>
                <a:t>D</a:t>
              </a:r>
              <a:endParaRPr lang="en-US" sz="2000" baseline="-250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468814" y="4134225"/>
            <a:ext cx="4670563" cy="2173432"/>
            <a:chOff x="6501960" y="4552514"/>
            <a:chExt cx="4670563" cy="217343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05773" y="4552514"/>
              <a:ext cx="4355523" cy="2173432"/>
            </a:xfrm>
            <a:prstGeom prst="rect">
              <a:avLst/>
            </a:prstGeom>
          </p:spPr>
        </p:pic>
        <p:sp>
          <p:nvSpPr>
            <p:cNvPr id="9" name="Freeform 8"/>
            <p:cNvSpPr/>
            <p:nvPr/>
          </p:nvSpPr>
          <p:spPr>
            <a:xfrm>
              <a:off x="8543657" y="5219196"/>
              <a:ext cx="1013114" cy="1187578"/>
            </a:xfrm>
            <a:custGeom>
              <a:avLst/>
              <a:gdLst>
                <a:gd name="connsiteX0" fmla="*/ 0 w 1114425"/>
                <a:gd name="connsiteY0" fmla="*/ 1306336 h 1306336"/>
                <a:gd name="connsiteX1" fmla="*/ 60325 w 1114425"/>
                <a:gd name="connsiteY1" fmla="*/ 1265061 h 1306336"/>
                <a:gd name="connsiteX2" fmla="*/ 98425 w 1114425"/>
                <a:gd name="connsiteY2" fmla="*/ 1242836 h 1306336"/>
                <a:gd name="connsiteX3" fmla="*/ 149225 w 1114425"/>
                <a:gd name="connsiteY3" fmla="*/ 1195211 h 1306336"/>
                <a:gd name="connsiteX4" fmla="*/ 190500 w 1114425"/>
                <a:gd name="connsiteY4" fmla="*/ 1157111 h 1306336"/>
                <a:gd name="connsiteX5" fmla="*/ 234950 w 1114425"/>
                <a:gd name="connsiteY5" fmla="*/ 1106311 h 1306336"/>
                <a:gd name="connsiteX6" fmla="*/ 273050 w 1114425"/>
                <a:gd name="connsiteY6" fmla="*/ 1052336 h 1306336"/>
                <a:gd name="connsiteX7" fmla="*/ 317500 w 1114425"/>
                <a:gd name="connsiteY7" fmla="*/ 1001536 h 1306336"/>
                <a:gd name="connsiteX8" fmla="*/ 352425 w 1114425"/>
                <a:gd name="connsiteY8" fmla="*/ 950736 h 1306336"/>
                <a:gd name="connsiteX9" fmla="*/ 444500 w 1114425"/>
                <a:gd name="connsiteY9" fmla="*/ 804686 h 1306336"/>
                <a:gd name="connsiteX10" fmla="*/ 666750 w 1114425"/>
                <a:gd name="connsiteY10" fmla="*/ 442736 h 1306336"/>
                <a:gd name="connsiteX11" fmla="*/ 774700 w 1114425"/>
                <a:gd name="connsiteY11" fmla="*/ 283986 h 1306336"/>
                <a:gd name="connsiteX12" fmla="*/ 819150 w 1114425"/>
                <a:gd name="connsiteY12" fmla="*/ 223661 h 1306336"/>
                <a:gd name="connsiteX13" fmla="*/ 860425 w 1114425"/>
                <a:gd name="connsiteY13" fmla="*/ 172861 h 1306336"/>
                <a:gd name="connsiteX14" fmla="*/ 911225 w 1114425"/>
                <a:gd name="connsiteY14" fmla="*/ 128411 h 1306336"/>
                <a:gd name="connsiteX15" fmla="*/ 949325 w 1114425"/>
                <a:gd name="connsiteY15" fmla="*/ 87136 h 1306336"/>
                <a:gd name="connsiteX16" fmla="*/ 987425 w 1114425"/>
                <a:gd name="connsiteY16" fmla="*/ 55386 h 1306336"/>
                <a:gd name="connsiteX17" fmla="*/ 1028700 w 1114425"/>
                <a:gd name="connsiteY17" fmla="*/ 29986 h 1306336"/>
                <a:gd name="connsiteX18" fmla="*/ 1057275 w 1114425"/>
                <a:gd name="connsiteY18" fmla="*/ 20461 h 1306336"/>
                <a:gd name="connsiteX19" fmla="*/ 1082675 w 1114425"/>
                <a:gd name="connsiteY19" fmla="*/ 1411 h 1306336"/>
                <a:gd name="connsiteX20" fmla="*/ 1098550 w 1114425"/>
                <a:gd name="connsiteY20" fmla="*/ 1411 h 1306336"/>
                <a:gd name="connsiteX21" fmla="*/ 1114425 w 1114425"/>
                <a:gd name="connsiteY21" fmla="*/ 1411 h 1306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114425" h="1306336">
                  <a:moveTo>
                    <a:pt x="0" y="1306336"/>
                  </a:moveTo>
                  <a:cubicBezTo>
                    <a:pt x="21960" y="1290990"/>
                    <a:pt x="43921" y="1275644"/>
                    <a:pt x="60325" y="1265061"/>
                  </a:cubicBezTo>
                  <a:cubicBezTo>
                    <a:pt x="76729" y="1254478"/>
                    <a:pt x="83609" y="1254478"/>
                    <a:pt x="98425" y="1242836"/>
                  </a:cubicBezTo>
                  <a:cubicBezTo>
                    <a:pt x="113241" y="1231194"/>
                    <a:pt x="149225" y="1195211"/>
                    <a:pt x="149225" y="1195211"/>
                  </a:cubicBezTo>
                  <a:cubicBezTo>
                    <a:pt x="164571" y="1180923"/>
                    <a:pt x="176213" y="1171928"/>
                    <a:pt x="190500" y="1157111"/>
                  </a:cubicBezTo>
                  <a:cubicBezTo>
                    <a:pt x="204787" y="1142294"/>
                    <a:pt x="221192" y="1123773"/>
                    <a:pt x="234950" y="1106311"/>
                  </a:cubicBezTo>
                  <a:cubicBezTo>
                    <a:pt x="248708" y="1088849"/>
                    <a:pt x="259292" y="1069798"/>
                    <a:pt x="273050" y="1052336"/>
                  </a:cubicBezTo>
                  <a:cubicBezTo>
                    <a:pt x="286808" y="1034874"/>
                    <a:pt x="304271" y="1018469"/>
                    <a:pt x="317500" y="1001536"/>
                  </a:cubicBezTo>
                  <a:cubicBezTo>
                    <a:pt x="330729" y="984603"/>
                    <a:pt x="331258" y="983544"/>
                    <a:pt x="352425" y="950736"/>
                  </a:cubicBezTo>
                  <a:cubicBezTo>
                    <a:pt x="373592" y="917928"/>
                    <a:pt x="392113" y="889353"/>
                    <a:pt x="444500" y="804686"/>
                  </a:cubicBezTo>
                  <a:cubicBezTo>
                    <a:pt x="496888" y="720019"/>
                    <a:pt x="611717" y="529519"/>
                    <a:pt x="666750" y="442736"/>
                  </a:cubicBezTo>
                  <a:cubicBezTo>
                    <a:pt x="721783" y="355953"/>
                    <a:pt x="749300" y="320498"/>
                    <a:pt x="774700" y="283986"/>
                  </a:cubicBezTo>
                  <a:cubicBezTo>
                    <a:pt x="800100" y="247474"/>
                    <a:pt x="804863" y="242182"/>
                    <a:pt x="819150" y="223661"/>
                  </a:cubicBezTo>
                  <a:cubicBezTo>
                    <a:pt x="833437" y="205140"/>
                    <a:pt x="845079" y="188736"/>
                    <a:pt x="860425" y="172861"/>
                  </a:cubicBezTo>
                  <a:cubicBezTo>
                    <a:pt x="875771" y="156986"/>
                    <a:pt x="896408" y="142698"/>
                    <a:pt x="911225" y="128411"/>
                  </a:cubicBezTo>
                  <a:cubicBezTo>
                    <a:pt x="926042" y="114124"/>
                    <a:pt x="936625" y="99307"/>
                    <a:pt x="949325" y="87136"/>
                  </a:cubicBezTo>
                  <a:cubicBezTo>
                    <a:pt x="962025" y="74965"/>
                    <a:pt x="974196" y="64911"/>
                    <a:pt x="987425" y="55386"/>
                  </a:cubicBezTo>
                  <a:cubicBezTo>
                    <a:pt x="1000654" y="45861"/>
                    <a:pt x="1017058" y="35807"/>
                    <a:pt x="1028700" y="29986"/>
                  </a:cubicBezTo>
                  <a:cubicBezTo>
                    <a:pt x="1040342" y="24165"/>
                    <a:pt x="1048279" y="25223"/>
                    <a:pt x="1057275" y="20461"/>
                  </a:cubicBezTo>
                  <a:cubicBezTo>
                    <a:pt x="1066271" y="15699"/>
                    <a:pt x="1075796" y="4586"/>
                    <a:pt x="1082675" y="1411"/>
                  </a:cubicBezTo>
                  <a:cubicBezTo>
                    <a:pt x="1089554" y="-1764"/>
                    <a:pt x="1098550" y="1411"/>
                    <a:pt x="1098550" y="1411"/>
                  </a:cubicBezTo>
                  <a:lnTo>
                    <a:pt x="1114425" y="1411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9264184" y="5584794"/>
              <a:ext cx="1908339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th-TH" sz="2400" dirty="0" smtClean="0"/>
                <a:t>กำแพงแรงดันไฟฟ้า</a:t>
              </a:r>
              <a:endParaRPr lang="en-US" sz="2400" dirty="0"/>
            </a:p>
          </p:txBody>
        </p:sp>
        <p:sp>
          <p:nvSpPr>
            <p:cNvPr id="12" name="Rectangle 11"/>
            <p:cNvSpPr/>
            <p:nvPr/>
          </p:nvSpPr>
          <p:spPr>
            <a:xfrm rot="16200000">
              <a:off x="6176710" y="5377620"/>
              <a:ext cx="117371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th-TH" sz="2800" dirty="0" smtClean="0"/>
                <a:t>ศักย์ไฟฟ้า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6560897" y="6222738"/>
            <a:ext cx="52790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รูปที่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2.5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(b)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การกระจายศักยภาพตาม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แนวแกน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5997" y="6267935"/>
            <a:ext cx="58512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รูปที่ </a:t>
            </a:r>
            <a:r>
              <a:rPr lang="th-TH" sz="32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2.5 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(a)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รอยต่อ </a:t>
            </a:r>
            <a:r>
              <a:rPr lang="en-US" sz="32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pn</a:t>
            </a:r>
            <a:r>
              <a:rPr lang="en-US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2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ที่ไม่มีแรงดันไฟฟ้าป้อนเข้า</a:t>
            </a:r>
            <a:endParaRPr lang="en-US" sz="32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5054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0" y="1280762"/>
            <a:ext cx="6286500" cy="22002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3782" y="4065185"/>
            <a:ext cx="4791075" cy="239077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5540343" y="3354081"/>
            <a:ext cx="0" cy="2756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55414" y="3345269"/>
            <a:ext cx="0" cy="2756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528896" y="3364322"/>
            <a:ext cx="1134207" cy="275199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538787" y="4781159"/>
            <a:ext cx="1114425" cy="1306336"/>
          </a:xfrm>
          <a:custGeom>
            <a:avLst/>
            <a:gdLst>
              <a:gd name="connsiteX0" fmla="*/ 0 w 1114425"/>
              <a:gd name="connsiteY0" fmla="*/ 1306336 h 1306336"/>
              <a:gd name="connsiteX1" fmla="*/ 60325 w 1114425"/>
              <a:gd name="connsiteY1" fmla="*/ 1265061 h 1306336"/>
              <a:gd name="connsiteX2" fmla="*/ 98425 w 1114425"/>
              <a:gd name="connsiteY2" fmla="*/ 1242836 h 1306336"/>
              <a:gd name="connsiteX3" fmla="*/ 149225 w 1114425"/>
              <a:gd name="connsiteY3" fmla="*/ 1195211 h 1306336"/>
              <a:gd name="connsiteX4" fmla="*/ 190500 w 1114425"/>
              <a:gd name="connsiteY4" fmla="*/ 1157111 h 1306336"/>
              <a:gd name="connsiteX5" fmla="*/ 234950 w 1114425"/>
              <a:gd name="connsiteY5" fmla="*/ 1106311 h 1306336"/>
              <a:gd name="connsiteX6" fmla="*/ 273050 w 1114425"/>
              <a:gd name="connsiteY6" fmla="*/ 1052336 h 1306336"/>
              <a:gd name="connsiteX7" fmla="*/ 317500 w 1114425"/>
              <a:gd name="connsiteY7" fmla="*/ 1001536 h 1306336"/>
              <a:gd name="connsiteX8" fmla="*/ 352425 w 1114425"/>
              <a:gd name="connsiteY8" fmla="*/ 950736 h 1306336"/>
              <a:gd name="connsiteX9" fmla="*/ 444500 w 1114425"/>
              <a:gd name="connsiteY9" fmla="*/ 804686 h 1306336"/>
              <a:gd name="connsiteX10" fmla="*/ 666750 w 1114425"/>
              <a:gd name="connsiteY10" fmla="*/ 442736 h 1306336"/>
              <a:gd name="connsiteX11" fmla="*/ 774700 w 1114425"/>
              <a:gd name="connsiteY11" fmla="*/ 283986 h 1306336"/>
              <a:gd name="connsiteX12" fmla="*/ 819150 w 1114425"/>
              <a:gd name="connsiteY12" fmla="*/ 223661 h 1306336"/>
              <a:gd name="connsiteX13" fmla="*/ 860425 w 1114425"/>
              <a:gd name="connsiteY13" fmla="*/ 172861 h 1306336"/>
              <a:gd name="connsiteX14" fmla="*/ 911225 w 1114425"/>
              <a:gd name="connsiteY14" fmla="*/ 128411 h 1306336"/>
              <a:gd name="connsiteX15" fmla="*/ 949325 w 1114425"/>
              <a:gd name="connsiteY15" fmla="*/ 87136 h 1306336"/>
              <a:gd name="connsiteX16" fmla="*/ 987425 w 1114425"/>
              <a:gd name="connsiteY16" fmla="*/ 55386 h 1306336"/>
              <a:gd name="connsiteX17" fmla="*/ 1028700 w 1114425"/>
              <a:gd name="connsiteY17" fmla="*/ 29986 h 1306336"/>
              <a:gd name="connsiteX18" fmla="*/ 1057275 w 1114425"/>
              <a:gd name="connsiteY18" fmla="*/ 20461 h 1306336"/>
              <a:gd name="connsiteX19" fmla="*/ 1082675 w 1114425"/>
              <a:gd name="connsiteY19" fmla="*/ 1411 h 1306336"/>
              <a:gd name="connsiteX20" fmla="*/ 1098550 w 1114425"/>
              <a:gd name="connsiteY20" fmla="*/ 1411 h 1306336"/>
              <a:gd name="connsiteX21" fmla="*/ 1114425 w 1114425"/>
              <a:gd name="connsiteY21" fmla="*/ 1411 h 1306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14425" h="1306336">
                <a:moveTo>
                  <a:pt x="0" y="1306336"/>
                </a:moveTo>
                <a:cubicBezTo>
                  <a:pt x="21960" y="1290990"/>
                  <a:pt x="43921" y="1275644"/>
                  <a:pt x="60325" y="1265061"/>
                </a:cubicBezTo>
                <a:cubicBezTo>
                  <a:pt x="76729" y="1254478"/>
                  <a:pt x="83609" y="1254478"/>
                  <a:pt x="98425" y="1242836"/>
                </a:cubicBezTo>
                <a:cubicBezTo>
                  <a:pt x="113241" y="1231194"/>
                  <a:pt x="149225" y="1195211"/>
                  <a:pt x="149225" y="1195211"/>
                </a:cubicBezTo>
                <a:cubicBezTo>
                  <a:pt x="164571" y="1180923"/>
                  <a:pt x="176213" y="1171928"/>
                  <a:pt x="190500" y="1157111"/>
                </a:cubicBezTo>
                <a:cubicBezTo>
                  <a:pt x="204787" y="1142294"/>
                  <a:pt x="221192" y="1123773"/>
                  <a:pt x="234950" y="1106311"/>
                </a:cubicBezTo>
                <a:cubicBezTo>
                  <a:pt x="248708" y="1088849"/>
                  <a:pt x="259292" y="1069798"/>
                  <a:pt x="273050" y="1052336"/>
                </a:cubicBezTo>
                <a:cubicBezTo>
                  <a:pt x="286808" y="1034874"/>
                  <a:pt x="304271" y="1018469"/>
                  <a:pt x="317500" y="1001536"/>
                </a:cubicBezTo>
                <a:cubicBezTo>
                  <a:pt x="330729" y="984603"/>
                  <a:pt x="331258" y="983544"/>
                  <a:pt x="352425" y="950736"/>
                </a:cubicBezTo>
                <a:cubicBezTo>
                  <a:pt x="373592" y="917928"/>
                  <a:pt x="392113" y="889353"/>
                  <a:pt x="444500" y="804686"/>
                </a:cubicBezTo>
                <a:cubicBezTo>
                  <a:pt x="496888" y="720019"/>
                  <a:pt x="611717" y="529519"/>
                  <a:pt x="666750" y="442736"/>
                </a:cubicBezTo>
                <a:cubicBezTo>
                  <a:pt x="721783" y="355953"/>
                  <a:pt x="749300" y="320498"/>
                  <a:pt x="774700" y="283986"/>
                </a:cubicBezTo>
                <a:cubicBezTo>
                  <a:pt x="800100" y="247474"/>
                  <a:pt x="804863" y="242182"/>
                  <a:pt x="819150" y="223661"/>
                </a:cubicBezTo>
                <a:cubicBezTo>
                  <a:pt x="833437" y="205140"/>
                  <a:pt x="845079" y="188736"/>
                  <a:pt x="860425" y="172861"/>
                </a:cubicBezTo>
                <a:cubicBezTo>
                  <a:pt x="875771" y="156986"/>
                  <a:pt x="896408" y="142698"/>
                  <a:pt x="911225" y="128411"/>
                </a:cubicBezTo>
                <a:cubicBezTo>
                  <a:pt x="926042" y="114124"/>
                  <a:pt x="936625" y="99307"/>
                  <a:pt x="949325" y="87136"/>
                </a:cubicBezTo>
                <a:cubicBezTo>
                  <a:pt x="962025" y="74965"/>
                  <a:pt x="974196" y="64911"/>
                  <a:pt x="987425" y="55386"/>
                </a:cubicBezTo>
                <a:cubicBezTo>
                  <a:pt x="1000654" y="45861"/>
                  <a:pt x="1017058" y="35807"/>
                  <a:pt x="1028700" y="29986"/>
                </a:cubicBezTo>
                <a:cubicBezTo>
                  <a:pt x="1040342" y="24165"/>
                  <a:pt x="1048279" y="25223"/>
                  <a:pt x="1057275" y="20461"/>
                </a:cubicBezTo>
                <a:cubicBezTo>
                  <a:pt x="1066271" y="15699"/>
                  <a:pt x="1075796" y="4586"/>
                  <a:pt x="1082675" y="1411"/>
                </a:cubicBezTo>
                <a:cubicBezTo>
                  <a:pt x="1089554" y="-1764"/>
                  <a:pt x="1098550" y="1411"/>
                  <a:pt x="1098550" y="1411"/>
                </a:cubicBezTo>
                <a:lnTo>
                  <a:pt x="1114425" y="1411"/>
                </a:ln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660530" y="5084701"/>
            <a:ext cx="1050288" cy="70788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th-TH" sz="2000" dirty="0" smtClean="0"/>
              <a:t>กำแพง</a:t>
            </a:r>
          </a:p>
          <a:p>
            <a:pPr algn="ctr"/>
            <a:r>
              <a:rPr lang="th-TH" sz="2000" dirty="0" smtClean="0"/>
              <a:t>แรงดันไฟฟ้า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2979695" y="4753524"/>
            <a:ext cx="891591" cy="101566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endParaRPr lang="th-TH" sz="2000" dirty="0" smtClean="0"/>
          </a:p>
          <a:p>
            <a:pPr algn="ctr"/>
            <a:r>
              <a:rPr lang="th-TH" sz="2000" dirty="0" smtClean="0"/>
              <a:t>ศักย์ไฟฟ้า</a:t>
            </a:r>
          </a:p>
          <a:p>
            <a:pPr algn="ctr"/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3595607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การทำงานด้วยขั้วต่อวงจรเปิด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7798778" y="716905"/>
            <a:ext cx="4290644" cy="1617211"/>
            <a:chOff x="7798778" y="716905"/>
            <a:chExt cx="4290644" cy="1617211"/>
          </a:xfrm>
        </p:grpSpPr>
        <p:grpSp>
          <p:nvGrpSpPr>
            <p:cNvPr id="21" name="Group 20"/>
            <p:cNvGrpSpPr/>
            <p:nvPr/>
          </p:nvGrpSpPr>
          <p:grpSpPr>
            <a:xfrm>
              <a:off x="8954065" y="716905"/>
              <a:ext cx="3135357" cy="1617211"/>
              <a:chOff x="8954065" y="716905"/>
              <a:chExt cx="3135357" cy="1617211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9275884" y="971534"/>
                <a:ext cx="2804747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th-TH" sz="3200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วัสดุชนิด </a:t>
                </a:r>
                <a:r>
                  <a:rPr lang="en-US" sz="3200" b="1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n</a:t>
                </a:r>
                <a:r>
                  <a:rPr lang="en-US" sz="3200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</a:t>
                </a:r>
                <a:r>
                  <a:rPr lang="th-TH" sz="3200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มีอิเล็กตรอนเป็นส่วน</a:t>
                </a:r>
                <a:r>
                  <a:rPr lang="th-TH" sz="3200" dirty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ใหญ่</a:t>
                </a:r>
                <a:endParaRPr lang="en-US" sz="3200" dirty="0"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3" name="Freeform 2"/>
              <p:cNvSpPr/>
              <p:nvPr/>
            </p:nvSpPr>
            <p:spPr>
              <a:xfrm>
                <a:off x="8954065" y="716905"/>
                <a:ext cx="3135357" cy="1617211"/>
              </a:xfrm>
              <a:custGeom>
                <a:avLst/>
                <a:gdLst>
                  <a:gd name="connsiteX0" fmla="*/ 1352307 w 2806572"/>
                  <a:gd name="connsiteY0" fmla="*/ 91542 h 1617211"/>
                  <a:gd name="connsiteX1" fmla="*/ 2731656 w 2806572"/>
                  <a:gd name="connsiteY1" fmla="*/ 525494 h 1617211"/>
                  <a:gd name="connsiteX2" fmla="*/ 2437188 w 2806572"/>
                  <a:gd name="connsiteY2" fmla="*/ 1501888 h 1617211"/>
                  <a:gd name="connsiteX3" fmla="*/ 871859 w 2806572"/>
                  <a:gd name="connsiteY3" fmla="*/ 1517386 h 1617211"/>
                  <a:gd name="connsiteX4" fmla="*/ 34951 w 2806572"/>
                  <a:gd name="connsiteY4" fmla="*/ 773467 h 1617211"/>
                  <a:gd name="connsiteX5" fmla="*/ 267426 w 2806572"/>
                  <a:gd name="connsiteY5" fmla="*/ 138037 h 1617211"/>
                  <a:gd name="connsiteX6" fmla="*/ 1259317 w 2806572"/>
                  <a:gd name="connsiteY6" fmla="*/ 107040 h 1617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06572" h="1617211">
                    <a:moveTo>
                      <a:pt x="1352307" y="91542"/>
                    </a:moveTo>
                    <a:cubicBezTo>
                      <a:pt x="1951575" y="190989"/>
                      <a:pt x="2550843" y="290436"/>
                      <a:pt x="2731656" y="525494"/>
                    </a:cubicBezTo>
                    <a:cubicBezTo>
                      <a:pt x="2912469" y="760552"/>
                      <a:pt x="2747154" y="1336573"/>
                      <a:pt x="2437188" y="1501888"/>
                    </a:cubicBezTo>
                    <a:cubicBezTo>
                      <a:pt x="2127222" y="1667203"/>
                      <a:pt x="1272232" y="1638790"/>
                      <a:pt x="871859" y="1517386"/>
                    </a:cubicBezTo>
                    <a:cubicBezTo>
                      <a:pt x="471486" y="1395983"/>
                      <a:pt x="135690" y="1003359"/>
                      <a:pt x="34951" y="773467"/>
                    </a:cubicBezTo>
                    <a:cubicBezTo>
                      <a:pt x="-65788" y="543575"/>
                      <a:pt x="63365" y="249108"/>
                      <a:pt x="267426" y="138037"/>
                    </a:cubicBezTo>
                    <a:cubicBezTo>
                      <a:pt x="471487" y="26966"/>
                      <a:pt x="1217988" y="-91855"/>
                      <a:pt x="1259317" y="107040"/>
                    </a:cubicBezTo>
                  </a:path>
                </a:pathLst>
              </a:cu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" name="Straight Arrow Connector 24"/>
            <p:cNvCxnSpPr>
              <a:stCxn id="3" idx="4"/>
            </p:cNvCxnSpPr>
            <p:nvPr/>
          </p:nvCxnSpPr>
          <p:spPr>
            <a:xfrm flipH="1">
              <a:off x="7798778" y="1490372"/>
              <a:ext cx="1194332" cy="46152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30998" y="804777"/>
            <a:ext cx="4321194" cy="1617211"/>
            <a:chOff x="30998" y="804777"/>
            <a:chExt cx="4321194" cy="1617211"/>
          </a:xfrm>
        </p:grpSpPr>
        <p:grpSp>
          <p:nvGrpSpPr>
            <p:cNvPr id="20" name="Group 19"/>
            <p:cNvGrpSpPr/>
            <p:nvPr/>
          </p:nvGrpSpPr>
          <p:grpSpPr>
            <a:xfrm>
              <a:off x="30998" y="804777"/>
              <a:ext cx="2806572" cy="1617211"/>
              <a:chOff x="30998" y="804777"/>
              <a:chExt cx="2806572" cy="1617211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54982" y="1082605"/>
                <a:ext cx="2448733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th-TH" sz="3200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วัสดุชนิด </a:t>
                </a:r>
                <a:r>
                  <a:rPr lang="en-US" sz="3200" b="1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p</a:t>
                </a:r>
                <a:r>
                  <a:rPr lang="en-US" sz="3200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 </a:t>
                </a:r>
                <a:r>
                  <a:rPr lang="th-TH" sz="3200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มีโฮลเป็นส่วน</a:t>
                </a:r>
                <a:r>
                  <a:rPr lang="th-TH" sz="3200" dirty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ใหญ่</a:t>
                </a:r>
                <a:endParaRPr lang="en-US" sz="3200" dirty="0"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7" name="Freeform 16"/>
              <p:cNvSpPr/>
              <p:nvPr/>
            </p:nvSpPr>
            <p:spPr>
              <a:xfrm rot="9935090">
                <a:off x="30998" y="804777"/>
                <a:ext cx="2806572" cy="1617211"/>
              </a:xfrm>
              <a:custGeom>
                <a:avLst/>
                <a:gdLst>
                  <a:gd name="connsiteX0" fmla="*/ 1352307 w 2806572"/>
                  <a:gd name="connsiteY0" fmla="*/ 91542 h 1617211"/>
                  <a:gd name="connsiteX1" fmla="*/ 2731656 w 2806572"/>
                  <a:gd name="connsiteY1" fmla="*/ 525494 h 1617211"/>
                  <a:gd name="connsiteX2" fmla="*/ 2437188 w 2806572"/>
                  <a:gd name="connsiteY2" fmla="*/ 1501888 h 1617211"/>
                  <a:gd name="connsiteX3" fmla="*/ 871859 w 2806572"/>
                  <a:gd name="connsiteY3" fmla="*/ 1517386 h 1617211"/>
                  <a:gd name="connsiteX4" fmla="*/ 34951 w 2806572"/>
                  <a:gd name="connsiteY4" fmla="*/ 773467 h 1617211"/>
                  <a:gd name="connsiteX5" fmla="*/ 267426 w 2806572"/>
                  <a:gd name="connsiteY5" fmla="*/ 138037 h 1617211"/>
                  <a:gd name="connsiteX6" fmla="*/ 1259317 w 2806572"/>
                  <a:gd name="connsiteY6" fmla="*/ 107040 h 1617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06572" h="1617211">
                    <a:moveTo>
                      <a:pt x="1352307" y="91542"/>
                    </a:moveTo>
                    <a:cubicBezTo>
                      <a:pt x="1951575" y="190989"/>
                      <a:pt x="2550843" y="290436"/>
                      <a:pt x="2731656" y="525494"/>
                    </a:cubicBezTo>
                    <a:cubicBezTo>
                      <a:pt x="2912469" y="760552"/>
                      <a:pt x="2747154" y="1336573"/>
                      <a:pt x="2437188" y="1501888"/>
                    </a:cubicBezTo>
                    <a:cubicBezTo>
                      <a:pt x="2127222" y="1667203"/>
                      <a:pt x="1272232" y="1638790"/>
                      <a:pt x="871859" y="1517386"/>
                    </a:cubicBezTo>
                    <a:cubicBezTo>
                      <a:pt x="471486" y="1395983"/>
                      <a:pt x="135690" y="1003359"/>
                      <a:pt x="34951" y="773467"/>
                    </a:cubicBezTo>
                    <a:cubicBezTo>
                      <a:pt x="-65788" y="543575"/>
                      <a:pt x="63365" y="249108"/>
                      <a:pt x="267426" y="138037"/>
                    </a:cubicBezTo>
                    <a:cubicBezTo>
                      <a:pt x="471487" y="26966"/>
                      <a:pt x="1217988" y="-91855"/>
                      <a:pt x="1259317" y="107040"/>
                    </a:cubicBezTo>
                  </a:path>
                </a:pathLst>
              </a:cu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6" name="Straight Arrow Connector 25"/>
            <p:cNvCxnSpPr>
              <a:stCxn id="17" idx="5"/>
            </p:cNvCxnSpPr>
            <p:nvPr/>
          </p:nvCxnSpPr>
          <p:spPr>
            <a:xfrm flipV="1">
              <a:off x="2701320" y="1943100"/>
              <a:ext cx="1650872" cy="3697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5008735" y="369094"/>
            <a:ext cx="1611824" cy="625517"/>
            <a:chOff x="5008735" y="369094"/>
            <a:chExt cx="1611824" cy="625517"/>
          </a:xfrm>
        </p:grpSpPr>
        <p:sp>
          <p:nvSpPr>
            <p:cNvPr id="22" name="Right Arrow 21"/>
            <p:cNvSpPr/>
            <p:nvPr/>
          </p:nvSpPr>
          <p:spPr>
            <a:xfrm>
              <a:off x="5008735" y="729972"/>
              <a:ext cx="1611824" cy="264639"/>
            </a:xfrm>
            <a:prstGeom prst="right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31623" y="369094"/>
              <a:ext cx="354584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 smtClean="0"/>
                <a:t>I</a:t>
              </a:r>
              <a:r>
                <a:rPr lang="en-US" sz="2000" baseline="-25000" dirty="0" smtClean="0"/>
                <a:t>D</a:t>
              </a:r>
              <a:endParaRPr lang="en-US" sz="20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8347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4167</TotalTime>
  <Words>1296</Words>
  <Application>Microsoft Office PowerPoint</Application>
  <PresentationFormat>Widescreen</PresentationFormat>
  <Paragraphs>114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Angsana New</vt:lpstr>
      <vt:lpstr>Arial</vt:lpstr>
      <vt:lpstr>Calibri</vt:lpstr>
      <vt:lpstr>Calibri Light</vt:lpstr>
      <vt:lpstr>Cordia New</vt:lpstr>
      <vt:lpstr>Courier New</vt:lpstr>
      <vt:lpstr>TH Sarabun New</vt:lpstr>
      <vt:lpstr>TH SarabunPSK</vt:lpstr>
      <vt:lpstr>Wingdings</vt:lpstr>
      <vt:lpstr>Office Theme</vt:lpstr>
      <vt:lpstr>บทที่ 2 ไดโอด (Diode)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TEE1101 อิเล็กทรอนิกส์เบื้องต้น  (Basic Electronics)</dc:title>
  <dc:creator>PC</dc:creator>
  <cp:lastModifiedBy>PC</cp:lastModifiedBy>
  <cp:revision>147</cp:revision>
  <dcterms:created xsi:type="dcterms:W3CDTF">2024-11-18T02:44:11Z</dcterms:created>
  <dcterms:modified xsi:type="dcterms:W3CDTF">2026-03-14T06:28:22Z</dcterms:modified>
</cp:coreProperties>
</file>