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  <p:sldId id="280" r:id="rId12"/>
    <p:sldId id="282" r:id="rId13"/>
    <p:sldId id="281" r:id="rId14"/>
    <p:sldId id="279" r:id="rId15"/>
    <p:sldId id="275" r:id="rId16"/>
    <p:sldId id="276" r:id="rId17"/>
    <p:sldId id="277" r:id="rId18"/>
    <p:sldId id="278" r:id="rId19"/>
    <p:sldId id="265" r:id="rId20"/>
    <p:sldId id="258" r:id="rId21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63DD3-3D28-4BF5-828B-D77020FAD92C}" type="datetimeFigureOut">
              <a:rPr lang="th-TH" smtClean="0"/>
              <a:pPr/>
              <a:t>06/11/60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466B-528D-4453-8AA9-86DD3B426D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 Communication</a:t>
            </a:r>
            <a:br>
              <a:rPr lang="en-US" dirty="0" smtClean="0"/>
            </a:b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Week11-12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86200" y="228601"/>
            <a:ext cx="4724400" cy="22860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th-TH" b="1" dirty="0" smtClean="0"/>
              <a:t>สื่อกลางแจ้งและสื่ออื่นๆ </a:t>
            </a:r>
            <a:r>
              <a:rPr lang="en-US" b="1" dirty="0" smtClean="0"/>
              <a:t>Other media advertising</a:t>
            </a:r>
            <a:r>
              <a:rPr lang="en-US" dirty="0" smtClean="0"/>
              <a:t> </a:t>
            </a:r>
            <a:r>
              <a:rPr lang="en-US" b="1" dirty="0" smtClean="0"/>
              <a:t>&amp; Miscellaneous</a:t>
            </a:r>
            <a:r>
              <a:rPr lang="en-US" dirty="0" smtClean="0"/>
              <a:t> </a:t>
            </a:r>
            <a:r>
              <a:rPr lang="th-TH" dirty="0" smtClean="0"/>
              <a:t>  </a:t>
            </a:r>
            <a:r>
              <a:rPr lang="en-US" b="1" dirty="0" smtClean="0"/>
              <a:t>Media</a:t>
            </a:r>
            <a:endParaRPr lang="en-US" sz="2000" dirty="0" smtClean="0"/>
          </a:p>
          <a:p>
            <a:r>
              <a:rPr lang="en-US" dirty="0" smtClean="0"/>
              <a:t> </a:t>
            </a:r>
            <a:r>
              <a:rPr lang="th-TH" dirty="0" smtClean="0"/>
              <a:t>	3.3.1 สื่อกลางแจ้ง </a:t>
            </a:r>
            <a:r>
              <a:rPr lang="en-US" dirty="0" smtClean="0"/>
              <a:t>Outdoor media  </a:t>
            </a:r>
            <a:endParaRPr lang="en-US" sz="2400" dirty="0" smtClean="0"/>
          </a:p>
          <a:p>
            <a:r>
              <a:rPr lang="th-TH" dirty="0" smtClean="0"/>
              <a:t>      	3.3.2 สื่อทางยานพาหนะ </a:t>
            </a:r>
            <a:r>
              <a:rPr lang="en-US" dirty="0" smtClean="0"/>
              <a:t>Transit media     </a:t>
            </a:r>
            <a:endParaRPr lang="en-US" sz="2400" dirty="0" smtClean="0"/>
          </a:p>
          <a:p>
            <a:r>
              <a:rPr lang="th-TH" dirty="0" smtClean="0"/>
              <a:t>      	3.3.3 สื่อโฆษณา ณ จุดซื้อ </a:t>
            </a:r>
            <a:r>
              <a:rPr lang="en-US" dirty="0" smtClean="0"/>
              <a:t>Point of purchase</a:t>
            </a:r>
            <a:r>
              <a:rPr lang="th-TH" dirty="0" smtClean="0"/>
              <a:t> สื่อกิจกรรม </a:t>
            </a:r>
            <a:r>
              <a:rPr lang="en-US" dirty="0" smtClean="0"/>
              <a:t>Event  </a:t>
            </a:r>
            <a:r>
              <a:rPr lang="th-TH" dirty="0" smtClean="0"/>
              <a:t>สื่อโฆษณาบนของที่ระลึก </a:t>
            </a:r>
            <a:r>
              <a:rPr lang="th-TH" dirty="0" err="1" smtClean="0"/>
              <a:t>Premium</a:t>
            </a:r>
            <a:r>
              <a:rPr lang="th-TH" dirty="0" smtClean="0"/>
              <a:t> และอื่นๆ และสื่อออนไลน์</a:t>
            </a:r>
            <a:endParaRPr lang="en-US" sz="2400" dirty="0" smtClean="0"/>
          </a:p>
          <a:p>
            <a:endParaRPr lang="th-TH" dirty="0"/>
          </a:p>
        </p:txBody>
      </p:sp>
      <p:pic>
        <p:nvPicPr>
          <p:cNvPr id="4" name="รูปภาพ 3" descr="b6b81eb6092f41e00fa2219a28c02f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1909762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2ce04817ff0446125b6d88a432a66a0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16383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21485afde66ae13ebfd6c63e66258836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150431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en-ZW" dirty="0" smtClean="0"/>
              <a:t> </a:t>
            </a:r>
            <a:r>
              <a:rPr lang="en-ZW" dirty="0" smtClean="0"/>
              <a:t>Week13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1.กิจกรรมให้ค้นหาคุณสมบัติและข้อจำกัดของสื่อแต่ละประเภทเพื่อใช้ในการออกแบบ  1.รูปแบบสื่อ(การสื่อสาร) 2.โครงสร้าง(ภาพ+ข้อความ) การนำไปในการสร้างสรรค์(ระดับใด)</a:t>
            </a:r>
            <a:endParaRPr lang="th-TH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2.การออกแบบสื่อโฆษณาด้วยแนวคิดสินค้า(</a:t>
            </a:r>
            <a:r>
              <a:rPr lang="th-TH" dirty="0" err="1" smtClean="0"/>
              <a:t>สโมก</a:t>
            </a:r>
            <a:r>
              <a:rPr lang="th-TH" dirty="0" smtClean="0"/>
              <a:t>กี้</a:t>
            </a:r>
            <a:r>
              <a:rPr lang="th-TH" dirty="0" err="1" smtClean="0"/>
              <a:t>ไบร์</a:t>
            </a:r>
            <a:r>
              <a:rPr lang="th-TH" dirty="0" smtClean="0"/>
              <a:t> –ผู้บริโภค18-22ปี ชายและหญิง จุดพูด-----  วัตถุประสงค์ทำให้เรากับมาสนใจอีกครั้ง)</a:t>
            </a:r>
          </a:p>
          <a:p>
            <a:r>
              <a:rPr lang="th-TH" dirty="0" smtClean="0"/>
              <a:t>   สิ่งที่ต้องออกแบบแนวคิด</a:t>
            </a:r>
          </a:p>
          <a:p>
            <a:r>
              <a:rPr lang="th-TH" dirty="0" smtClean="0"/>
              <a:t>   กำหนดสื่อ ประเภท</a:t>
            </a:r>
            <a:r>
              <a:rPr lang="th-TH" dirty="0" smtClean="0"/>
              <a:t>-</a:t>
            </a:r>
          </a:p>
          <a:p>
            <a:pPr>
              <a:buNone/>
            </a:pPr>
            <a:r>
              <a:rPr lang="th-TH" dirty="0" smtClean="0"/>
              <a:t> </a:t>
            </a:r>
            <a:r>
              <a:rPr lang="th-TH" dirty="0" smtClean="0"/>
              <a:t>     ภาพ</a:t>
            </a:r>
            <a:r>
              <a:rPr lang="th-TH" dirty="0" smtClean="0"/>
              <a:t>ข้อความองค์ประกอบ</a:t>
            </a:r>
          </a:p>
          <a:p>
            <a:r>
              <a:rPr lang="th-TH" dirty="0" smtClean="0"/>
              <a:t>3เรียน</a:t>
            </a:r>
            <a:r>
              <a:rPr lang="en-ZW" dirty="0" err="1" smtClean="0"/>
              <a:t>ai</a:t>
            </a:r>
            <a:r>
              <a:rPr lang="en-ZW" dirty="0" smtClean="0"/>
              <a:t>-Ph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4" name="รูปภาพ 3" descr="FB-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95600"/>
            <a:ext cx="3638550" cy="3638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Homework-</a:t>
            </a:r>
            <a:r>
              <a:rPr lang="en-ZW" dirty="0" smtClean="0"/>
              <a:t> </a:t>
            </a:r>
            <a:r>
              <a:rPr lang="en-ZW" dirty="0" smtClean="0"/>
              <a:t>Week13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13</a:t>
            </a:r>
          </a:p>
          <a:p>
            <a:r>
              <a:rPr lang="th-TH" dirty="0" smtClean="0"/>
              <a:t>   </a:t>
            </a:r>
            <a:r>
              <a:rPr lang="th-TH" dirty="0" smtClean="0">
                <a:cs typeface="DilleniaUPC" pitchFamily="18" charset="-34"/>
              </a:rPr>
              <a:t>หารูปสื่อโฆษณาที่ชอบมา20</a:t>
            </a:r>
            <a:r>
              <a:rPr lang="th-TH" dirty="0" smtClean="0">
                <a:cs typeface="DilleniaUPC" pitchFamily="18" charset="-34"/>
              </a:rPr>
              <a:t>ชิ้นจากสถานที่ที่ไปสัมมนา</a:t>
            </a:r>
          </a:p>
          <a:p>
            <a:r>
              <a:rPr lang="th-TH" dirty="0" smtClean="0">
                <a:cs typeface="DilleniaUPC" pitchFamily="18" charset="-34"/>
              </a:rPr>
              <a:t> </a:t>
            </a:r>
            <a:r>
              <a:rPr lang="th-TH" dirty="0" smtClean="0">
                <a:cs typeface="DilleniaUPC" pitchFamily="18" charset="-34"/>
              </a:rPr>
              <a:t>  การนำแนวคิดไปใช้ในการผลิตงานสร้าง</a:t>
            </a:r>
            <a:r>
              <a:rPr lang="th-TH" dirty="0" err="1" smtClean="0">
                <a:cs typeface="DilleniaUPC" pitchFamily="18" charset="-34"/>
              </a:rPr>
              <a:t>สรค์</a:t>
            </a:r>
            <a:r>
              <a:rPr lang="th-TH" dirty="0" smtClean="0">
                <a:cs typeface="DilleniaUPC" pitchFamily="18" charset="-34"/>
              </a:rPr>
              <a:t>ในงานโฆษณา1ชิ้น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การสร้างสรรค์งานโฆษณา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b="1" dirty="0" smtClean="0"/>
              <a:t>ความหมายของการสร้างสรรค์งานโฆษณา</a:t>
            </a:r>
            <a:endParaRPr lang="en-US" dirty="0" smtClean="0"/>
          </a:p>
          <a:p>
            <a:r>
              <a:rPr lang="th-TH" dirty="0" smtClean="0"/>
              <a:t>   </a:t>
            </a:r>
            <a:r>
              <a:rPr lang="th-TH" dirty="0" smtClean="0">
                <a:solidFill>
                  <a:srgbClr val="CC0099"/>
                </a:solidFill>
              </a:rPr>
              <a:t>ความคิด</a:t>
            </a:r>
            <a:r>
              <a:rPr lang="th-TH" dirty="0" smtClean="0">
                <a:solidFill>
                  <a:srgbClr val="CC0099"/>
                </a:solidFill>
              </a:rPr>
              <a:t>สร้างสรรค์ (</a:t>
            </a:r>
            <a:r>
              <a:rPr lang="en-US" dirty="0" smtClean="0">
                <a:solidFill>
                  <a:srgbClr val="CC0099"/>
                </a:solidFill>
              </a:rPr>
              <a:t>creative) </a:t>
            </a:r>
            <a:r>
              <a:rPr lang="th-TH" dirty="0" smtClean="0">
                <a:solidFill>
                  <a:srgbClr val="CC0099"/>
                </a:solidFill>
              </a:rPr>
              <a:t>หมายถึง</a:t>
            </a:r>
          </a:p>
          <a:p>
            <a:r>
              <a:rPr lang="th-TH" dirty="0" smtClean="0">
                <a:solidFill>
                  <a:srgbClr val="CC0099"/>
                </a:solidFill>
              </a:rPr>
              <a:t> </a:t>
            </a:r>
            <a:r>
              <a:rPr lang="th-TH" dirty="0" smtClean="0">
                <a:solidFill>
                  <a:srgbClr val="CC0099"/>
                </a:solidFill>
              </a:rPr>
              <a:t>    </a:t>
            </a:r>
            <a:r>
              <a:rPr lang="th-TH" dirty="0" smtClean="0">
                <a:solidFill>
                  <a:srgbClr val="CC0099"/>
                </a:solidFill>
              </a:rPr>
              <a:t> </a:t>
            </a:r>
            <a:r>
              <a:rPr lang="th-TH" dirty="0" smtClean="0"/>
              <a:t>ความสามารถในการคิดริเริ่มความคิด  ใหม่ ๆ หรือวิธีการใหม่ ๆ อันเป็นแนวคิดที่มี  คุณค่าแตกต่างจากความคิดที่มีอยู่เดิม และความคิดนั้นสามารถนำ มาใช้เพื่อแก้ปัญหาทางด้านการสื่อสารได้สอดคล้องกับกลุ่มเป้าหมาย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รูปแบบในการสร้างการจูงใจการโฆษณา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การจูงใจการโฆษณา </a:t>
            </a:r>
            <a:r>
              <a:rPr lang="en-US" dirty="0" smtClean="0"/>
              <a:t>(Advertising Appeals) </a:t>
            </a:r>
            <a:r>
              <a:rPr lang="th-TH" dirty="0" smtClean="0"/>
              <a:t>หมายถึง หลักเกณฑ์ที่ใช้ในการโฆษณา เพื่อให้เกิดการตอบสนองหรือสร้างอิทธิพลต่อความรู้สึกของผู้บริโภค ที่มีต่อสินค้าหรือบริการ ประกอบด้วยหลักเกณฑ์ ดังนี้ </a:t>
            </a:r>
            <a:endParaRPr lang="en-US" sz="2400" dirty="0" smtClean="0"/>
          </a:p>
          <a:p>
            <a:pPr lvl="1"/>
            <a:r>
              <a:rPr lang="th-TH" dirty="0" smtClean="0">
                <a:solidFill>
                  <a:schemeClr val="accent5">
                    <a:lumMod val="75000"/>
                  </a:schemeClr>
                </a:solidFill>
              </a:rPr>
              <a:t>การจูงใจด้านเหตุผล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(Rational Appeals)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</a:rPr>
              <a:t>หมายถึง ลักษณะที่นำไปใช้ประโยชน์ได้จริง เหตุผลในการเป็นเจ้าของสินค้า โดยมีเนื้อหามุ่งที่ข้อเท็จจริงการเรียนรู้ หลักการเหตุผลในการจูงใจเช่น รูปลักษณ์ ข้อดี ราคา ความนิยม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th-TH" dirty="0" smtClean="0">
                <a:solidFill>
                  <a:srgbClr val="FF0000"/>
                </a:solidFill>
              </a:rPr>
              <a:t>การจูงใจด้านอารมณ์ </a:t>
            </a:r>
            <a:r>
              <a:rPr lang="en-US" dirty="0" smtClean="0">
                <a:solidFill>
                  <a:srgbClr val="FF0000"/>
                </a:solidFill>
              </a:rPr>
              <a:t>(Emotional Appeals) </a:t>
            </a:r>
            <a:r>
              <a:rPr lang="th-TH" dirty="0" smtClean="0">
                <a:solidFill>
                  <a:srgbClr val="FF0000"/>
                </a:solidFill>
              </a:rPr>
              <a:t>เน้นการให้ข่าวสารที่มิได้มุ่งขายสินค้าโดยตรง เป็นการสร้างภาพพจน์และการตอบสนองความรู้สึกหรือทัศนคติเช่น การตอบสนองด้านความปลอดภัย ความรักในครอบครัวหรือการประสบความสำเร็จในชีวิต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การจูงใจด้านเหตุผลร่วมกับการจูงใจด้านอารมณ์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(Combining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Retional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Appeal and Emotional Appeals) 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</a:rPr>
              <a:t>คือ การใช้การจูงใจทั้งด้านเหตุผลและด้านอารมณ์ร่วมกัน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th-TH" dirty="0" smtClean="0">
                <a:solidFill>
                  <a:srgbClr val="CC0099"/>
                </a:solidFill>
              </a:rPr>
              <a:t>การจูงใจด้านสังคม ศีลธรรมและสิ่งแวดล้อม </a:t>
            </a:r>
            <a:r>
              <a:rPr lang="en-US" dirty="0" smtClean="0">
                <a:solidFill>
                  <a:srgbClr val="CC0099"/>
                </a:solidFill>
              </a:rPr>
              <a:t>(Social Morals and Environment Appeals) </a:t>
            </a:r>
            <a:r>
              <a:rPr lang="th-TH" dirty="0" smtClean="0">
                <a:solidFill>
                  <a:srgbClr val="CC0099"/>
                </a:solidFill>
              </a:rPr>
              <a:t>เป็นการเสนอข่าวสารเพื่อแสดงความรับผิดชอบต่อสังคม อนุรักษ์สิ่งแวดล้อม เช่น การโฆษณาสถาบัน โฆษณา</a:t>
            </a:r>
            <a:r>
              <a:rPr lang="th-TH" dirty="0" err="1" smtClean="0">
                <a:solidFill>
                  <a:srgbClr val="CC0099"/>
                </a:solidFill>
              </a:rPr>
              <a:t>รงณงค์</a:t>
            </a:r>
            <a:r>
              <a:rPr lang="th-TH" dirty="0" smtClean="0">
                <a:solidFill>
                  <a:srgbClr val="CC0099"/>
                </a:solidFill>
              </a:rPr>
              <a:t>ในเรื่องต่างๆ</a:t>
            </a:r>
            <a:endParaRPr lang="en-US" sz="2000" dirty="0" smtClean="0">
              <a:solidFill>
                <a:srgbClr val="CC0099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หลักการสร้างสรรค์งานโฆษณา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    งาน</a:t>
            </a:r>
            <a:r>
              <a:rPr lang="th-TH" dirty="0" smtClean="0"/>
              <a:t>โฆษณาเป็นงานที่ต้องใช้ความคิดสร้างสรรค์ </a:t>
            </a:r>
            <a:r>
              <a:rPr lang="en-US" dirty="0" smtClean="0"/>
              <a:t>(Creativity)</a:t>
            </a:r>
            <a:r>
              <a:rPr lang="th-TH" dirty="0" smtClean="0"/>
              <a:t>  การสร้างสรรค์งานโฆษณาที่ดีควรกำหนดวัตถุประสงค์ในการโฆษณาและการส่งเสริมการตลาด</a:t>
            </a:r>
            <a:endParaRPr lang="en-US" dirty="0" smtClean="0"/>
          </a:p>
          <a:p>
            <a:r>
              <a:rPr lang="th-TH" dirty="0" smtClean="0"/>
              <a:t>โดยใช้หลัก </a:t>
            </a:r>
            <a:r>
              <a:rPr lang="en-US" dirty="0" smtClean="0"/>
              <a:t>AIDA MODEL </a:t>
            </a:r>
            <a:r>
              <a:rPr lang="th-TH" dirty="0" smtClean="0"/>
              <a:t>ซึ่งทำให้เกิดผล 4 ประการ ดังนี้</a:t>
            </a:r>
            <a:endParaRPr lang="en-US" dirty="0" smtClean="0"/>
          </a:p>
          <a:p>
            <a:r>
              <a:rPr lang="th-TH" dirty="0" smtClean="0"/>
              <a:t>3.1 การดึงดูดให้เกิดความตั้งใจ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/>
              <a:t>3.2การทำให้เกิดความสนใจติดตาม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dirty="0" smtClean="0"/>
              <a:t>3.3 การกระตุ้นให้เกิดความต้องการ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7bc376a6373f5ba96ab77d75f6ed2f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634240" cy="35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067c526d8b9083d68b6623ee05b3ffe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1980472" cy="253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eda2122608b09149eaa53f173b56e92b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33400"/>
            <a:ext cx="1982638" cy="29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c08aabad754661af60b8ef57b2cd42d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9600"/>
            <a:ext cx="3505590" cy="46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en-ZW" dirty="0" smtClean="0"/>
              <a:t> Week13-14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1.การทำความเข้าใจกับสื่อโฆษณา</a:t>
            </a:r>
          </a:p>
          <a:p>
            <a:r>
              <a:rPr lang="th-TH" dirty="0" smtClean="0"/>
              <a:t>2.กระบวนการคิดในการสร้างสรรค์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งานโฆษณากับการออกแบบนิเทศศิลป์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Homework-</a:t>
            </a:r>
            <a:r>
              <a:rPr lang="en-ZW" dirty="0" smtClean="0"/>
              <a:t> Week13-14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13</a:t>
            </a:r>
          </a:p>
          <a:p>
            <a:r>
              <a:rPr lang="th-TH" dirty="0" smtClean="0"/>
              <a:t>   </a:t>
            </a:r>
            <a:r>
              <a:rPr lang="th-TH" dirty="0" smtClean="0">
                <a:cs typeface="DilleniaUPC" pitchFamily="18" charset="-34"/>
              </a:rPr>
              <a:t>หารูปสื่อโฆษณาที่ชอบมา20ชิ้น</a:t>
            </a:r>
            <a:endParaRPr lang="th-TH" dirty="0" smtClean="0"/>
          </a:p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14</a:t>
            </a:r>
          </a:p>
          <a:p>
            <a:r>
              <a:rPr lang="th-TH" dirty="0" smtClean="0"/>
              <a:t>การออกแบบ</a:t>
            </a:r>
            <a:r>
              <a:rPr lang="th-TH" smtClean="0"/>
              <a:t>สื่อโฆษณา</a:t>
            </a:r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dirty="0" smtClean="0"/>
              <a:t>การโฆษณา</a:t>
            </a:r>
            <a:endParaRPr lang="en-US" dirty="0" smtClean="0"/>
          </a:p>
          <a:p>
            <a:pPr lvl="0"/>
            <a:r>
              <a:rPr lang="th-TH" b="1" dirty="0" smtClean="0">
                <a:solidFill>
                  <a:srgbClr val="FF0000"/>
                </a:solidFill>
              </a:rPr>
              <a:t>ความหมายของการโฆษณา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     </a:t>
            </a:r>
            <a:r>
              <a:rPr lang="th-TH" dirty="0" smtClean="0">
                <a:solidFill>
                  <a:srgbClr val="0070C0"/>
                </a:solidFill>
              </a:rPr>
              <a:t>ได้</a:t>
            </a:r>
            <a:r>
              <a:rPr lang="th-TH" dirty="0" smtClean="0">
                <a:solidFill>
                  <a:srgbClr val="0070C0"/>
                </a:solidFill>
              </a:rPr>
              <a:t>มีการให้ความหมายของการโฆษณาไว้หลากหลายแนวคิดกับ</a:t>
            </a:r>
            <a:r>
              <a:rPr lang="th-TH" dirty="0" smtClean="0">
                <a:solidFill>
                  <a:srgbClr val="0070C0"/>
                </a:solidFill>
              </a:rPr>
              <a:t>คำ 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</a:rPr>
              <a:t>    </a:t>
            </a:r>
            <a:r>
              <a:rPr lang="th-TH" dirty="0" smtClean="0">
                <a:solidFill>
                  <a:srgbClr val="0070C0"/>
                </a:solidFill>
              </a:rPr>
              <a:t>ว่า </a:t>
            </a:r>
            <a:r>
              <a:rPr lang="en-US" dirty="0" smtClean="0">
                <a:solidFill>
                  <a:srgbClr val="0070C0"/>
                </a:solidFill>
              </a:rPr>
              <a:t>Advertising</a:t>
            </a:r>
            <a:r>
              <a:rPr lang="th-TH" dirty="0" smtClean="0">
                <a:solidFill>
                  <a:srgbClr val="0070C0"/>
                </a:solidFill>
              </a:rPr>
              <a:t> หรือเรียกอีกอย่างว่าการโฆษณา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th-TH" dirty="0" smtClean="0">
                <a:solidFill>
                  <a:srgbClr val="FF0000"/>
                </a:solidFill>
              </a:rPr>
              <a:t>การ</a:t>
            </a:r>
            <a:r>
              <a:rPr lang="th-TH" dirty="0" smtClean="0">
                <a:solidFill>
                  <a:srgbClr val="FF0000"/>
                </a:solidFill>
              </a:rPr>
              <a:t>โฆษณา </a:t>
            </a:r>
            <a:r>
              <a:rPr lang="th-TH" dirty="0" smtClean="0">
                <a:solidFill>
                  <a:srgbClr val="FF0000"/>
                </a:solidFill>
              </a:rPr>
              <a:t>คือ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 </a:t>
            </a:r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การ</a:t>
            </a:r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สื่อสารไปสู่สาธารณะที่มีวัตถุประสงค์ในการนำเสนอในรูปแบบต่างๆโดยผ่านช่องทางการสื่อสารเพื่อให้ผู้บริโภคเกิดการรับรู้ จดจำและตัดสินใจในการซื้อสินค้าหรือบริการ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     ทั้งนี้</a:t>
            </a:r>
            <a:r>
              <a:rPr lang="th-TH" dirty="0" smtClean="0">
                <a:solidFill>
                  <a:schemeClr val="accent3">
                    <a:lumMod val="50000"/>
                  </a:schemeClr>
                </a:solidFill>
              </a:rPr>
              <a:t>การโฆษณาจึงมีบทบาทที่สำคัญในการสื่อสารทางการตลาดที่ส่งผลต่อการสร้างรูปแบบการขายให้กับตัวสินค้า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 smtClean="0"/>
              <a:t>การแบ่งประเภทของการโฆษณา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 smtClean="0"/>
              <a:t>โฆษณาสามารถแบ่งออกเป็นกลุ่ม</a:t>
            </a:r>
            <a:r>
              <a:rPr lang="th-TH" dirty="0" smtClean="0"/>
              <a:t>ต่างๆใน</a:t>
            </a:r>
            <a:r>
              <a:rPr lang="th-TH" dirty="0" smtClean="0"/>
              <a:t>การสื่อสารซึ่งประกอบไปด้วย</a:t>
            </a:r>
            <a:endParaRPr lang="en-US" sz="2400" dirty="0" smtClean="0"/>
          </a:p>
          <a:p>
            <a:pPr lvl="1"/>
            <a:r>
              <a:rPr lang="th-TH" dirty="0" smtClean="0">
                <a:solidFill>
                  <a:srgbClr val="0070C0"/>
                </a:solidFill>
              </a:rPr>
              <a:t>การแบ่งตามกลุ่มเป้าหมาย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2"/>
            <a:r>
              <a:rPr lang="th-TH" sz="2800" dirty="0" smtClean="0">
                <a:solidFill>
                  <a:srgbClr val="0070C0"/>
                </a:solidFill>
              </a:rPr>
              <a:t>การโฆษณาตรงไปยังผู้บริโภค 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2"/>
            <a:r>
              <a:rPr lang="th-TH" sz="2800" dirty="0" smtClean="0">
                <a:solidFill>
                  <a:srgbClr val="0070C0"/>
                </a:solidFill>
              </a:rPr>
              <a:t>การโฆษณาที่มุ้งเน้นไปยังองค์กรธุรกิจ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th-TH" dirty="0" smtClean="0">
                <a:solidFill>
                  <a:srgbClr val="00B050"/>
                </a:solidFill>
              </a:rPr>
              <a:t>การแบ่งตามภูมิศาสตร์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th-TH" dirty="0" smtClean="0">
                <a:solidFill>
                  <a:srgbClr val="00B050"/>
                </a:solidFill>
              </a:rPr>
              <a:t>หลายครั้งที่สินค้ามีความต่างในเรื่องภูมิภาคส่งผลต่อการใช้การซื้อจนถึงรูปแบบของสินค้าและการออกแบบ</a:t>
            </a:r>
            <a:endParaRPr lang="en-US" sz="2400" dirty="0" smtClean="0">
              <a:solidFill>
                <a:srgbClr val="00B05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>
                <a:solidFill>
                  <a:schemeClr val="accent4">
                    <a:lumMod val="75000"/>
                  </a:schemeClr>
                </a:solidFill>
              </a:rPr>
              <a:t>การแบ่งตามสื่อ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th-TH" dirty="0" smtClean="0">
                <a:solidFill>
                  <a:schemeClr val="accent4">
                    <a:lumMod val="75000"/>
                  </a:schemeClr>
                </a:solidFill>
              </a:rPr>
              <a:t>รูปแบบของสื่อโฆษณาสามารถแยกย่อยออกเป็น 3 กลุ่มได้</a:t>
            </a:r>
            <a:r>
              <a:rPr lang="th-TH" sz="3600" b="1" dirty="0" smtClean="0">
                <a:solidFill>
                  <a:schemeClr val="accent4">
                    <a:lumMod val="75000"/>
                  </a:schemeClr>
                </a:solidFill>
              </a:rPr>
              <a:t>แก่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</a:rPr>
              <a:t>สิ่งพิมพ์   ภาพและเสียง  กิจกรรมส่งเสริมการขาย ที่ใช้ในการลงงานโฆษณา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สื่อโฆษณา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th-TH" b="1" dirty="0" smtClean="0"/>
              <a:t>ความหมายของสื่อโฆษณา</a:t>
            </a:r>
            <a:endParaRPr lang="en-US" dirty="0" smtClean="0"/>
          </a:p>
          <a:p>
            <a:r>
              <a:rPr lang="th-TH" dirty="0" smtClean="0"/>
              <a:t>ได้มีการให้ความหมายของสื่อโฆษณาไว้หลากหลายแนวคิดซึ่งมีความแตกต่างกันไปดังนี้</a:t>
            </a:r>
            <a:endParaRPr lang="en-US" dirty="0" smtClean="0"/>
          </a:p>
          <a:p>
            <a:r>
              <a:rPr lang="th-TH" dirty="0" smtClean="0"/>
              <a:t>    </a:t>
            </a:r>
            <a:r>
              <a:rPr lang="th-TH" dirty="0" err="1" smtClean="0"/>
              <a:t>นธกฤต</a:t>
            </a:r>
            <a:r>
              <a:rPr lang="th-TH" dirty="0" smtClean="0"/>
              <a:t> </a:t>
            </a:r>
            <a:r>
              <a:rPr lang="th-TH" dirty="0" err="1" smtClean="0"/>
              <a:t>วันต๊ะ</a:t>
            </a:r>
            <a:r>
              <a:rPr lang="th-TH" dirty="0" smtClean="0"/>
              <a:t>เมล์ สื่อโฆษณาคือพาหนะในการนำสารไปยังผู้บริโภค และเป็นสื่อกลางที่นำสารไปสู้ผู้บริโภคตามวัตถุประสงค์ของผู้</a:t>
            </a:r>
            <a:r>
              <a:rPr lang="th-TH" dirty="0" smtClean="0"/>
              <a:t>โฆษณา </a:t>
            </a:r>
          </a:p>
          <a:p>
            <a:r>
              <a:rPr lang="th-TH" dirty="0" smtClean="0"/>
              <a:t> </a:t>
            </a:r>
            <a:r>
              <a:rPr lang="th-TH" dirty="0" smtClean="0"/>
              <a:t>   </a:t>
            </a:r>
            <a:r>
              <a:rPr lang="th-TH" dirty="0" smtClean="0"/>
              <a:t>ได้</a:t>
            </a:r>
            <a:r>
              <a:rPr lang="th-TH" dirty="0" smtClean="0"/>
              <a:t>กำหนดไว้ซึ่งอาจแบ่งได้หลากหลายประเภท เช่น สิ่งพิมพ์ กระจายเสียงและภาพ สื่อนอกสถานที่ ร้านค้า สื่อเคลื่อนที่ เป็นต้น </a:t>
            </a:r>
            <a:r>
              <a:rPr lang="th-TH" dirty="0" err="1" smtClean="0"/>
              <a:t>นธกฤต</a:t>
            </a:r>
            <a:r>
              <a:rPr lang="th-TH" dirty="0" smtClean="0"/>
              <a:t> </a:t>
            </a:r>
            <a:r>
              <a:rPr lang="th-TH" dirty="0" err="1" smtClean="0"/>
              <a:t>วันต๊ะ</a:t>
            </a:r>
            <a:r>
              <a:rPr lang="th-TH" dirty="0" smtClean="0"/>
              <a:t>เมล์.(</a:t>
            </a:r>
            <a:r>
              <a:rPr lang="en-US" dirty="0" smtClean="0"/>
              <a:t>2554</a:t>
            </a:r>
            <a:r>
              <a:rPr lang="th-TH" dirty="0" smtClean="0"/>
              <a:t>). กรุงเทพฯ : สำนักพิมพ์มหาวิทยาลัยเกษตรศาสตร์</a:t>
            </a:r>
            <a:endParaRPr lang="en-US" dirty="0" smtClean="0"/>
          </a:p>
          <a:p>
            <a:r>
              <a:rPr lang="th-TH" dirty="0" smtClean="0"/>
              <a:t>เสรี  วงษ์มณฑาและสุมน อยู่สิน (</a:t>
            </a:r>
            <a:r>
              <a:rPr lang="en-US" dirty="0" smtClean="0"/>
              <a:t>2554:299</a:t>
            </a:r>
            <a:r>
              <a:rPr lang="th-TH" dirty="0" smtClean="0"/>
              <a:t>) ได้ให้ความหมายของสื่อโฆษณาว่า(</a:t>
            </a:r>
            <a:r>
              <a:rPr lang="en-US" dirty="0" smtClean="0"/>
              <a:t>Advertising  </a:t>
            </a:r>
            <a:r>
              <a:rPr lang="en-US" dirty="0" err="1" smtClean="0"/>
              <a:t>Medie</a:t>
            </a:r>
            <a:r>
              <a:rPr lang="th-TH" dirty="0" smtClean="0"/>
              <a:t>) หมายถึงพาหนะที่นำพาข่าวสารเกี่ยวกับสินค้าหรือบริการของผู้โฆษณาไปยังกลุ่มผู้บริโภค</a:t>
            </a:r>
            <a:endParaRPr lang="en-US" dirty="0" smtClean="0"/>
          </a:p>
          <a:p>
            <a:r>
              <a:rPr lang="en-US" dirty="0" err="1" smtClean="0"/>
              <a:t>Sissore</a:t>
            </a:r>
            <a:r>
              <a:rPr lang="th-TH" dirty="0" smtClean="0"/>
              <a:t> </a:t>
            </a:r>
            <a:r>
              <a:rPr lang="en-US" dirty="0" smtClean="0"/>
              <a:t>&amp;</a:t>
            </a:r>
            <a:r>
              <a:rPr lang="th-TH" dirty="0" smtClean="0"/>
              <a:t> </a:t>
            </a:r>
            <a:r>
              <a:rPr lang="en-US" dirty="0" err="1" smtClean="0"/>
              <a:t>Bumba</a:t>
            </a:r>
            <a:r>
              <a:rPr lang="en-US" dirty="0" smtClean="0"/>
              <a:t> 1996:369  </a:t>
            </a:r>
            <a:r>
              <a:rPr lang="th-TH" dirty="0" smtClean="0">
                <a:solidFill>
                  <a:schemeClr val="accent6">
                    <a:lumMod val="50000"/>
                  </a:schemeClr>
                </a:solidFill>
              </a:rPr>
              <a:t>ได้กล่าวไว้ว่าสื่อโฆษณาหมายถึงพาหนะที่ใช้ในการนำพาข่าวสารการโฆษณาไปสู่ผู้บริโภค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4403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th-TH" b="1" dirty="0" smtClean="0"/>
              <a:t>ประเภทของสื่อโฆษณา</a:t>
            </a:r>
            <a:endParaRPr lang="en-US" dirty="0" smtClean="0"/>
          </a:p>
          <a:p>
            <a:r>
              <a:rPr lang="th-TH" dirty="0" smtClean="0"/>
              <a:t>โดยสายงานโฆษณาสามารถแบ่งกลุ่มโฆษณาออกเป็น </a:t>
            </a:r>
            <a:r>
              <a:rPr lang="en-US" dirty="0" smtClean="0"/>
              <a:t>2</a:t>
            </a:r>
            <a:r>
              <a:rPr lang="th-TH" dirty="0" smtClean="0"/>
              <a:t> กลุ่ม </a:t>
            </a:r>
            <a:r>
              <a:rPr lang="th-TH" dirty="0" smtClean="0"/>
              <a:t>ได้แก่ </a:t>
            </a:r>
          </a:p>
          <a:p>
            <a:pPr>
              <a:buNone/>
            </a:pPr>
            <a:r>
              <a:rPr lang="th-TH" dirty="0" smtClean="0"/>
              <a:t> </a:t>
            </a:r>
            <a:r>
              <a:rPr lang="th-TH" dirty="0" smtClean="0"/>
              <a:t>  </a:t>
            </a:r>
            <a:r>
              <a:rPr lang="en-US" dirty="0" smtClean="0"/>
              <a:t>Above </a:t>
            </a:r>
            <a:r>
              <a:rPr lang="en-US" dirty="0" smtClean="0"/>
              <a:t>The Line</a:t>
            </a:r>
            <a:r>
              <a:rPr lang="th-TH" dirty="0" smtClean="0"/>
              <a:t> และ</a:t>
            </a:r>
            <a:r>
              <a:rPr lang="en-US" dirty="0" smtClean="0"/>
              <a:t>  Below The Line</a:t>
            </a:r>
            <a:r>
              <a:rPr lang="th-TH" dirty="0" smtClean="0"/>
              <a:t> โดยมีรายละเอียดดังนี้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Above The Line</a:t>
            </a:r>
            <a:r>
              <a:rPr lang="th-TH" dirty="0" smtClean="0">
                <a:solidFill>
                  <a:srgbClr val="0070C0"/>
                </a:solidFill>
              </a:rPr>
              <a:t>  ซึ่งเป็นการสื่อสารหลักที่ใช้สื่อสารมวลชนในการสื่อสารเป็นสื่อสาธารณะหลักที่ส่งผลกับผู้บริโภคจำนวนมาก ประกอบไปด้วย วิทยุโทรทัศน์  วิทยุกระจายเสียง หนังสือพิมพ์นิตยสารและภาพยนตร์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CC0099"/>
                </a:solidFill>
              </a:rPr>
              <a:t>Below The Line</a:t>
            </a:r>
            <a:r>
              <a:rPr lang="th-TH" dirty="0" smtClean="0">
                <a:solidFill>
                  <a:srgbClr val="CC0099"/>
                </a:solidFill>
              </a:rPr>
              <a:t>   เป็นสื่อที่สื่ออื่นที่นอกเหนือจากสื่อสารมวลชนในการนำเสนอข้อมูลที่เน้นการสื่อสารการเข้าถึงกลุ่มผู้บริโภคเฉพาะทาง ประกอบไปด้วย สื่อกิจกรรม สื่อกลางแจ้ง สื่อโฆษณา ณ จุดซื้อจุดขาย สื่อโฆษณาในร้านค้า การทำของ</a:t>
            </a:r>
            <a:endParaRPr lang="en-US" dirty="0" smtClean="0">
              <a:solidFill>
                <a:srgbClr val="CC0099"/>
              </a:solidFill>
            </a:endParaRPr>
          </a:p>
          <a:p>
            <a:r>
              <a:rPr lang="th-TH" dirty="0" smtClean="0"/>
              <a:t>         สื่อโฆษณาที่นิยมใช้โดยทั่วไปได้แก่ </a:t>
            </a:r>
            <a:endParaRPr lang="th-TH" dirty="0" smtClean="0"/>
          </a:p>
          <a:p>
            <a:r>
              <a:rPr lang="th-TH" dirty="0" smtClean="0"/>
              <a:t> </a:t>
            </a:r>
            <a:r>
              <a:rPr lang="th-TH" dirty="0" smtClean="0"/>
              <a:t>  </a:t>
            </a:r>
            <a:r>
              <a:rPr lang="th-TH" dirty="0" smtClean="0">
                <a:solidFill>
                  <a:srgbClr val="0070C0"/>
                </a:solidFill>
              </a:rPr>
              <a:t>หนังสือพิมพ์ </a:t>
            </a:r>
            <a:r>
              <a:rPr lang="th-TH" dirty="0" smtClean="0">
                <a:solidFill>
                  <a:srgbClr val="0070C0"/>
                </a:solidFill>
              </a:rPr>
              <a:t>นิตยสาร วิทยุ โทรทัศน์ สื่อดังกล่าวเป็นสื่อหลักที่ใช้กันเป็นส่วนมากในงานโฆษณา เนื่องจากเป็นสื่อมวลชนที่เข้าถึงกลุ่มผู้บริโภคจำนวน</a:t>
            </a:r>
            <a:r>
              <a:rPr lang="th-TH" dirty="0" smtClean="0">
                <a:solidFill>
                  <a:srgbClr val="0070C0"/>
                </a:solidFill>
              </a:rPr>
              <a:t>มาก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</a:rPr>
              <a:t>   </a:t>
            </a:r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th-TH" dirty="0" smtClean="0">
                <a:solidFill>
                  <a:srgbClr val="0070C0"/>
                </a:solidFill>
              </a:rPr>
              <a:t>ดังนั้น ในการวางแผนการใช้สื่อ งบประมาณด้านสื่อส่วนใหญ่จะมุ่งไปที่สื่อเหล่านี้เป็นอันดับแรก สำหรับสื่อ ณ จุดซื้อ แผ่นพับ ใบปลิว สื่อนอกสถานที่ เช่นแผ่นป้ายต่างๆ จะมีความสำคัญในฐานะเป็นสื่อสนับสนุน ซึ่งทำหน้าที่ในการเตือนความจำผู้บริโภคที่มีต่อสินค้า หรือกล่าวอีกนัยหนึ่งคือตัวย้ำสารโฆษณาจากสื่อหลักซึ่งได้โฆษณาไปแล้ว</a:t>
            </a:r>
            <a:r>
              <a:rPr lang="th-TH" dirty="0" smtClean="0">
                <a:solidFill>
                  <a:srgbClr val="0070C0"/>
                </a:solidFill>
              </a:rPr>
              <a:t>นั่นเอง</a:t>
            </a:r>
            <a:r>
              <a:rPr lang="th-TH" dirty="0" smtClean="0">
                <a:solidFill>
                  <a:srgbClr val="CC0099"/>
                </a:solidFill>
              </a:rPr>
              <a:t>โดย</a:t>
            </a:r>
            <a:r>
              <a:rPr lang="th-TH" dirty="0" smtClean="0">
                <a:solidFill>
                  <a:srgbClr val="CC0099"/>
                </a:solidFill>
              </a:rPr>
              <a:t>ทั้งนี้การแบ่งประเภทสื่อโฆษณาอาจแบ่งหลากหลายรูปแบบแต่เพื่อการง่ายในการจดจำจึงขอแบ่งออกเป็น </a:t>
            </a:r>
            <a:r>
              <a:rPr lang="en-US" dirty="0" smtClean="0">
                <a:solidFill>
                  <a:srgbClr val="CC0099"/>
                </a:solidFill>
              </a:rPr>
              <a:t>3</a:t>
            </a:r>
            <a:r>
              <a:rPr lang="th-TH" dirty="0" smtClean="0">
                <a:solidFill>
                  <a:srgbClr val="CC0099"/>
                </a:solidFill>
              </a:rPr>
              <a:t> กลุ่มประกอบด้วย</a:t>
            </a:r>
            <a:endParaRPr lang="en-US" dirty="0" smtClean="0">
              <a:solidFill>
                <a:srgbClr val="CC0099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lvl="1"/>
            <a:r>
              <a:rPr lang="th-TH" b="1" dirty="0" smtClean="0"/>
              <a:t>สื่อสิ่งพิมพ์ </a:t>
            </a:r>
            <a:r>
              <a:rPr lang="en-US" b="1" dirty="0" smtClean="0"/>
              <a:t>Printed media advertising</a:t>
            </a:r>
            <a:r>
              <a:rPr lang="en-US" dirty="0" smtClean="0"/>
              <a:t> </a:t>
            </a:r>
            <a:endParaRPr lang="en-US" sz="2000" dirty="0" smtClean="0"/>
          </a:p>
          <a:p>
            <a:pPr lvl="2"/>
            <a:r>
              <a:rPr lang="th-TH" dirty="0" smtClean="0"/>
              <a:t>หนังสือพิมพ์ </a:t>
            </a:r>
            <a:r>
              <a:rPr lang="en-US" dirty="0" smtClean="0"/>
              <a:t>Newspaper</a:t>
            </a:r>
            <a:endParaRPr lang="en-US" sz="1800" dirty="0" smtClean="0"/>
          </a:p>
          <a:p>
            <a:pPr lvl="2"/>
            <a:r>
              <a:rPr lang="th-TH" dirty="0" smtClean="0"/>
              <a:t>นิตยสาร </a:t>
            </a:r>
            <a:r>
              <a:rPr lang="en-US" dirty="0" smtClean="0"/>
              <a:t>Magazine  </a:t>
            </a:r>
            <a:endParaRPr lang="en-US" sz="1800" dirty="0" smtClean="0"/>
          </a:p>
          <a:p>
            <a:pPr lvl="2"/>
            <a:r>
              <a:rPr lang="th-TH" dirty="0" smtClean="0"/>
              <a:t>สื่อทางไปรษณีย์ </a:t>
            </a:r>
            <a:r>
              <a:rPr lang="en-US" dirty="0" smtClean="0"/>
              <a:t>Mail-order media</a:t>
            </a:r>
            <a:endParaRPr lang="en-US" sz="1800" dirty="0" smtClean="0"/>
          </a:p>
          <a:p>
            <a:pPr lvl="2"/>
            <a:r>
              <a:rPr lang="th-TH" dirty="0" smtClean="0"/>
              <a:t>สมุดโทรศัพท์หน้าเหลือง </a:t>
            </a:r>
            <a:r>
              <a:rPr lang="en-US" dirty="0" smtClean="0"/>
              <a:t>Directories </a:t>
            </a:r>
            <a:endParaRPr lang="en-US" sz="1800" dirty="0" smtClean="0"/>
          </a:p>
          <a:p>
            <a:endParaRPr lang="th-TH" dirty="0"/>
          </a:p>
        </p:txBody>
      </p:sp>
      <p:pic>
        <p:nvPicPr>
          <p:cNvPr id="4" name="รูปภาพ 3" descr="0f7d578ddec367d1977afcd4191fc25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29000"/>
            <a:ext cx="142367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cc3e39e591d7647131834f26a90b1ae1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13382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c3cf6064d671bb1970201a9cba221cef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05200"/>
            <a:ext cx="134366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228600"/>
            <a:ext cx="7924800" cy="2514600"/>
          </a:xfrm>
        </p:spPr>
        <p:txBody>
          <a:bodyPr/>
          <a:lstStyle/>
          <a:p>
            <a:pPr lvl="1"/>
            <a:r>
              <a:rPr lang="th-TH" b="1" dirty="0" smtClean="0"/>
              <a:t>สื่อกระจายภาพและเสียง </a:t>
            </a:r>
            <a:r>
              <a:rPr lang="en-US" b="1" dirty="0" smtClean="0"/>
              <a:t>Broadcast media advertising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th-TH" dirty="0" smtClean="0"/>
              <a:t>           </a:t>
            </a:r>
            <a:r>
              <a:rPr lang="en-US" dirty="0" smtClean="0"/>
              <a:t> </a:t>
            </a:r>
            <a:r>
              <a:rPr lang="th-TH" dirty="0" smtClean="0"/>
              <a:t>3.2.1 โทรทัศน์ </a:t>
            </a:r>
            <a:r>
              <a:rPr lang="en-US" dirty="0" smtClean="0"/>
              <a:t>Television</a:t>
            </a:r>
            <a:endParaRPr lang="en-US" sz="2000" dirty="0" smtClean="0"/>
          </a:p>
          <a:p>
            <a:pPr lvl="2"/>
            <a:r>
              <a:rPr lang="th-TH" dirty="0" smtClean="0"/>
              <a:t>วิทยุ </a:t>
            </a:r>
            <a:r>
              <a:rPr lang="en-US" dirty="0" smtClean="0"/>
              <a:t>Radio</a:t>
            </a:r>
            <a:endParaRPr lang="en-US" sz="1800" dirty="0" smtClean="0"/>
          </a:p>
          <a:p>
            <a:pPr lvl="2"/>
            <a:r>
              <a:rPr lang="th-TH" dirty="0" smtClean="0"/>
              <a:t>โรงภาพยนตร์ </a:t>
            </a:r>
            <a:r>
              <a:rPr lang="en-US" dirty="0" smtClean="0"/>
              <a:t>Cinema</a:t>
            </a:r>
            <a:endParaRPr lang="en-US" sz="1800" dirty="0" smtClean="0"/>
          </a:p>
          <a:p>
            <a:pPr lvl="2"/>
            <a:r>
              <a:rPr lang="th-TH" dirty="0" smtClean="0"/>
              <a:t>อินเทอร์เน็ต </a:t>
            </a:r>
            <a:r>
              <a:rPr lang="en-US" dirty="0" smtClean="0"/>
              <a:t>Internet </a:t>
            </a:r>
            <a:endParaRPr lang="en-US" sz="1800" dirty="0" smtClean="0"/>
          </a:p>
          <a:p>
            <a:endParaRPr lang="th-TH" dirty="0"/>
          </a:p>
        </p:txBody>
      </p:sp>
      <p:pic>
        <p:nvPicPr>
          <p:cNvPr id="4" name="รูปภาพ 3" descr="d68263962c28d1c601f0b4242cc193c4"/>
          <p:cNvPicPr/>
          <p:nvPr/>
        </p:nvPicPr>
        <p:blipFill>
          <a:blip r:embed="rId2" cstate="print"/>
          <a:srcRect t="19225" b="44127"/>
          <a:stretch>
            <a:fillRect/>
          </a:stretch>
        </p:blipFill>
        <p:spPr bwMode="auto">
          <a:xfrm>
            <a:off x="1295400" y="3124200"/>
            <a:ext cx="19097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7be293b15738a8bdb495cd9635d3647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188150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34385883b75309a78fd113a55d5ae47d (1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269081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952</Words>
  <Application>Microsoft Office PowerPoint</Application>
  <PresentationFormat>นำเสนอทางหน้าจอ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Visual Communication for Advertising Week11-12</vt:lpstr>
      <vt:lpstr>งานโฆษณากับการออกแบบนิเทศศิลป์ </vt:lpstr>
      <vt:lpstr>ภาพนิ่ง 3</vt:lpstr>
      <vt:lpstr>การแบ่งประเภทของการโฆษณา </vt:lpstr>
      <vt:lpstr>ภาพนิ่ง 5</vt:lpstr>
      <vt:lpstr>สื่อโฆษณา  </vt:lpstr>
      <vt:lpstr>ภาพนิ่ง 7</vt:lpstr>
      <vt:lpstr>ภาพนิ่ง 8</vt:lpstr>
      <vt:lpstr>ภาพนิ่ง 9</vt:lpstr>
      <vt:lpstr>ภาพนิ่ง 10</vt:lpstr>
      <vt:lpstr>Exercise Week13</vt:lpstr>
      <vt:lpstr>ภาพนิ่ง 12</vt:lpstr>
      <vt:lpstr>Homework- Week13</vt:lpstr>
      <vt:lpstr>ภาพนิ่ง 14</vt:lpstr>
      <vt:lpstr>การสร้างสรรค์งานโฆษณา </vt:lpstr>
      <vt:lpstr>รูปแบบในการสร้างการจูงใจการโฆษณา </vt:lpstr>
      <vt:lpstr>หลักการสร้างสรรค์งานโฆษณา </vt:lpstr>
      <vt:lpstr>ภาพนิ่ง 18</vt:lpstr>
      <vt:lpstr>Exercise Week13-14</vt:lpstr>
      <vt:lpstr>Homework- Week13-14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Week2-4</dc:title>
  <dc:creator>tum-Imac</dc:creator>
  <cp:lastModifiedBy>tum-Imac</cp:lastModifiedBy>
  <cp:revision>52</cp:revision>
  <cp:lastPrinted>2017-07-27T01:17:43Z</cp:lastPrinted>
  <dcterms:created xsi:type="dcterms:W3CDTF">2017-07-22T06:48:08Z</dcterms:created>
  <dcterms:modified xsi:type="dcterms:W3CDTF">2017-11-05T22:26:55Z</dcterms:modified>
</cp:coreProperties>
</file>