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321" r:id="rId11"/>
    <p:sldId id="322" r:id="rId12"/>
    <p:sldId id="323" r:id="rId13"/>
    <p:sldId id="305" r:id="rId14"/>
    <p:sldId id="306" r:id="rId15"/>
    <p:sldId id="307" r:id="rId16"/>
    <p:sldId id="324" r:id="rId17"/>
    <p:sldId id="325" r:id="rId18"/>
    <p:sldId id="326" r:id="rId19"/>
    <p:sldId id="327" r:id="rId20"/>
    <p:sldId id="328" r:id="rId21"/>
    <p:sldId id="329" r:id="rId22"/>
    <p:sldId id="308" r:id="rId23"/>
    <p:sldId id="299" r:id="rId24"/>
    <p:sldId id="330" r:id="rId25"/>
    <p:sldId id="331" r:id="rId26"/>
    <p:sldId id="304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281" r:id="rId38"/>
    <p:sldId id="282" r:id="rId39"/>
    <p:sldId id="332" r:id="rId40"/>
    <p:sldId id="333" r:id="rId41"/>
    <p:sldId id="283" r:id="rId42"/>
    <p:sldId id="298" r:id="rId43"/>
    <p:sldId id="319" r:id="rId44"/>
    <p:sldId id="320" r:id="rId45"/>
    <p:sldId id="285" r:id="rId46"/>
    <p:sldId id="286" r:id="rId47"/>
    <p:sldId id="291" r:id="rId48"/>
    <p:sldId id="294" r:id="rId49"/>
    <p:sldId id="295" r:id="rId50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9" name="ชื่อเรื่องรอง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28" name="ตัวยึดวันที่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17" name="ตัวยึดท้ายกระดาษ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สี่เหลี่ยมผืนผ้า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สี่เหลี่ยมผืนผ้า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ตัวเชื่อมต่อตรง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ตัวเชื่อมต่อตรง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สี่เหลี่ยมผืนผ้า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วงรี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วงรี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วงรี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ตัวยึดหมายเลขภาพนิ่ง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8" name="ตัวยึดเนื้อหา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0" name="ตัวยึดท้ายกระดาษ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ตัวเชื่อมต่อตรง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ตัวเชื่อมต่อตรง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ตัวเชื่อมต่อตรง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สี่เหลี่ยมผืนผ้า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วงรี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วงรี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วงรี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วงรี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วงรี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ตัวเชื่อมต่อตรง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9" name="ตัวยึดเนื้อหา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11" name="ตัวยึดเนื้อหา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3" name="ตัวยึดเนื้อหา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12" name="ตัวยึดข้อความ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4" name="ตัวยึดข้อความ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6" name="ตัวยึดวันที่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8" name="ตัวเชื่อมต่อตรง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สี่เหลี่ยมผืนผ้า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ตัวเชื่อมต่อตรง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วงรี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ตัวยึดเนื้อหา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21" name="ตัวยึดวันที่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3" name="ตัวยึดท้ายกระดาษ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วงรี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10" name="ตัวเชื่อมต่อตรง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สี่เหลี่ยมผืนผ้า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ตัวเชื่อมต่อตรง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ตัวเชื่อมต่อตรง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ตัวเชื่อมต่อตรง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ตัวยึดวันที่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21" name="ตัวยึดท้ายกระดาษ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ตัวเชื่อมต่อตรง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ตัวยึดชื่อเรื่อง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3" name="ตัวยึดข้อความ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4" name="ตัวยึดวันที่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7CFF8CB-4B7A-46BB-B2D2-F2735052ADDB}" type="datetimeFigureOut">
              <a:rPr lang="th-TH" smtClean="0"/>
              <a:pPr/>
              <a:t>22/08/60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เชื่อมต่อตรง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ตัวเชื่อมต่อตรง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สี่เหลี่ยมผืนผ้า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ตัวเชื่อมต่อตรง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วงรี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ตัวยึดหมายเลขภาพนิ่ง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105C2B18-F5BA-43A5-9327-0313E5993FB5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ยึดเนื้อหา 5" descr="MachineSafetyRules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600200"/>
            <a:ext cx="5400600" cy="4525963"/>
          </a:xfrm>
        </p:spPr>
      </p:pic>
      <p:sp>
        <p:nvSpPr>
          <p:cNvPr id="3" name="กล่องข้อความ 2"/>
          <p:cNvSpPr txBox="1"/>
          <p:nvPr/>
        </p:nvSpPr>
        <p:spPr>
          <a:xfrm>
            <a:off x="1403648" y="548680"/>
            <a:ext cx="6449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 smtClean="0"/>
              <a:t>บทที่ 3 ความ</a:t>
            </a:r>
            <a:r>
              <a:rPr lang="th-TH" sz="3600" b="1" dirty="0"/>
              <a:t>ปลอดภัยในการใช้</a:t>
            </a:r>
            <a:r>
              <a:rPr lang="th-TH" sz="3600" b="1" dirty="0" smtClean="0"/>
              <a:t>เครื่องจักรเพื่อการผลิต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จุดอันตรายของเครื่องจักร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971600" y="1988840"/>
            <a:ext cx="7467600" cy="21888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dirty="0" smtClean="0"/>
              <a:t>จุดอันตรายของเครื่องจักรมักเป็นตำแหน่งที่มีชิ้นส่วน กลไก ต่างๆ มีการเคลื่อนไหวในลักษณะต่างๆ ได้แก่ กลไกที่มีการหมุน กลไกเครื่องจักรประเภทการตัด กลไกเครื่องจักรประเภทที่มีการหนีบ ได้ดังนี้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1. </a:t>
            </a:r>
            <a:r>
              <a:rPr lang="th-TH" sz="3600" b="1" dirty="0" smtClean="0">
                <a:solidFill>
                  <a:schemeClr val="tx1"/>
                </a:solidFill>
              </a:rPr>
              <a:t>กลไกที่มีการหมุน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827584" y="1556792"/>
            <a:ext cx="7467600" cy="305293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dirty="0" smtClean="0"/>
              <a:t>เครื่องจักรที่มีการหมุน จัดว่าเป็นเครื่องจักรที่อันตรายมาก จำเป็นต้องเซฟการ์ด ควรใช้และดูแลเซฟการ์ดให้มีประสิทธิภาพมากที่สุด เพื่อให้เกิดความปลอดภัยแก่ผู้ใช้ ส่วนที่หมุนของเครื่องจักร เช่น เพลา สายพาน เกียร์ เป็นต้น จึงควรติดตั้งอยู่ในที่ ซึ่งไม่ควรมีคนผ่านเข้าไปในบริเวณนั้นบ่อยๆ ยกเว้นผู้ที่เข้าไปบำรุงรักษาหรือตรวจตราดูแลความจำเป็นและควรจะมีเซฟการ์ดติดตั้งไว้ด้วย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ตัวอย่างเครื่องมือที่จำเป็นต้องมีเซฟการ์ด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Untitled-Scanned-01"/>
          <p:cNvPicPr/>
          <p:nvPr/>
        </p:nvPicPr>
        <p:blipFill>
          <a:blip r:embed="rId2" cstate="print"/>
          <a:srcRect t="4503" b="1863"/>
          <a:stretch>
            <a:fillRect/>
          </a:stretch>
        </p:blipFill>
        <p:spPr bwMode="auto">
          <a:xfrm>
            <a:off x="1000100" y="1643050"/>
            <a:ext cx="657229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การติดตั้งเซฟการ์ด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676400"/>
            <a:ext cx="8591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013" y="695325"/>
            <a:ext cx="7419975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5" y="1538288"/>
            <a:ext cx="859155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2. </a:t>
            </a:r>
            <a:r>
              <a:rPr lang="th-TH" sz="3600" b="1" dirty="0" smtClean="0">
                <a:solidFill>
                  <a:schemeClr val="tx1"/>
                </a:solidFill>
              </a:rPr>
              <a:t>กลไกประเภทการตัดและเจียรนัย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539552" y="1268760"/>
            <a:ext cx="8229600" cy="4525963"/>
          </a:xfrm>
        </p:spPr>
        <p:txBody>
          <a:bodyPr/>
          <a:lstStyle/>
          <a:p>
            <a:r>
              <a:rPr lang="th-TH" sz="3200" dirty="0" smtClean="0"/>
              <a:t>อันตรายของเครื่องมือประเภทนี้อยู่ที่จุกที่จะต้องทำงานและเป็นจุดซึ่งส่วนที่เคลื่อนที่ของเครื่องมือผ่านจุดที่อยู่กับที่</a:t>
            </a:r>
          </a:p>
          <a:p>
            <a:r>
              <a:rPr lang="en-US" b="1" dirty="0" smtClean="0"/>
              <a:t>2.1</a:t>
            </a:r>
            <a:r>
              <a:rPr lang="en-US" sz="3200" b="1" dirty="0" smtClean="0"/>
              <a:t> </a:t>
            </a:r>
            <a:r>
              <a:rPr lang="th-TH" sz="3200" b="1" dirty="0" smtClean="0"/>
              <a:t>เลื่อยวงกลมติดตั้งกับที่ </a:t>
            </a:r>
          </a:p>
          <a:p>
            <a:pPr>
              <a:buNone/>
            </a:pPr>
            <a:endParaRPr lang="th-TH" dirty="0" smtClean="0"/>
          </a:p>
        </p:txBody>
      </p:sp>
      <p:pic>
        <p:nvPicPr>
          <p:cNvPr id="6" name="รูปภาพ 5" descr="102701557x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2852936"/>
            <a:ext cx="5976664" cy="36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2.2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th-TH" sz="3200" b="1" dirty="0" smtClean="0">
                <a:solidFill>
                  <a:schemeClr val="tx1"/>
                </a:solidFill>
              </a:rPr>
              <a:t>เลื่อยวงกลมประเภทที่เปลี่ยนมุมตัดและเลื่อยขึ้นลง</a:t>
            </a:r>
            <a:r>
              <a:rPr lang="en-US" sz="3200" b="1" dirty="0" smtClean="0">
                <a:solidFill>
                  <a:schemeClr val="tx1"/>
                </a:solidFill>
              </a:rPr>
              <a:t> -</a:t>
            </a:r>
            <a:r>
              <a:rPr lang="th-TH" sz="3200" b="1" dirty="0" smtClean="0">
                <a:solidFill>
                  <a:schemeClr val="tx1"/>
                </a:solidFill>
              </a:rPr>
              <a:t>ไปมา</a:t>
            </a:r>
            <a:endParaRPr lang="th-TH" sz="3200" b="1" dirty="0">
              <a:solidFill>
                <a:schemeClr val="tx1"/>
              </a:solidFill>
            </a:endParaRPr>
          </a:p>
        </p:txBody>
      </p:sp>
      <p:pic>
        <p:nvPicPr>
          <p:cNvPr id="4" name="ตัวยึดเนื้อหา 3" descr="ดาวน์โหลด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1628800"/>
            <a:ext cx="4680519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b="1" dirty="0" smtClean="0">
                <a:solidFill>
                  <a:schemeClr val="tx1"/>
                </a:solidFill>
              </a:rPr>
              <a:t>2.3</a:t>
            </a:r>
            <a:r>
              <a:rPr lang="en-US" dirty="0" smtClean="0"/>
              <a:t> </a:t>
            </a:r>
            <a:r>
              <a:rPr lang="th-TH" sz="3600" b="1" dirty="0" smtClean="0">
                <a:solidFill>
                  <a:schemeClr val="tx1"/>
                </a:solidFill>
              </a:rPr>
              <a:t>เลื่อยสายพาน </a:t>
            </a:r>
            <a:endParaRPr lang="th-TH" b="1" dirty="0">
              <a:solidFill>
                <a:schemeClr val="tx1"/>
              </a:solidFill>
            </a:endParaRPr>
          </a:p>
        </p:txBody>
      </p:sp>
      <p:pic>
        <p:nvPicPr>
          <p:cNvPr id="4" name="ตัวยึดเนื้อหา 3" descr="img1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772816"/>
            <a:ext cx="6264696" cy="412610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2.4 </a:t>
            </a:r>
            <a:r>
              <a:rPr lang="th-TH" sz="3600" b="1" dirty="0" smtClean="0">
                <a:solidFill>
                  <a:schemeClr val="tx1"/>
                </a:solidFill>
              </a:rPr>
              <a:t>เครื่องตัดหรือเครื่องบด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3730" name="Picture 2" descr="http://111.223.40.75/img/ca3/9f0/ca39f09fc13ebe22b5e47fada5663ff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5715000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ยึดเนื้อหา 5" descr="MachineSafetyRules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832165" y="1600200"/>
            <a:ext cx="4717669" cy="4873625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2.5</a:t>
            </a:r>
            <a:r>
              <a:rPr lang="en-US" dirty="0" smtClean="0"/>
              <a:t> </a:t>
            </a:r>
            <a:r>
              <a:rPr lang="th-TH" sz="3600" b="1" dirty="0" smtClean="0">
                <a:solidFill>
                  <a:schemeClr val="tx1"/>
                </a:solidFill>
              </a:rPr>
              <a:t>เครื่องเจียรนัย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2706" name="Picture 2" descr="http://www.tumcivil.com/engfanatic/content/file/board/14-15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268760"/>
            <a:ext cx="5112568" cy="5146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2.6 </a:t>
            </a:r>
            <a:r>
              <a:rPr lang="th-TH" sz="3600" b="1" dirty="0" smtClean="0">
                <a:solidFill>
                  <a:schemeClr val="tx1"/>
                </a:solidFill>
              </a:rPr>
              <a:t>เครื่องขัด</a:t>
            </a:r>
            <a:endParaRPr lang="th-TH" sz="3600" b="1" dirty="0">
              <a:solidFill>
                <a:schemeClr val="tx1"/>
              </a:solidFill>
            </a:endParaRPr>
          </a:p>
        </p:txBody>
      </p:sp>
      <p:pic>
        <p:nvPicPr>
          <p:cNvPr id="71682" name="Picture 2" descr="http://static.weloveshopping.com/shop/client/000063/klongtom9/001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00808"/>
            <a:ext cx="5629275" cy="402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การติดตั้งเซฟการ์ด</a:t>
            </a:r>
            <a:endParaRPr lang="th-TH" b="1" dirty="0">
              <a:solidFill>
                <a:schemeClr val="tx1"/>
              </a:solidFill>
            </a:endParaRP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348880"/>
            <a:ext cx="3380234" cy="280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348880"/>
            <a:ext cx="3816424" cy="2815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8056" y="2132856"/>
            <a:ext cx="6234032" cy="468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231581" cy="313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3. </a:t>
            </a:r>
            <a:r>
              <a:rPr lang="th-TH" sz="3600" b="1" dirty="0" smtClean="0">
                <a:solidFill>
                  <a:schemeClr val="tx1"/>
                </a:solidFill>
              </a:rPr>
              <a:t>กลไกประเภทที่มีการหนีบ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827584" y="1628800"/>
            <a:ext cx="7467600" cy="355699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dirty="0" smtClean="0"/>
              <a:t>การทำงานกับเครื่องมือประเภทที่มีชิ้นส่วนหมุนตั้งแต่ </a:t>
            </a:r>
            <a:r>
              <a:rPr lang="en-US" sz="3200" dirty="0" smtClean="0"/>
              <a:t>2 </a:t>
            </a:r>
            <a:r>
              <a:rPr lang="th-TH" sz="3200" dirty="0" smtClean="0"/>
              <a:t>ส่วนขึ้นไป ไม่ว่าจะสัมผัสกันห่างกัน จะมีจุดอันตรายเกิดขึ้นได้จากการหนีบ เช่น เครื่องรีด โซ่ และเฟือง เป็นต้น บางชนิดอาจจะใช้แบบฝาครอบป้องกันได้ บาง</a:t>
            </a:r>
            <a:r>
              <a:rPr lang="th-TH" sz="3200" dirty="0"/>
              <a:t>ช</a:t>
            </a:r>
            <a:r>
              <a:rPr lang="th-TH" sz="3200" dirty="0" smtClean="0"/>
              <a:t>นิดไม่อาจจะทำเช่นนั้นได้ เช่น เครื่องรีดต่างๆ ซึ่งจะมีเครื่องกั้นป้องกันเฉพาะจุดที่สัมผัสเพื่อไม่ให้นิ้วมือของผู้ใช้เข้าไปได้ ควรมีระบบบังคับให้เครื่องหยุดทันทีโดยอัตโนมัติเมื่อมีสิ่งอื่นเข้าไปในจุดที่สัมผัสหรือหนีบนั้นๆ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ตัวอย่างกลไกประเภทที่มีการหนีบ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643050"/>
            <a:ext cx="6386538" cy="4767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การติดตั้งเซฟการ์ด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43050"/>
            <a:ext cx="85344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1604963"/>
            <a:ext cx="8620125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375" y="1524000"/>
            <a:ext cx="84772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495425"/>
            <a:ext cx="8648700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MachineSafetyRules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193693" y="1600200"/>
            <a:ext cx="3994614" cy="4873625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1495425"/>
            <a:ext cx="8658225" cy="386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4925" y="381000"/>
            <a:ext cx="65341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1141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18990"/>
            <a:ext cx="4191932" cy="389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417690" cy="362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894" y="2924944"/>
            <a:ext cx="4524349" cy="376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5437390" cy="285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852936"/>
            <a:ext cx="6179259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 b="8098"/>
          <a:stretch>
            <a:fillRect/>
          </a:stretch>
        </p:blipFill>
        <p:spPr bwMode="auto">
          <a:xfrm>
            <a:off x="242888" y="1366838"/>
            <a:ext cx="8658225" cy="379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1471613"/>
            <a:ext cx="879157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4. </a:t>
            </a:r>
            <a:r>
              <a:rPr lang="th-TH" sz="3600" b="1" dirty="0" smtClean="0">
                <a:solidFill>
                  <a:schemeClr val="tx1"/>
                </a:solidFill>
              </a:rPr>
              <a:t>กลไกประเภทสกรู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827584" y="1556792"/>
            <a:ext cx="7467600" cy="427707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dirty="0" smtClean="0"/>
              <a:t>อันตรายของประเภทสกรูก็คล้ายคลึงกับประเภทที่มีการหนีบ ต่างกันก็เพียงแต่ประเภทสกรุนั้นมีชิ้นส่วนหมุนกับชิ้นส่วนที่ไม่หมุนหรือติดตั้งอยู่กับที่ เช่น เครื่องบดต่างๆ เซฟการ์ดสำหรับเครื่องส่งวัตถุด้วยสกรู อาจออกแบบให้สามารถป้องกัน ส่วนใดส่วนหนึ่งของร่างกายเข้าไปใกล้เครื่องจักรส่วนที่มีการเคลื่อนหรือหมุน เช่น แบบฝาครอบ หรือถ้าต้องมีช่องสำหรับป้อนวัตถุ ก็ควรให้สามารถปรับขนาดของช่องได้ตามลักษณะรูปร่างและขนาดของวัตถุที่ป้อน โดยปกติมักจะใช้ฝาปิดหรือฝาครอบแบบที่เมื่อเปิดฝาครอบเครื่องจะหยุดทำงานทันทีโดยอัตโนมัติ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กลไกประเภทสกรู</a:t>
            </a:r>
            <a:endParaRPr lang="th-TH" sz="3600" b="1" dirty="0">
              <a:solidFill>
                <a:schemeClr val="tx1"/>
              </a:solidFill>
            </a:endParaRPr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l="6222" t="43469" r="38452" b="18572"/>
          <a:stretch>
            <a:fillRect/>
          </a:stretch>
        </p:blipFill>
        <p:spPr bwMode="auto">
          <a:xfrm>
            <a:off x="785786" y="2214554"/>
            <a:ext cx="764386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การติดตั้งเซฟการ์ด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010" y="2204864"/>
            <a:ext cx="849199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ตัวยึดเนื้อหา 5" descr="MachineSafetyRules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919890" y="1600200"/>
            <a:ext cx="4542219" cy="4873625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8588077" cy="339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5. </a:t>
            </a:r>
            <a:r>
              <a:rPr lang="th-TH" sz="3600" b="1" dirty="0" smtClean="0">
                <a:solidFill>
                  <a:schemeClr val="tx1"/>
                </a:solidFill>
              </a:rPr>
              <a:t>กลไกประเภทที่มีการพับ งอ หรือกดทับให้เป็นรูป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683568" y="1916832"/>
            <a:ext cx="7467600" cy="27649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dirty="0" smtClean="0"/>
              <a:t>กลไกประเภทนี้มีใช้กันอย่างกว้างขวางอันตรายที่เกิดขึ้นโดยทั่วไป จะขึ้นอยู่กับวิธีการใช้และสภาพการใช้เครื่องมือ เช่น ขนาด รูปร่าง และลักษณะการกด หรือขนาดความหนา และชนิดของวัตถุที่ใช้(วัตถุดิบ) หรือลักษณะของเครื่องบังคับ หรือความถูกต้องของผลผลิตที่ต้องการตลอดระยะเวลาที่ใช้เครื่องมือนั้นๆ</a:t>
            </a:r>
            <a:endParaRPr lang="th-TH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http://www.vcharkarn.com/uploads/149/150015.jpg"/>
          <p:cNvPicPr>
            <a:picLocks noGrp="1"/>
          </p:cNvPicPr>
          <p:nvPr>
            <p:ph sz="quarter" idx="1"/>
          </p:nvPr>
        </p:nvPicPr>
        <p:blipFill>
          <a:blip r:embed="rId2" cstate="print"/>
          <a:srcRect t="3341"/>
          <a:stretch>
            <a:fillRect/>
          </a:stretch>
        </p:blipFill>
        <p:spPr bwMode="auto">
          <a:xfrm>
            <a:off x="1071538" y="1071546"/>
            <a:ext cx="700092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 smtClean="0">
                <a:solidFill>
                  <a:schemeClr val="tx1"/>
                </a:solidFill>
              </a:rPr>
              <a:t>การติดตั้งเซฟการ์ด</a:t>
            </a:r>
            <a:endParaRPr lang="th-TH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1438275"/>
            <a:ext cx="8791575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7825" y="185738"/>
            <a:ext cx="5848350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หลักการป้องกันอันตรายจากเครื่องจักร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67544" y="1340769"/>
            <a:ext cx="8229600" cy="792088"/>
          </a:xfrm>
        </p:spPr>
        <p:txBody>
          <a:bodyPr>
            <a:normAutofit/>
          </a:bodyPr>
          <a:lstStyle/>
          <a:p>
            <a:r>
              <a:rPr lang="th-TH" sz="2800" dirty="0" smtClean="0"/>
              <a:t>คือ มาตรการดำเนินงานทางด้านความลอดภัย ตามกระบวนการ </a:t>
            </a:r>
            <a:r>
              <a:rPr lang="en-US" sz="2800" dirty="0" smtClean="0"/>
              <a:t>5 </a:t>
            </a:r>
            <a:r>
              <a:rPr lang="th-TH" sz="2800" dirty="0" smtClean="0"/>
              <a:t>ขั้นตอน ดังนี้ </a:t>
            </a:r>
            <a:endParaRPr lang="th-TH" sz="2800" dirty="0"/>
          </a:p>
        </p:txBody>
      </p:sp>
      <p:sp>
        <p:nvSpPr>
          <p:cNvPr id="4" name="มนมุมสี่เหลี่ยมหนึ่งมุม 3"/>
          <p:cNvSpPr/>
          <p:nvPr/>
        </p:nvSpPr>
        <p:spPr>
          <a:xfrm>
            <a:off x="2843808" y="2204864"/>
            <a:ext cx="3600400" cy="504056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/>
                </a:solidFill>
              </a:rPr>
              <a:t>ทำการวิเคราะห์ความเสี่ยง</a:t>
            </a:r>
            <a:endParaRPr lang="th-TH" sz="3200" dirty="0">
              <a:solidFill>
                <a:schemeClr val="tx1"/>
              </a:solidFill>
            </a:endParaRPr>
          </a:p>
        </p:txBody>
      </p:sp>
      <p:sp>
        <p:nvSpPr>
          <p:cNvPr id="5" name="มนมุมสี่เหลี่ยมหนึ่งมุม 4"/>
          <p:cNvSpPr/>
          <p:nvPr/>
        </p:nvSpPr>
        <p:spPr>
          <a:xfrm>
            <a:off x="1115616" y="3068960"/>
            <a:ext cx="7632848" cy="504056"/>
          </a:xfrm>
          <a:prstGeom prst="round1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/>
                </a:solidFill>
              </a:rPr>
              <a:t>การขจัดสภาพอันตรายที่ขั้นตอนการวางแผน และขั้นตอนการออกแบบ</a:t>
            </a:r>
            <a:endParaRPr lang="th-TH" sz="3200" dirty="0">
              <a:solidFill>
                <a:schemeClr val="tx1"/>
              </a:solidFill>
            </a:endParaRPr>
          </a:p>
        </p:txBody>
      </p:sp>
      <p:sp>
        <p:nvSpPr>
          <p:cNvPr id="6" name="มนมุมสี่เหลี่ยมหนึ่งมุม 5"/>
          <p:cNvSpPr/>
          <p:nvPr/>
        </p:nvSpPr>
        <p:spPr>
          <a:xfrm>
            <a:off x="1547664" y="5805264"/>
            <a:ext cx="6264696" cy="504056"/>
          </a:xfrm>
          <a:prstGeom prst="round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/>
                </a:solidFill>
              </a:rPr>
              <a:t>การพิจารณาถึงความปลอดภัยของงานที่ไม่ได้ทำเป็นประจำ</a:t>
            </a:r>
            <a:endParaRPr lang="th-TH" sz="3200" dirty="0">
              <a:solidFill>
                <a:schemeClr val="tx1"/>
              </a:solidFill>
            </a:endParaRPr>
          </a:p>
        </p:txBody>
      </p:sp>
      <p:sp>
        <p:nvSpPr>
          <p:cNvPr id="7" name="มนมุมสี่เหลี่ยมหนึ่งมุม 6"/>
          <p:cNvSpPr/>
          <p:nvPr/>
        </p:nvSpPr>
        <p:spPr>
          <a:xfrm>
            <a:off x="2267744" y="4869160"/>
            <a:ext cx="4752528" cy="504056"/>
          </a:xfrm>
          <a:prstGeom prst="round1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/>
                </a:solidFill>
              </a:rPr>
              <a:t>การป้องกันโดยการใช้อุปกรณ์ความปลอดภัย</a:t>
            </a:r>
            <a:endParaRPr lang="th-TH" sz="3200" dirty="0">
              <a:solidFill>
                <a:schemeClr val="tx1"/>
              </a:solidFill>
            </a:endParaRPr>
          </a:p>
        </p:txBody>
      </p:sp>
      <p:sp>
        <p:nvSpPr>
          <p:cNvPr id="8" name="มนมุมสี่เหลี่ยมหนึ่งมุม 7"/>
          <p:cNvSpPr/>
          <p:nvPr/>
        </p:nvSpPr>
        <p:spPr>
          <a:xfrm>
            <a:off x="2843808" y="3933056"/>
            <a:ext cx="3600400" cy="504056"/>
          </a:xfrm>
          <a:prstGeom prst="round1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solidFill>
                  <a:schemeClr val="tx1"/>
                </a:solidFill>
              </a:rPr>
              <a:t>การติดตั้งเซฟการ์ด</a:t>
            </a:r>
            <a:endParaRPr lang="th-TH" sz="3200" dirty="0">
              <a:solidFill>
                <a:schemeClr val="tx1"/>
              </a:solidFill>
            </a:endParaRPr>
          </a:p>
        </p:txBody>
      </p:sp>
      <p:sp>
        <p:nvSpPr>
          <p:cNvPr id="13" name="ลูกศรลง 12"/>
          <p:cNvSpPr/>
          <p:nvPr/>
        </p:nvSpPr>
        <p:spPr>
          <a:xfrm>
            <a:off x="4355976" y="2708920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7" name="ลูกศรลง 16"/>
          <p:cNvSpPr/>
          <p:nvPr/>
        </p:nvSpPr>
        <p:spPr>
          <a:xfrm>
            <a:off x="4355976" y="5373216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8" name="ลูกศรลง 17"/>
          <p:cNvSpPr/>
          <p:nvPr/>
        </p:nvSpPr>
        <p:spPr>
          <a:xfrm>
            <a:off x="4355976" y="4437112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9" name="ลูกศรลง 18"/>
          <p:cNvSpPr/>
          <p:nvPr/>
        </p:nvSpPr>
        <p:spPr>
          <a:xfrm>
            <a:off x="4355976" y="3573016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การป้องกันอันตรายจากเครื่องจักรด้วยเซฟการ์ด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1396752"/>
          </a:xfrm>
        </p:spPr>
        <p:txBody>
          <a:bodyPr>
            <a:noAutofit/>
          </a:bodyPr>
          <a:lstStyle/>
          <a:p>
            <a:r>
              <a:rPr lang="th-TH" sz="3200" dirty="0" smtClean="0"/>
              <a:t>เซฟการ์ด คือ อุปกรณ์ที่ออกแบบมาและติดตั้งไว้ที่เครื่องจักร เพื่อป้องกันอุบัติเหตุและอันตรายในการใช้เครื่องจักรนั้นๆ</a:t>
            </a:r>
          </a:p>
          <a:p>
            <a:endParaRPr lang="th-TH" sz="3200" b="1" dirty="0" smtClean="0"/>
          </a:p>
          <a:p>
            <a:endParaRPr lang="th-TH" sz="3200" dirty="0" smtClean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475656" y="2996952"/>
            <a:ext cx="6408712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เซฟการ์ดสามารถป้องกันอุบัติเหตุได้</a:t>
            </a:r>
          </a:p>
          <a:p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คุณลักษณะของเซฟการ์ด</a:t>
            </a:r>
          </a:p>
          <a:p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ประโยชน์ของการมีเซฟการ์ด</a:t>
            </a:r>
          </a:p>
          <a:p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4.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หลักเกณฑ์การออกแบบเซฟการ์ด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748464" cy="796950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กฎเกณฑ์เพื่อความปลอดภัยในทางปฏิบัติเกี่ยวกับการซ่อมบำรุงเครื่องจักร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91264" cy="2260848"/>
          </a:xfrm>
        </p:spPr>
        <p:txBody>
          <a:bodyPr>
            <a:normAutofit/>
          </a:bodyPr>
          <a:lstStyle/>
          <a:p>
            <a:r>
              <a:rPr lang="th-TH" sz="3200" dirty="0" smtClean="0"/>
              <a:t>เครื่องจักรทุกชนิดเมื่อใช้งานไปนานๆย่อมมีการสึกหรอ ชำรุด สาเหตุให้เกิดความไม่ปลอดภัยในการทำงาน ไม่สามารถป้องกันการสึกหรอหรือชำรุด ได้</a:t>
            </a:r>
            <a:r>
              <a:rPr lang="en-US" sz="3200" dirty="0" smtClean="0"/>
              <a:t>100%</a:t>
            </a:r>
            <a:r>
              <a:rPr lang="th-TH" sz="3200" dirty="0" smtClean="0"/>
              <a:t> แต่เราก็สามารถลดอัตราการสึกหรอลงได้ด้วยการหยอดน้ำมันหล่อลื่นหรือการอัดจาระบีซึ่งต้องกระทำอย่างสม่ำเสมอ</a:t>
            </a:r>
          </a:p>
          <a:p>
            <a:endParaRPr lang="th-TH" sz="32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63688" y="4149080"/>
            <a:ext cx="54006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1.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กฎเกณฑ์ในการปฏิบัติโดยทั่วไป</a:t>
            </a:r>
          </a:p>
          <a:p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2.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การใช้ป้ายเตือนและระบบ</a:t>
            </a:r>
            <a:r>
              <a:rPr lang="th-TH" sz="3600" b="1" dirty="0" err="1" smtClean="0">
                <a:latin typeface="Angsana New" pitchFamily="18" charset="-34"/>
                <a:cs typeface="Angsana New" pitchFamily="18" charset="-34"/>
              </a:rPr>
              <a:t>ล็อค</a:t>
            </a:r>
            <a:endParaRPr lang="th-TH" sz="3600" b="1" dirty="0" smtClean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467600" cy="652934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มาตรการความปลอดภัยและขั้นตอนการออกแบบ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043608" y="1700808"/>
            <a:ext cx="6120680" cy="345638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	 1.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การวิเคราะห์สภาพอันตราย</a:t>
            </a:r>
          </a:p>
          <a:p>
            <a:pPr lvl="1"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2.</a:t>
            </a: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มาตรฐานการป้องกันอันตราย</a:t>
            </a:r>
          </a:p>
          <a:p>
            <a:pPr lvl="1"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3.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การพิจารณาวิธีการทำงาน</a:t>
            </a:r>
          </a:p>
          <a:p>
            <a:pPr lvl="1"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4.</a:t>
            </a:r>
            <a:r>
              <a:rPr lang="en-US" sz="3600" b="1" dirty="0"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โครงสร้างภายนอกของเครื่องจักร</a:t>
            </a:r>
          </a:p>
          <a:p>
            <a:pPr lvl="1"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5.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การดำเนินการตรวจสอบความปลอดภัย</a:t>
            </a:r>
          </a:p>
          <a:p>
            <a:pPr lvl="1">
              <a:buNone/>
            </a:pP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	</a:t>
            </a:r>
            <a:endParaRPr lang="th-TH" sz="3600" b="1" dirty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35696" y="764704"/>
            <a:ext cx="5122912" cy="652934"/>
          </a:xfrm>
        </p:spPr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มาตรการความปลอดภัยที่ขั้นตอนการผลิต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547664" y="1916832"/>
            <a:ext cx="5544616" cy="12961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	 1.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 มาตรการขั้นตอนการผลิต</a:t>
            </a:r>
          </a:p>
          <a:p>
            <a:pPr lvl="1">
              <a:buNone/>
            </a:pPr>
            <a:r>
              <a:rPr lang="en-US" sz="3600" b="1" dirty="0" smtClean="0">
                <a:latin typeface="Angsana New" pitchFamily="18" charset="-34"/>
                <a:cs typeface="Angsana New" pitchFamily="18" charset="-34"/>
              </a:rPr>
              <a:t>2. </a:t>
            </a:r>
            <a:r>
              <a:rPr lang="th-TH" sz="3600" b="1" dirty="0" smtClean="0">
                <a:latin typeface="Angsana New" pitchFamily="18" charset="-34"/>
                <a:cs typeface="Angsana New" pitchFamily="18" charset="-34"/>
              </a:rPr>
              <a:t>มาตรการในขั้นตอนการตรวจสอบ</a:t>
            </a:r>
          </a:p>
          <a:p>
            <a:pPr lvl="1">
              <a:buNone/>
            </a:pPr>
            <a:endParaRPr lang="th-TH" sz="3600" b="1" dirty="0" smtClean="0">
              <a:latin typeface="Angsana New" pitchFamily="18" charset="-34"/>
              <a:cs typeface="Angsana New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MachineSafetyRules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51297" y="1600200"/>
            <a:ext cx="3879406" cy="4873625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MachineSafetyRules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73631" y="1600200"/>
            <a:ext cx="5034737" cy="4873625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MachineSafetyRules0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231802" y="1600200"/>
            <a:ext cx="3918395" cy="4873625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ยึดเนื้อหา 3" descr="MachineSafetyRules0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699371" y="1600200"/>
            <a:ext cx="498325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600" b="1" dirty="0" smtClean="0">
                <a:solidFill>
                  <a:schemeClr val="tx1"/>
                </a:solidFill>
              </a:rPr>
              <a:t>สาเหตุของอุบัติเหตุจากเครื่องจักร</a:t>
            </a:r>
            <a:endParaRPr lang="th-TH" sz="3600" b="1" dirty="0">
              <a:solidFill>
                <a:schemeClr val="tx1"/>
              </a:solidFill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quarter" idx="1"/>
          </p:nvPr>
        </p:nvSpPr>
        <p:spPr>
          <a:xfrm>
            <a:off x="1259632" y="1772816"/>
            <a:ext cx="6552728" cy="3024336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200" b="1" dirty="0" smtClean="0"/>
              <a:t>เครื่องจักรที่ไม่มีเซฟการ์ดที่เหมาะสม</a:t>
            </a:r>
          </a:p>
          <a:p>
            <a:r>
              <a:rPr lang="th-TH" sz="3200" b="1" dirty="0" smtClean="0"/>
              <a:t>มีการถอดเซฟการ์ดออกเพื่อซ่อมบำรุง</a:t>
            </a:r>
          </a:p>
          <a:p>
            <a:r>
              <a:rPr lang="th-TH" sz="3200" b="1" dirty="0" smtClean="0"/>
              <a:t>มีการปล่อยปละละเลย</a:t>
            </a:r>
          </a:p>
          <a:p>
            <a:r>
              <a:rPr lang="th-TH" sz="3200" b="1" dirty="0" smtClean="0"/>
              <a:t>พนักงานขาดทัศนคติที่ปลอดภัย</a:t>
            </a:r>
          </a:p>
          <a:p>
            <a:r>
              <a:rPr lang="th-TH" sz="3200" b="1" dirty="0" smtClean="0"/>
              <a:t>พนักงานขาดการฝึกอบรม</a:t>
            </a:r>
            <a:endParaRPr lang="th-TH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เฉลียง">
  <a:themeElements>
    <a:clrScheme name="รถไฟใต้ดิน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เฉลียง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เฉลียง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451</TotalTime>
  <Words>811</Words>
  <Application>Microsoft Office PowerPoint</Application>
  <PresentationFormat>นำเสนอทางหน้าจอ (4:3)</PresentationFormat>
  <Paragraphs>60</Paragraphs>
  <Slides>49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49</vt:i4>
      </vt:variant>
    </vt:vector>
  </HeadingPairs>
  <TitlesOfParts>
    <vt:vector size="55" baseType="lpstr">
      <vt:lpstr>Angsana New</vt:lpstr>
      <vt:lpstr>Century Schoolbook</vt:lpstr>
      <vt:lpstr>KodchiangUPC</vt:lpstr>
      <vt:lpstr>Wingdings</vt:lpstr>
      <vt:lpstr>Wingdings 2</vt:lpstr>
      <vt:lpstr>เฉลียง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สาเหตุของอุบัติเหตุจากเครื่องจักร</vt:lpstr>
      <vt:lpstr>จุดอันตรายของเครื่องจักร</vt:lpstr>
      <vt:lpstr>1. กลไกที่มีการหมุน</vt:lpstr>
      <vt:lpstr>ตัวอย่างเครื่องมือที่จำเป็นต้องมีเซฟการ์ด</vt:lpstr>
      <vt:lpstr>การติดตั้งเซฟการ์ด</vt:lpstr>
      <vt:lpstr>งานนำเสนอ PowerPoint</vt:lpstr>
      <vt:lpstr>งานนำเสนอ PowerPoint</vt:lpstr>
      <vt:lpstr>2. กลไกประเภทการตัดและเจียรนัย</vt:lpstr>
      <vt:lpstr>2.2 เลื่อยวงกลมประเภทที่เปลี่ยนมุมตัดและเลื่อยขึ้นลง -ไปมา</vt:lpstr>
      <vt:lpstr>2.3 เลื่อยสายพาน </vt:lpstr>
      <vt:lpstr>2.4 เครื่องตัดหรือเครื่องบด</vt:lpstr>
      <vt:lpstr>2.5 เครื่องเจียรนัย</vt:lpstr>
      <vt:lpstr>2.6 เครื่องขัด</vt:lpstr>
      <vt:lpstr>การติดตั้งเซฟการ์ด</vt:lpstr>
      <vt:lpstr>งานนำเสนอ PowerPoint</vt:lpstr>
      <vt:lpstr>3. กลไกประเภทที่มีการหนีบ</vt:lpstr>
      <vt:lpstr>ตัวอย่างกลไกประเภทที่มีการหนีบ</vt:lpstr>
      <vt:lpstr>การติดตั้งเซฟการ์ด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4. กลไกประเภทสกรู</vt:lpstr>
      <vt:lpstr>กลไกประเภทสกรู</vt:lpstr>
      <vt:lpstr>การติดตั้งเซฟการ์ด</vt:lpstr>
      <vt:lpstr>งานนำเสนอ PowerPoint</vt:lpstr>
      <vt:lpstr>5. กลไกประเภทที่มีการพับ งอ หรือกดทับให้เป็นรูป</vt:lpstr>
      <vt:lpstr>งานนำเสนอ PowerPoint</vt:lpstr>
      <vt:lpstr>การติดตั้งเซฟการ์ด</vt:lpstr>
      <vt:lpstr>งานนำเสนอ PowerPoint</vt:lpstr>
      <vt:lpstr>หลักการป้องกันอันตรายจากเครื่องจักร</vt:lpstr>
      <vt:lpstr>การป้องกันอันตรายจากเครื่องจักรด้วยเซฟการ์ด</vt:lpstr>
      <vt:lpstr>กฎเกณฑ์เพื่อความปลอดภัยในทางปฏิบัติเกี่ยวกับการซ่อมบำรุงเครื่องจักร</vt:lpstr>
      <vt:lpstr>มาตรการความปลอดภัยและขั้นตอนการออกแบบ</vt:lpstr>
      <vt:lpstr>มาตรการความปลอดภัยที่ขั้นตอนการผลิต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ความปลอดภัยในการใช้เครื่องจักรเพื่อการผลิต</dc:title>
  <dc:creator>Thaitrong</dc:creator>
  <cp:lastModifiedBy>aran</cp:lastModifiedBy>
  <cp:revision>44</cp:revision>
  <dcterms:created xsi:type="dcterms:W3CDTF">2013-10-14T07:47:00Z</dcterms:created>
  <dcterms:modified xsi:type="dcterms:W3CDTF">2017-08-22T16:12:39Z</dcterms:modified>
</cp:coreProperties>
</file>