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4" r:id="rId9"/>
    <p:sldId id="263" r:id="rId10"/>
    <p:sldId id="266" r:id="rId11"/>
    <p:sldId id="267" r:id="rId12"/>
    <p:sldId id="268" r:id="rId13"/>
    <p:sldId id="269" r:id="rId14"/>
    <p:sldId id="27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สไลด์ชื่อเรื่อง">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h-TH"/>
              <a:t>คลิกเพื่อแก้ไขสไตล์ชื่อเรื่องต้นแบบ</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h-TH"/>
              <a:t>คลิกเพื่อแก้ไขสไตล์ชื่อเรื่องรองต้นแบบ</a:t>
            </a:r>
            <a:endParaRPr lang="en-US" dirty="0"/>
          </a:p>
        </p:txBody>
      </p:sp>
      <p:sp>
        <p:nvSpPr>
          <p:cNvPr id="4" name="Date Placeholder 3"/>
          <p:cNvSpPr>
            <a:spLocks noGrp="1"/>
          </p:cNvSpPr>
          <p:nvPr>
            <p:ph type="dt" sz="half" idx="10"/>
          </p:nvPr>
        </p:nvSpPr>
        <p:spPr/>
        <p:txBody>
          <a:bodyPr/>
          <a:lstStyle/>
          <a:p>
            <a:fld id="{F4A8B0D0-2976-4DCD-BA10-0AC8DC9A553C}" type="datetimeFigureOut">
              <a:rPr lang="th-TH" smtClean="0"/>
              <a:t>11/10/67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9C55183E-C527-45FB-A36C-155A4CEEC852}" type="slidenum">
              <a:rPr lang="th-TH" smtClean="0"/>
              <a:t>‹#›</a:t>
            </a:fld>
            <a:endParaRPr lang="th-TH"/>
          </a:p>
        </p:txBody>
      </p:sp>
    </p:spTree>
    <p:extLst>
      <p:ext uri="{BB962C8B-B14F-4D97-AF65-F5344CB8AC3E}">
        <p14:creationId xmlns:p14="http://schemas.microsoft.com/office/powerpoint/2010/main" val="604227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รูปภาพพาโนรามาพร้อมคำอธิบายภาพ">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h-TH"/>
              <a:t>คลิกเพื่อแก้ไขสไตล์ชื่อเรื่องต้นแบบ</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h-TH"/>
              <a:t>คลิกไอคอนเพื่อเพิ่มรูปภาพ</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sp>
        <p:nvSpPr>
          <p:cNvPr id="5" name="Date Placeholder 4"/>
          <p:cNvSpPr>
            <a:spLocks noGrp="1"/>
          </p:cNvSpPr>
          <p:nvPr>
            <p:ph type="dt" sz="half" idx="10"/>
          </p:nvPr>
        </p:nvSpPr>
        <p:spPr/>
        <p:txBody>
          <a:bodyPr/>
          <a:lstStyle/>
          <a:p>
            <a:fld id="{F4A8B0D0-2976-4DCD-BA10-0AC8DC9A553C}" type="datetimeFigureOut">
              <a:rPr lang="th-TH" smtClean="0"/>
              <a:t>11/10/67</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9C55183E-C527-45FB-A36C-155A4CEEC852}" type="slidenum">
              <a:rPr lang="th-TH" smtClean="0"/>
              <a:t>‹#›</a:t>
            </a:fld>
            <a:endParaRPr lang="th-TH"/>
          </a:p>
        </p:txBody>
      </p:sp>
    </p:spTree>
    <p:extLst>
      <p:ext uri="{BB962C8B-B14F-4D97-AF65-F5344CB8AC3E}">
        <p14:creationId xmlns:p14="http://schemas.microsoft.com/office/powerpoint/2010/main" val="546744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ชื่อและคำอธิบาย">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h-TH"/>
              <a:t>คลิกเพื่อแก้ไขสไตล์ชื่อเรื่องต้นแบบ</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sp>
        <p:nvSpPr>
          <p:cNvPr id="4" name="Date Placeholder 3"/>
          <p:cNvSpPr>
            <a:spLocks noGrp="1"/>
          </p:cNvSpPr>
          <p:nvPr>
            <p:ph type="dt" sz="half" idx="10"/>
          </p:nvPr>
        </p:nvSpPr>
        <p:spPr/>
        <p:txBody>
          <a:bodyPr/>
          <a:lstStyle/>
          <a:p>
            <a:fld id="{F4A8B0D0-2976-4DCD-BA10-0AC8DC9A553C}" type="datetimeFigureOut">
              <a:rPr lang="th-TH" smtClean="0"/>
              <a:t>11/10/67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9C55183E-C527-45FB-A36C-155A4CEEC852}" type="slidenum">
              <a:rPr lang="th-TH" smtClean="0"/>
              <a:t>‹#›</a:t>
            </a:fld>
            <a:endParaRPr lang="th-TH"/>
          </a:p>
        </p:txBody>
      </p:sp>
    </p:spTree>
    <p:extLst>
      <p:ext uri="{BB962C8B-B14F-4D97-AF65-F5344CB8AC3E}">
        <p14:creationId xmlns:p14="http://schemas.microsoft.com/office/powerpoint/2010/main" val="19368495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คำอ้างอิงพร้อมคำอธิบาย">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h-TH"/>
              <a:t>คลิกเพื่อแก้ไขสไตล์ชื่อเรื่องต้นแบบ</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h-TH"/>
              <a:t>คลิกเพื่อแก้ไขสไตล์ของข้อความต้นแบบ</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sp>
        <p:nvSpPr>
          <p:cNvPr id="4" name="Date Placeholder 3"/>
          <p:cNvSpPr>
            <a:spLocks noGrp="1"/>
          </p:cNvSpPr>
          <p:nvPr>
            <p:ph type="dt" sz="half" idx="10"/>
          </p:nvPr>
        </p:nvSpPr>
        <p:spPr/>
        <p:txBody>
          <a:bodyPr/>
          <a:lstStyle/>
          <a:p>
            <a:fld id="{F4A8B0D0-2976-4DCD-BA10-0AC8DC9A553C}" type="datetimeFigureOut">
              <a:rPr lang="th-TH" smtClean="0"/>
              <a:t>11/10/67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9C55183E-C527-45FB-A36C-155A4CEEC852}" type="slidenum">
              <a:rPr lang="th-TH" smtClean="0"/>
              <a:t>‹#›</a:t>
            </a:fld>
            <a:endParaRPr lang="th-TH"/>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287009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นามบัตร">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h-TH"/>
              <a:t>คลิกเพื่อแก้ไขสไตล์ของข้อความต้นแบบ</a:t>
            </a:r>
          </a:p>
        </p:txBody>
      </p:sp>
      <p:sp>
        <p:nvSpPr>
          <p:cNvPr id="4" name="Date Placeholder 3"/>
          <p:cNvSpPr>
            <a:spLocks noGrp="1"/>
          </p:cNvSpPr>
          <p:nvPr>
            <p:ph type="dt" sz="half" idx="10"/>
          </p:nvPr>
        </p:nvSpPr>
        <p:spPr/>
        <p:txBody>
          <a:bodyPr/>
          <a:lstStyle/>
          <a:p>
            <a:fld id="{F4A8B0D0-2976-4DCD-BA10-0AC8DC9A553C}" type="datetimeFigureOut">
              <a:rPr lang="th-TH" smtClean="0"/>
              <a:t>11/10/67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9C55183E-C527-45FB-A36C-155A4CEEC852}" type="slidenum">
              <a:rPr lang="th-TH" smtClean="0"/>
              <a:t>‹#›</a:t>
            </a:fld>
            <a:endParaRPr lang="th-TH"/>
          </a:p>
        </p:txBody>
      </p:sp>
    </p:spTree>
    <p:extLst>
      <p:ext uri="{BB962C8B-B14F-4D97-AF65-F5344CB8AC3E}">
        <p14:creationId xmlns:p14="http://schemas.microsoft.com/office/powerpoint/2010/main" val="27649686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คอลัม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4A8B0D0-2976-4DCD-BA10-0AC8DC9A553C}" type="datetimeFigureOut">
              <a:rPr lang="th-TH" smtClean="0"/>
              <a:t>11/10/67</a:t>
            </a:fld>
            <a:endParaRPr lang="th-TH"/>
          </a:p>
        </p:txBody>
      </p:sp>
      <p:sp>
        <p:nvSpPr>
          <p:cNvPr id="4"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9C55183E-C527-45FB-A36C-155A4CEEC852}" type="slidenum">
              <a:rPr lang="th-TH" smtClean="0"/>
              <a:t>‹#›</a:t>
            </a:fld>
            <a:endParaRPr lang="th-TH"/>
          </a:p>
        </p:txBody>
      </p:sp>
    </p:spTree>
    <p:extLst>
      <p:ext uri="{BB962C8B-B14F-4D97-AF65-F5344CB8AC3E}">
        <p14:creationId xmlns:p14="http://schemas.microsoft.com/office/powerpoint/2010/main" val="3331352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คอลัมน์รูปภาพ 3 รูป">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h-TH"/>
              <a:t>คลิกไอคอนเพื่อเพิ่มรูปภาพ</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h-TH"/>
              <a:t>คลิกไอคอนเพื่อเพิ่มรูปภาพ</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h-TH"/>
              <a:t>คลิกไอคอนเพื่อเพิ่มรูปภาพ</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4A8B0D0-2976-4DCD-BA10-0AC8DC9A553C}" type="datetimeFigureOut">
              <a:rPr lang="th-TH" smtClean="0"/>
              <a:t>11/10/67</a:t>
            </a:fld>
            <a:endParaRPr lang="th-TH"/>
          </a:p>
        </p:txBody>
      </p:sp>
      <p:sp>
        <p:nvSpPr>
          <p:cNvPr id="4"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9C55183E-C527-45FB-A36C-155A4CEEC852}" type="slidenum">
              <a:rPr lang="th-TH" smtClean="0"/>
              <a:t>‹#›</a:t>
            </a:fld>
            <a:endParaRPr lang="th-TH"/>
          </a:p>
        </p:txBody>
      </p:sp>
    </p:spTree>
    <p:extLst>
      <p:ext uri="{BB962C8B-B14F-4D97-AF65-F5344CB8AC3E}">
        <p14:creationId xmlns:p14="http://schemas.microsoft.com/office/powerpoint/2010/main" val="38921002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a:t>คลิกเพื่อแก้ไขสไตล์ชื่อเรื่องต้นแบบ</a:t>
            </a:r>
            <a:endParaRPr lang="en-US" dirty="0"/>
          </a:p>
        </p:txBody>
      </p:sp>
      <p:sp>
        <p:nvSpPr>
          <p:cNvPr id="3" name="Vertical Text Placeholder 2"/>
          <p:cNvSpPr>
            <a:spLocks noGrp="1"/>
          </p:cNvSpPr>
          <p:nvPr>
            <p:ph type="body" orient="vert" idx="1"/>
          </p:nvPr>
        </p:nvSpPr>
        <p:spPr/>
        <p:txBody>
          <a:bodyPr vert="eaVert" anchor="t" anchorCtr="0"/>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10"/>
          </p:nvPr>
        </p:nvSpPr>
        <p:spPr/>
        <p:txBody>
          <a:bodyPr/>
          <a:lstStyle/>
          <a:p>
            <a:fld id="{F4A8B0D0-2976-4DCD-BA10-0AC8DC9A553C}" type="datetimeFigureOut">
              <a:rPr lang="th-TH" smtClean="0"/>
              <a:t>11/10/67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9C55183E-C527-45FB-A36C-155A4CEEC852}" type="slidenum">
              <a:rPr lang="th-TH" smtClean="0"/>
              <a:t>‹#›</a:t>
            </a:fld>
            <a:endParaRPr lang="th-TH"/>
          </a:p>
        </p:txBody>
      </p:sp>
    </p:spTree>
    <p:extLst>
      <p:ext uri="{BB962C8B-B14F-4D97-AF65-F5344CB8AC3E}">
        <p14:creationId xmlns:p14="http://schemas.microsoft.com/office/powerpoint/2010/main" val="13599756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h-TH"/>
              <a:t>คลิกเพื่อแก้ไขสไตล์ชื่อเรื่องต้นแบบ</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10"/>
          </p:nvPr>
        </p:nvSpPr>
        <p:spPr/>
        <p:txBody>
          <a:bodyPr/>
          <a:lstStyle/>
          <a:p>
            <a:fld id="{F4A8B0D0-2976-4DCD-BA10-0AC8DC9A553C}" type="datetimeFigureOut">
              <a:rPr lang="th-TH" smtClean="0"/>
              <a:t>11/10/67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9C55183E-C527-45FB-A36C-155A4CEEC852}" type="slidenum">
              <a:rPr lang="th-TH" smtClean="0"/>
              <a:t>‹#›</a:t>
            </a:fld>
            <a:endParaRPr lang="th-TH"/>
          </a:p>
        </p:txBody>
      </p:sp>
    </p:spTree>
    <p:extLst>
      <p:ext uri="{BB962C8B-B14F-4D97-AF65-F5344CB8AC3E}">
        <p14:creationId xmlns:p14="http://schemas.microsoft.com/office/powerpoint/2010/main" val="2572347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a:t>คลิกเพื่อแก้ไขสไตล์ชื่อเรื่องต้นแบบ</a:t>
            </a:r>
            <a:endParaRPr lang="en-US" dirty="0"/>
          </a:p>
        </p:txBody>
      </p:sp>
      <p:sp>
        <p:nvSpPr>
          <p:cNvPr id="3" name="Content Placeholder 2"/>
          <p:cNvSpPr>
            <a:spLocks noGrp="1"/>
          </p:cNvSpPr>
          <p:nvPr>
            <p:ph idx="1"/>
          </p:nvPr>
        </p:nvSpPr>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7" name="Date Placeholder 3"/>
          <p:cNvSpPr>
            <a:spLocks noGrp="1"/>
          </p:cNvSpPr>
          <p:nvPr>
            <p:ph type="dt" sz="half" idx="10"/>
          </p:nvPr>
        </p:nvSpPr>
        <p:spPr/>
        <p:txBody>
          <a:bodyPr/>
          <a:lstStyle/>
          <a:p>
            <a:fld id="{F4A8B0D0-2976-4DCD-BA10-0AC8DC9A553C}" type="datetimeFigureOut">
              <a:rPr lang="th-TH" smtClean="0"/>
              <a:t>11/10/67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9C55183E-C527-45FB-A36C-155A4CEEC852}" type="slidenum">
              <a:rPr lang="th-TH" smtClean="0"/>
              <a:t>‹#›</a:t>
            </a:fld>
            <a:endParaRPr lang="th-TH"/>
          </a:p>
        </p:txBody>
      </p:sp>
    </p:spTree>
    <p:extLst>
      <p:ext uri="{BB962C8B-B14F-4D97-AF65-F5344CB8AC3E}">
        <p14:creationId xmlns:p14="http://schemas.microsoft.com/office/powerpoint/2010/main" val="1835578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h-TH"/>
              <a:t>คลิกเพื่อแก้ไขสไตล์ของข้อความต้นแบบ</a:t>
            </a:r>
          </a:p>
        </p:txBody>
      </p:sp>
      <p:sp>
        <p:nvSpPr>
          <p:cNvPr id="4" name="Date Placeholder 3"/>
          <p:cNvSpPr>
            <a:spLocks noGrp="1"/>
          </p:cNvSpPr>
          <p:nvPr>
            <p:ph type="dt" sz="half" idx="10"/>
          </p:nvPr>
        </p:nvSpPr>
        <p:spPr/>
        <p:txBody>
          <a:bodyPr/>
          <a:lstStyle/>
          <a:p>
            <a:fld id="{F4A8B0D0-2976-4DCD-BA10-0AC8DC9A553C}" type="datetimeFigureOut">
              <a:rPr lang="th-TH" smtClean="0"/>
              <a:t>11/10/67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9C55183E-C527-45FB-A36C-155A4CEEC852}" type="slidenum">
              <a:rPr lang="th-TH" smtClean="0"/>
              <a:t>‹#›</a:t>
            </a:fld>
            <a:endParaRPr lang="th-TH"/>
          </a:p>
        </p:txBody>
      </p:sp>
    </p:spTree>
    <p:extLst>
      <p:ext uri="{BB962C8B-B14F-4D97-AF65-F5344CB8AC3E}">
        <p14:creationId xmlns:p14="http://schemas.microsoft.com/office/powerpoint/2010/main" val="3671155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a:t>คลิกเพื่อแก้ไขสไตล์ชื่อเรื่องต้นแบบ</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5" name="Date Placeholder 4"/>
          <p:cNvSpPr>
            <a:spLocks noGrp="1"/>
          </p:cNvSpPr>
          <p:nvPr>
            <p:ph type="dt" sz="half" idx="10"/>
          </p:nvPr>
        </p:nvSpPr>
        <p:spPr/>
        <p:txBody>
          <a:bodyPr/>
          <a:lstStyle/>
          <a:p>
            <a:fld id="{F4A8B0D0-2976-4DCD-BA10-0AC8DC9A553C}" type="datetimeFigureOut">
              <a:rPr lang="th-TH" smtClean="0"/>
              <a:t>11/10/67</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9C55183E-C527-45FB-A36C-155A4CEEC852}" type="slidenum">
              <a:rPr lang="th-TH" smtClean="0"/>
              <a:t>‹#›</a:t>
            </a:fld>
            <a:endParaRPr lang="th-TH"/>
          </a:p>
        </p:txBody>
      </p:sp>
    </p:spTree>
    <p:extLst>
      <p:ext uri="{BB962C8B-B14F-4D97-AF65-F5344CB8AC3E}">
        <p14:creationId xmlns:p14="http://schemas.microsoft.com/office/powerpoint/2010/main" val="3984852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7" name="Date Placeholder 6"/>
          <p:cNvSpPr>
            <a:spLocks noGrp="1"/>
          </p:cNvSpPr>
          <p:nvPr>
            <p:ph type="dt" sz="half" idx="10"/>
          </p:nvPr>
        </p:nvSpPr>
        <p:spPr/>
        <p:txBody>
          <a:bodyPr/>
          <a:lstStyle/>
          <a:p>
            <a:fld id="{F4A8B0D0-2976-4DCD-BA10-0AC8DC9A553C}" type="datetimeFigureOut">
              <a:rPr lang="th-TH" smtClean="0"/>
              <a:t>11/10/67</a:t>
            </a:fld>
            <a:endParaRPr lang="th-TH"/>
          </a:p>
        </p:txBody>
      </p:sp>
      <p:sp>
        <p:nvSpPr>
          <p:cNvPr id="8" name="Footer Placeholder 7"/>
          <p:cNvSpPr>
            <a:spLocks noGrp="1"/>
          </p:cNvSpPr>
          <p:nvPr>
            <p:ph type="ftr" sz="quarter" idx="11"/>
          </p:nvPr>
        </p:nvSpPr>
        <p:spPr/>
        <p:txBody>
          <a:bodyPr/>
          <a:lstStyle/>
          <a:p>
            <a:endParaRPr lang="th-TH"/>
          </a:p>
        </p:txBody>
      </p:sp>
      <p:sp>
        <p:nvSpPr>
          <p:cNvPr id="9" name="Slide Number Placeholder 8"/>
          <p:cNvSpPr>
            <a:spLocks noGrp="1"/>
          </p:cNvSpPr>
          <p:nvPr>
            <p:ph type="sldNum" sz="quarter" idx="12"/>
          </p:nvPr>
        </p:nvSpPr>
        <p:spPr/>
        <p:txBody>
          <a:bodyPr/>
          <a:lstStyle/>
          <a:p>
            <a:fld id="{9C55183E-C527-45FB-A36C-155A4CEEC852}" type="slidenum">
              <a:rPr lang="th-TH" smtClean="0"/>
              <a:t>‹#›</a:t>
            </a:fld>
            <a:endParaRPr lang="th-TH"/>
          </a:p>
        </p:txBody>
      </p:sp>
    </p:spTree>
    <p:extLst>
      <p:ext uri="{BB962C8B-B14F-4D97-AF65-F5344CB8AC3E}">
        <p14:creationId xmlns:p14="http://schemas.microsoft.com/office/powerpoint/2010/main" val="289207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a:t>คลิกเพื่อแก้ไขสไตล์ชื่อเรื่องต้นแบบ</a:t>
            </a:r>
            <a:endParaRPr lang="en-US" dirty="0"/>
          </a:p>
        </p:txBody>
      </p:sp>
      <p:sp>
        <p:nvSpPr>
          <p:cNvPr id="7" name="Date Placeholder 2"/>
          <p:cNvSpPr>
            <a:spLocks noGrp="1"/>
          </p:cNvSpPr>
          <p:nvPr>
            <p:ph type="dt" sz="half" idx="10"/>
          </p:nvPr>
        </p:nvSpPr>
        <p:spPr/>
        <p:txBody>
          <a:bodyPr/>
          <a:lstStyle/>
          <a:p>
            <a:fld id="{F4A8B0D0-2976-4DCD-BA10-0AC8DC9A553C}" type="datetimeFigureOut">
              <a:rPr lang="th-TH" smtClean="0"/>
              <a:t>11/10/67</a:t>
            </a:fld>
            <a:endParaRPr lang="th-TH"/>
          </a:p>
        </p:txBody>
      </p:sp>
      <p:sp>
        <p:nvSpPr>
          <p:cNvPr id="5" name="Footer Placeholder 3"/>
          <p:cNvSpPr>
            <a:spLocks noGrp="1"/>
          </p:cNvSpPr>
          <p:nvPr>
            <p:ph type="ftr" sz="quarter" idx="11"/>
          </p:nvPr>
        </p:nvSpPr>
        <p:spPr/>
        <p:txBody>
          <a:bodyPr/>
          <a:lstStyle/>
          <a:p>
            <a:endParaRPr lang="th-TH"/>
          </a:p>
        </p:txBody>
      </p:sp>
      <p:sp>
        <p:nvSpPr>
          <p:cNvPr id="6" name="Slide Number Placeholder 4"/>
          <p:cNvSpPr>
            <a:spLocks noGrp="1"/>
          </p:cNvSpPr>
          <p:nvPr>
            <p:ph type="sldNum" sz="quarter" idx="12"/>
          </p:nvPr>
        </p:nvSpPr>
        <p:spPr/>
        <p:txBody>
          <a:bodyPr/>
          <a:lstStyle/>
          <a:p>
            <a:fld id="{9C55183E-C527-45FB-A36C-155A4CEEC852}" type="slidenum">
              <a:rPr lang="th-TH" smtClean="0"/>
              <a:t>‹#›</a:t>
            </a:fld>
            <a:endParaRPr lang="th-TH"/>
          </a:p>
        </p:txBody>
      </p:sp>
    </p:spTree>
    <p:extLst>
      <p:ext uri="{BB962C8B-B14F-4D97-AF65-F5344CB8AC3E}">
        <p14:creationId xmlns:p14="http://schemas.microsoft.com/office/powerpoint/2010/main" val="2747619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4A8B0D0-2976-4DCD-BA10-0AC8DC9A553C}" type="datetimeFigureOut">
              <a:rPr lang="th-TH" smtClean="0"/>
              <a:t>11/10/67</a:t>
            </a:fld>
            <a:endParaRPr lang="th-TH"/>
          </a:p>
        </p:txBody>
      </p:sp>
      <p:sp>
        <p:nvSpPr>
          <p:cNvPr id="5" name="Footer Placeholder 2"/>
          <p:cNvSpPr>
            <a:spLocks noGrp="1"/>
          </p:cNvSpPr>
          <p:nvPr>
            <p:ph type="ftr" sz="quarter" idx="11"/>
          </p:nvPr>
        </p:nvSpPr>
        <p:spPr/>
        <p:txBody>
          <a:bodyPr/>
          <a:lstStyle/>
          <a:p>
            <a:endParaRPr lang="th-TH"/>
          </a:p>
        </p:txBody>
      </p:sp>
      <p:sp>
        <p:nvSpPr>
          <p:cNvPr id="6" name="Slide Number Placeholder 3"/>
          <p:cNvSpPr>
            <a:spLocks noGrp="1"/>
          </p:cNvSpPr>
          <p:nvPr>
            <p:ph type="sldNum" sz="quarter" idx="12"/>
          </p:nvPr>
        </p:nvSpPr>
        <p:spPr/>
        <p:txBody>
          <a:bodyPr/>
          <a:lstStyle/>
          <a:p>
            <a:fld id="{9C55183E-C527-45FB-A36C-155A4CEEC852}" type="slidenum">
              <a:rPr lang="th-TH" smtClean="0"/>
              <a:t>‹#›</a:t>
            </a:fld>
            <a:endParaRPr lang="th-TH"/>
          </a:p>
        </p:txBody>
      </p:sp>
    </p:spTree>
    <p:extLst>
      <p:ext uri="{BB962C8B-B14F-4D97-AF65-F5344CB8AC3E}">
        <p14:creationId xmlns:p14="http://schemas.microsoft.com/office/powerpoint/2010/main" val="2587709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h-TH"/>
              <a:t>คลิกเพื่อแก้ไขสไตล์ชื่อเรื่องต้นแบบ</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sp>
        <p:nvSpPr>
          <p:cNvPr id="7" name="Date Placeholder 4"/>
          <p:cNvSpPr>
            <a:spLocks noGrp="1"/>
          </p:cNvSpPr>
          <p:nvPr>
            <p:ph type="dt" sz="half" idx="10"/>
          </p:nvPr>
        </p:nvSpPr>
        <p:spPr/>
        <p:txBody>
          <a:bodyPr/>
          <a:lstStyle/>
          <a:p>
            <a:fld id="{F4A8B0D0-2976-4DCD-BA10-0AC8DC9A553C}" type="datetimeFigureOut">
              <a:rPr lang="th-TH" smtClean="0"/>
              <a:t>11/10/67</a:t>
            </a:fld>
            <a:endParaRPr lang="th-TH"/>
          </a:p>
        </p:txBody>
      </p:sp>
      <p:sp>
        <p:nvSpPr>
          <p:cNvPr id="5" name="Footer Placeholder 5"/>
          <p:cNvSpPr>
            <a:spLocks noGrp="1"/>
          </p:cNvSpPr>
          <p:nvPr>
            <p:ph type="ftr" sz="quarter" idx="11"/>
          </p:nvPr>
        </p:nvSpPr>
        <p:spPr/>
        <p:txBody>
          <a:bodyPr/>
          <a:lstStyle/>
          <a:p>
            <a:endParaRPr lang="th-TH"/>
          </a:p>
        </p:txBody>
      </p:sp>
      <p:sp>
        <p:nvSpPr>
          <p:cNvPr id="6" name="Slide Number Placeholder 6"/>
          <p:cNvSpPr>
            <a:spLocks noGrp="1"/>
          </p:cNvSpPr>
          <p:nvPr>
            <p:ph type="sldNum" sz="quarter" idx="12"/>
          </p:nvPr>
        </p:nvSpPr>
        <p:spPr/>
        <p:txBody>
          <a:bodyPr/>
          <a:lstStyle/>
          <a:p>
            <a:fld id="{9C55183E-C527-45FB-A36C-155A4CEEC852}" type="slidenum">
              <a:rPr lang="th-TH" smtClean="0"/>
              <a:t>‹#›</a:t>
            </a:fld>
            <a:endParaRPr lang="th-TH"/>
          </a:p>
        </p:txBody>
      </p:sp>
    </p:spTree>
    <p:extLst>
      <p:ext uri="{BB962C8B-B14F-4D97-AF65-F5344CB8AC3E}">
        <p14:creationId xmlns:p14="http://schemas.microsoft.com/office/powerpoint/2010/main" val="2070048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h-TH"/>
              <a:t>คลิกเพื่อแก้ไขสไตล์ชื่อเรื่องต้นแบบ</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h-TH"/>
              <a:t>คลิกไอคอนเพื่อเพิ่มรูปภาพ</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a:t>คลิกเพื่อแก้ไขสไตล์ของข้อความต้นแบบ</a:t>
            </a:r>
          </a:p>
        </p:txBody>
      </p:sp>
      <p:sp>
        <p:nvSpPr>
          <p:cNvPr id="5" name="Date Placeholder 4"/>
          <p:cNvSpPr>
            <a:spLocks noGrp="1"/>
          </p:cNvSpPr>
          <p:nvPr>
            <p:ph type="dt" sz="half" idx="10"/>
          </p:nvPr>
        </p:nvSpPr>
        <p:spPr/>
        <p:txBody>
          <a:bodyPr/>
          <a:lstStyle/>
          <a:p>
            <a:fld id="{F4A8B0D0-2976-4DCD-BA10-0AC8DC9A553C}" type="datetimeFigureOut">
              <a:rPr lang="th-TH" smtClean="0"/>
              <a:t>11/10/67</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9C55183E-C527-45FB-A36C-155A4CEEC852}" type="slidenum">
              <a:rPr lang="th-TH" smtClean="0"/>
              <a:t>‹#›</a:t>
            </a:fld>
            <a:endParaRPr lang="th-TH"/>
          </a:p>
        </p:txBody>
      </p:sp>
    </p:spTree>
    <p:extLst>
      <p:ext uri="{BB962C8B-B14F-4D97-AF65-F5344CB8AC3E}">
        <p14:creationId xmlns:p14="http://schemas.microsoft.com/office/powerpoint/2010/main" val="4168455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h-TH"/>
              <a:t>คลิกเพื่อแก้ไขสไตล์ชื่อเรื่องต้นแบบ</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4A8B0D0-2976-4DCD-BA10-0AC8DC9A553C}" type="datetimeFigureOut">
              <a:rPr lang="th-TH" smtClean="0"/>
              <a:t>11/10/67</a:t>
            </a:fld>
            <a:endParaRPr lang="th-TH"/>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h-TH"/>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9C55183E-C527-45FB-A36C-155A4CEEC852}" type="slidenum">
              <a:rPr lang="th-TH" smtClean="0"/>
              <a:t>‹#›</a:t>
            </a:fld>
            <a:endParaRPr lang="th-TH"/>
          </a:p>
        </p:txBody>
      </p:sp>
    </p:spTree>
    <p:extLst>
      <p:ext uri="{BB962C8B-B14F-4D97-AF65-F5344CB8AC3E}">
        <p14:creationId xmlns:p14="http://schemas.microsoft.com/office/powerpoint/2010/main" val="1327250005"/>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9DFD82F0-22F3-DE75-0CC8-BA29FEA07C78}"/>
              </a:ext>
            </a:extLst>
          </p:cNvPr>
          <p:cNvSpPr>
            <a:spLocks noGrp="1"/>
          </p:cNvSpPr>
          <p:nvPr>
            <p:ph type="ctrTitle"/>
          </p:nvPr>
        </p:nvSpPr>
        <p:spPr/>
        <p:txBody>
          <a:bodyPr/>
          <a:lstStyle/>
          <a:p>
            <a:r>
              <a:rPr lang="en-US" dirty="0"/>
              <a:t>Conflict management</a:t>
            </a:r>
            <a:endParaRPr lang="th-TH" dirty="0"/>
          </a:p>
        </p:txBody>
      </p:sp>
      <p:sp>
        <p:nvSpPr>
          <p:cNvPr id="3" name="ชื่อเรื่องรอง 2">
            <a:extLst>
              <a:ext uri="{FF2B5EF4-FFF2-40B4-BE49-F238E27FC236}">
                <a16:creationId xmlns:a16="http://schemas.microsoft.com/office/drawing/2014/main" id="{65AD9C00-B798-4F1B-57B4-050ADF0A2886}"/>
              </a:ext>
            </a:extLst>
          </p:cNvPr>
          <p:cNvSpPr>
            <a:spLocks noGrp="1"/>
          </p:cNvSpPr>
          <p:nvPr>
            <p:ph type="subTitle" idx="1"/>
          </p:nvPr>
        </p:nvSpPr>
        <p:spPr/>
        <p:txBody>
          <a:bodyPr/>
          <a:lstStyle/>
          <a:p>
            <a:endParaRPr lang="th-TH"/>
          </a:p>
        </p:txBody>
      </p:sp>
    </p:spTree>
    <p:extLst>
      <p:ext uri="{BB962C8B-B14F-4D97-AF65-F5344CB8AC3E}">
        <p14:creationId xmlns:p14="http://schemas.microsoft.com/office/powerpoint/2010/main" val="26203701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E140F67E-52AB-5A10-744E-30BC5266848F}"/>
              </a:ext>
            </a:extLst>
          </p:cNvPr>
          <p:cNvSpPr>
            <a:spLocks noGrp="1"/>
          </p:cNvSpPr>
          <p:nvPr>
            <p:ph type="title"/>
          </p:nvPr>
        </p:nvSpPr>
        <p:spPr/>
        <p:txBody>
          <a:bodyPr/>
          <a:lstStyle/>
          <a:p>
            <a:r>
              <a:rPr lang="en-US" dirty="0"/>
              <a:t>Tips for choosing a conflict management style</a:t>
            </a:r>
            <a:endParaRPr lang="th-TH" dirty="0"/>
          </a:p>
        </p:txBody>
      </p:sp>
      <p:sp>
        <p:nvSpPr>
          <p:cNvPr id="3" name="ตัวแทนเนื้อหา 2">
            <a:extLst>
              <a:ext uri="{FF2B5EF4-FFF2-40B4-BE49-F238E27FC236}">
                <a16:creationId xmlns:a16="http://schemas.microsoft.com/office/drawing/2014/main" id="{A9936994-F8C8-69D3-68E7-3EAEE542BB87}"/>
              </a:ext>
            </a:extLst>
          </p:cNvPr>
          <p:cNvSpPr>
            <a:spLocks noGrp="1"/>
          </p:cNvSpPr>
          <p:nvPr>
            <p:ph idx="1"/>
          </p:nvPr>
        </p:nvSpPr>
        <p:spPr/>
        <p:txBody>
          <a:bodyPr/>
          <a:lstStyle/>
          <a:p>
            <a:r>
              <a:rPr lang="en-US" dirty="0"/>
              <a:t>The key to successfully managing conflict is choosing the right style for each situation. For instance, it might make sense to use avoidance or accommodation to deal with minor issues, while critical disputes may call for a more assertive approach, like a competitive conflict management style. When you're wondering which method of conflict management to choose, ask yourself the following questions:</a:t>
            </a:r>
            <a:endParaRPr lang="th-TH" dirty="0"/>
          </a:p>
        </p:txBody>
      </p:sp>
    </p:spTree>
    <p:extLst>
      <p:ext uri="{BB962C8B-B14F-4D97-AF65-F5344CB8AC3E}">
        <p14:creationId xmlns:p14="http://schemas.microsoft.com/office/powerpoint/2010/main" val="15170465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2104628B-8993-5791-2037-3FFCBF2C3932}"/>
              </a:ext>
            </a:extLst>
          </p:cNvPr>
          <p:cNvSpPr>
            <a:spLocks noGrp="1"/>
          </p:cNvSpPr>
          <p:nvPr>
            <p:ph idx="1"/>
          </p:nvPr>
        </p:nvSpPr>
        <p:spPr>
          <a:xfrm>
            <a:off x="353961" y="314632"/>
            <a:ext cx="11474245" cy="4630995"/>
          </a:xfrm>
        </p:spPr>
        <p:txBody>
          <a:bodyPr>
            <a:noAutofit/>
          </a:bodyPr>
          <a:lstStyle/>
          <a:p>
            <a:r>
              <a:rPr lang="en-US" sz="2800" dirty="0"/>
              <a:t>How important are your needs and wants</a:t>
            </a:r>
          </a:p>
          <a:p>
            <a:r>
              <a:rPr lang="en-US" sz="2800" dirty="0"/>
              <a:t>What will happen if your needs and wants aren't met</a:t>
            </a:r>
          </a:p>
          <a:p>
            <a:r>
              <a:rPr lang="en-US" sz="2800" dirty="0"/>
              <a:t>How much do you value the other person/people involved</a:t>
            </a:r>
          </a:p>
          <a:p>
            <a:r>
              <a:rPr lang="en-US" sz="2800" dirty="0"/>
              <a:t>How much value do you place on the issue involved</a:t>
            </a:r>
          </a:p>
          <a:p>
            <a:r>
              <a:rPr lang="en-US" sz="2800" dirty="0"/>
              <a:t>Have you thought through the consequences of using differing styles</a:t>
            </a:r>
          </a:p>
          <a:p>
            <a:r>
              <a:rPr lang="en-US" sz="2800" dirty="0"/>
              <a:t>Do you have the time and energy to address the situation right now</a:t>
            </a:r>
            <a:endParaRPr lang="th-TH" sz="2800" dirty="0"/>
          </a:p>
        </p:txBody>
      </p:sp>
    </p:spTree>
    <p:extLst>
      <p:ext uri="{BB962C8B-B14F-4D97-AF65-F5344CB8AC3E}">
        <p14:creationId xmlns:p14="http://schemas.microsoft.com/office/powerpoint/2010/main" val="3901462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37CB8CCB-4743-50DB-CF41-3F55B367B7B5}"/>
              </a:ext>
            </a:extLst>
          </p:cNvPr>
          <p:cNvSpPr>
            <a:spLocks noGrp="1"/>
          </p:cNvSpPr>
          <p:nvPr>
            <p:ph type="title"/>
          </p:nvPr>
        </p:nvSpPr>
        <p:spPr/>
        <p:txBody>
          <a:bodyPr/>
          <a:lstStyle/>
          <a:p>
            <a:r>
              <a:rPr lang="en-US" dirty="0"/>
              <a:t>Tips and strategies for conflict management</a:t>
            </a:r>
            <a:endParaRPr lang="th-TH" dirty="0"/>
          </a:p>
        </p:txBody>
      </p:sp>
      <p:sp>
        <p:nvSpPr>
          <p:cNvPr id="3" name="ตัวแทนเนื้อหา 2">
            <a:extLst>
              <a:ext uri="{FF2B5EF4-FFF2-40B4-BE49-F238E27FC236}">
                <a16:creationId xmlns:a16="http://schemas.microsoft.com/office/drawing/2014/main" id="{94B994B1-F7AC-C728-C898-0AE4B63E4123}"/>
              </a:ext>
            </a:extLst>
          </p:cNvPr>
          <p:cNvSpPr>
            <a:spLocks noGrp="1"/>
          </p:cNvSpPr>
          <p:nvPr>
            <p:ph idx="1"/>
          </p:nvPr>
        </p:nvSpPr>
        <p:spPr>
          <a:xfrm>
            <a:off x="838200" y="1602658"/>
            <a:ext cx="10515600" cy="4890217"/>
          </a:xfrm>
        </p:spPr>
        <p:txBody>
          <a:bodyPr>
            <a:normAutofit/>
          </a:bodyPr>
          <a:lstStyle/>
          <a:p>
            <a:r>
              <a:rPr lang="en-US" dirty="0"/>
              <a:t>Conflicts inevitably pop up when you spend time with other people, whether at work or home. However, when conflicts aren’t resolved, they can lead to various negative consequences. These include:</a:t>
            </a:r>
          </a:p>
          <a:p>
            <a:r>
              <a:rPr lang="en-US" dirty="0"/>
              <a:t>Hurt feelings</a:t>
            </a:r>
          </a:p>
          <a:p>
            <a:r>
              <a:rPr lang="en-US" dirty="0"/>
              <a:t>Resentment and frustration</a:t>
            </a:r>
          </a:p>
          <a:p>
            <a:r>
              <a:rPr lang="en-US" dirty="0"/>
              <a:t>Loneliness and depression</a:t>
            </a:r>
          </a:p>
          <a:p>
            <a:r>
              <a:rPr lang="en-US" dirty="0"/>
              <a:t>Passive aggression and communication issues</a:t>
            </a:r>
          </a:p>
          <a:p>
            <a:r>
              <a:rPr lang="en-US" dirty="0"/>
              <a:t>Increased stress and stress-related health problems</a:t>
            </a:r>
          </a:p>
          <a:p>
            <a:r>
              <a:rPr lang="en-US" dirty="0"/>
              <a:t>Low morale</a:t>
            </a:r>
          </a:p>
          <a:p>
            <a:r>
              <a:rPr lang="en-US" dirty="0"/>
              <a:t>Reduced productivity</a:t>
            </a:r>
          </a:p>
          <a:p>
            <a:r>
              <a:rPr lang="en-US" dirty="0"/>
              <a:t>Staff turnover</a:t>
            </a:r>
            <a:endParaRPr lang="th-TH" dirty="0"/>
          </a:p>
        </p:txBody>
      </p:sp>
    </p:spTree>
    <p:extLst>
      <p:ext uri="{BB962C8B-B14F-4D97-AF65-F5344CB8AC3E}">
        <p14:creationId xmlns:p14="http://schemas.microsoft.com/office/powerpoint/2010/main" val="17293174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DB2F615D-568F-E5D4-B634-BF74E6FAF5D0}"/>
              </a:ext>
            </a:extLst>
          </p:cNvPr>
          <p:cNvSpPr>
            <a:spLocks noGrp="1"/>
          </p:cNvSpPr>
          <p:nvPr>
            <p:ph idx="1"/>
          </p:nvPr>
        </p:nvSpPr>
        <p:spPr>
          <a:xfrm>
            <a:off x="838200" y="324465"/>
            <a:ext cx="10515600" cy="5852498"/>
          </a:xfrm>
        </p:spPr>
        <p:txBody>
          <a:bodyPr/>
          <a:lstStyle/>
          <a:p>
            <a:r>
              <a:rPr lang="en-US" dirty="0"/>
              <a:t>conflict is a part of life. Knowing a few strategies for managing conflict can help keep your home or workplace healthy. Here are a few tips to keep in mind when conflict arises:</a:t>
            </a:r>
          </a:p>
          <a:p>
            <a:r>
              <a:rPr lang="en-US" dirty="0"/>
              <a:t>Acknowledge the problem.</a:t>
            </a:r>
          </a:p>
          <a:p>
            <a:pPr marL="0" indent="0">
              <a:buNone/>
            </a:pPr>
            <a:r>
              <a:rPr lang="en-US" dirty="0"/>
              <a:t>If someone comes to you with a dispute that seems trivial to you, remember it may not be trivial to them. Actively listen to help the other person feel heard, then decide what to do about the situation. </a:t>
            </a:r>
          </a:p>
          <a:p>
            <a:pPr marL="0" indent="0">
              <a:buNone/>
            </a:pPr>
            <a:r>
              <a:rPr lang="en-US" dirty="0"/>
              <a:t>. Gather the necessary information.</a:t>
            </a:r>
          </a:p>
          <a:p>
            <a:pPr marL="0" indent="0">
              <a:buNone/>
            </a:pPr>
            <a:r>
              <a:rPr lang="en-US" dirty="0"/>
              <a:t>You can't resolve a conflict unless you've investigated all sides of the problem. Take the time you need to understand all the necessary information. This way, you'll choose the best conflict management style and find an optimal resolution. </a:t>
            </a:r>
            <a:endParaRPr lang="th-TH" dirty="0"/>
          </a:p>
        </p:txBody>
      </p:sp>
    </p:spTree>
    <p:extLst>
      <p:ext uri="{BB962C8B-B14F-4D97-AF65-F5344CB8AC3E}">
        <p14:creationId xmlns:p14="http://schemas.microsoft.com/office/powerpoint/2010/main" val="32098037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FEB64C30-66D9-225C-2A80-2CF08B17E2FF}"/>
              </a:ext>
            </a:extLst>
          </p:cNvPr>
          <p:cNvSpPr>
            <a:spLocks noGrp="1"/>
          </p:cNvSpPr>
          <p:nvPr>
            <p:ph idx="1"/>
          </p:nvPr>
        </p:nvSpPr>
        <p:spPr>
          <a:xfrm>
            <a:off x="838200" y="383458"/>
            <a:ext cx="10515600" cy="5793505"/>
          </a:xfrm>
        </p:spPr>
        <p:txBody>
          <a:bodyPr>
            <a:normAutofit/>
          </a:bodyPr>
          <a:lstStyle/>
          <a:p>
            <a:r>
              <a:rPr lang="en-US" dirty="0"/>
              <a:t>Set guidelines.</a:t>
            </a:r>
          </a:p>
          <a:p>
            <a:pPr marL="0" indent="0">
              <a:buNone/>
            </a:pPr>
            <a:r>
              <a:rPr lang="en-US" dirty="0"/>
              <a:t>Whether discussing a conflict with a spouse or intervening for two employees, setting guidelines before you begin is essential. Participants should agree to speak calmly, listen, and try to understand the other person's point of view. Agree up front that if the guidelines aren't followed, the discussion will end and resume later. </a:t>
            </a:r>
          </a:p>
          <a:p>
            <a:pPr marL="0" indent="0">
              <a:buNone/>
            </a:pPr>
            <a:r>
              <a:rPr lang="en-US" dirty="0"/>
              <a:t>. Keep emotion out of the discussion.</a:t>
            </a:r>
          </a:p>
          <a:p>
            <a:pPr marL="0" indent="0">
              <a:buNone/>
            </a:pPr>
            <a:r>
              <a:rPr lang="en-US" dirty="0"/>
              <a:t>An angry outburst may end a conflict, but it's only temporary. Talk things out calmly to avoid having the dispute pop up again. </a:t>
            </a:r>
          </a:p>
          <a:p>
            <a:pPr marL="0" indent="0">
              <a:buNone/>
            </a:pPr>
            <a:r>
              <a:rPr lang="en-US"/>
              <a:t>.Be </a:t>
            </a:r>
            <a:r>
              <a:rPr lang="en-US" dirty="0"/>
              <a:t>decisive. </a:t>
            </a:r>
          </a:p>
          <a:p>
            <a:pPr marL="0" indent="0">
              <a:buNone/>
            </a:pPr>
            <a:r>
              <a:rPr lang="en-US" dirty="0"/>
              <a:t>Once you've discussed a dispute and evaluated the best approach, take action on the solution you've identified. Letting others in on your decision lets them know you care and are moving forward.</a:t>
            </a:r>
            <a:endParaRPr lang="th-TH" dirty="0"/>
          </a:p>
        </p:txBody>
      </p:sp>
    </p:spTree>
    <p:extLst>
      <p:ext uri="{BB962C8B-B14F-4D97-AF65-F5344CB8AC3E}">
        <p14:creationId xmlns:p14="http://schemas.microsoft.com/office/powerpoint/2010/main" val="1687447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09C30767-9F87-79C2-87B1-CB56AB49FBDC}"/>
              </a:ext>
            </a:extLst>
          </p:cNvPr>
          <p:cNvSpPr>
            <a:spLocks noGrp="1"/>
          </p:cNvSpPr>
          <p:nvPr>
            <p:ph idx="1"/>
          </p:nvPr>
        </p:nvSpPr>
        <p:spPr/>
        <p:txBody>
          <a:bodyPr/>
          <a:lstStyle/>
          <a:p>
            <a:r>
              <a:rPr lang="en-US" dirty="0"/>
              <a:t>Conflict management is an umbrella term for the way we identify and handle conflicts fairly and efficiently. The goal is to minimize the potential negative impacts that can arise from disagreements and increase the odds of a positive outcome. </a:t>
            </a:r>
            <a:endParaRPr lang="th-TH" dirty="0"/>
          </a:p>
        </p:txBody>
      </p:sp>
    </p:spTree>
    <p:extLst>
      <p:ext uri="{BB962C8B-B14F-4D97-AF65-F5344CB8AC3E}">
        <p14:creationId xmlns:p14="http://schemas.microsoft.com/office/powerpoint/2010/main" val="1632813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A33BAEF2-2945-50E6-6A62-89C78B8D14EC}"/>
              </a:ext>
            </a:extLst>
          </p:cNvPr>
          <p:cNvSpPr>
            <a:spLocks noGrp="1"/>
          </p:cNvSpPr>
          <p:nvPr>
            <p:ph type="title"/>
          </p:nvPr>
        </p:nvSpPr>
        <p:spPr/>
        <p:txBody>
          <a:bodyPr/>
          <a:lstStyle/>
          <a:p>
            <a:r>
              <a:rPr lang="en-US" dirty="0"/>
              <a:t>What is conflict management?</a:t>
            </a:r>
            <a:endParaRPr lang="th-TH" dirty="0"/>
          </a:p>
        </p:txBody>
      </p:sp>
      <p:sp>
        <p:nvSpPr>
          <p:cNvPr id="3" name="ตัวแทนเนื้อหา 2">
            <a:extLst>
              <a:ext uri="{FF2B5EF4-FFF2-40B4-BE49-F238E27FC236}">
                <a16:creationId xmlns:a16="http://schemas.microsoft.com/office/drawing/2014/main" id="{A498A55D-C67C-C481-093D-08136AF6D861}"/>
              </a:ext>
            </a:extLst>
          </p:cNvPr>
          <p:cNvSpPr>
            <a:spLocks noGrp="1"/>
          </p:cNvSpPr>
          <p:nvPr>
            <p:ph idx="1"/>
          </p:nvPr>
        </p:nvSpPr>
        <p:spPr>
          <a:xfrm>
            <a:off x="334297" y="1415845"/>
            <a:ext cx="11019503" cy="4761118"/>
          </a:xfrm>
        </p:spPr>
        <p:txBody>
          <a:bodyPr>
            <a:normAutofit fontScale="85000" lnSpcReduction="20000"/>
          </a:bodyPr>
          <a:lstStyle/>
          <a:p>
            <a:r>
              <a:rPr lang="en-US" dirty="0"/>
              <a:t>Conflict management refers to the way that you handle disagreements. On any given day, you may have to deal with a dispute between you and another individual, your family members, or fellow employees. </a:t>
            </a:r>
          </a:p>
          <a:p>
            <a:endParaRPr lang="en-US" dirty="0"/>
          </a:p>
          <a:p>
            <a:pPr marL="0" indent="0">
              <a:buNone/>
            </a:pPr>
            <a:r>
              <a:rPr lang="en-US" dirty="0"/>
              <a:t>Although there are many reasons people disagree, many conflicts revolve around: </a:t>
            </a:r>
          </a:p>
          <a:p>
            <a:endParaRPr lang="en-US" dirty="0"/>
          </a:p>
          <a:p>
            <a:r>
              <a:rPr lang="en-US" dirty="0"/>
              <a:t>Personal values (real or perceived)</a:t>
            </a:r>
          </a:p>
          <a:p>
            <a:endParaRPr lang="en-US" dirty="0"/>
          </a:p>
          <a:p>
            <a:r>
              <a:rPr lang="en-US" dirty="0"/>
              <a:t>Perceptions </a:t>
            </a:r>
          </a:p>
          <a:p>
            <a:endParaRPr lang="en-US" dirty="0"/>
          </a:p>
          <a:p>
            <a:r>
              <a:rPr lang="en-US" dirty="0"/>
              <a:t>Conflicting goals  </a:t>
            </a:r>
          </a:p>
          <a:p>
            <a:endParaRPr lang="en-US" dirty="0"/>
          </a:p>
          <a:p>
            <a:r>
              <a:rPr lang="en-US" dirty="0"/>
              <a:t>Power dynamics</a:t>
            </a:r>
          </a:p>
          <a:p>
            <a:endParaRPr lang="en-US" dirty="0"/>
          </a:p>
          <a:p>
            <a:r>
              <a:rPr lang="en-US" dirty="0"/>
              <a:t>Communication style</a:t>
            </a:r>
            <a:endParaRPr lang="th-TH" dirty="0"/>
          </a:p>
        </p:txBody>
      </p:sp>
    </p:spTree>
    <p:extLst>
      <p:ext uri="{BB962C8B-B14F-4D97-AF65-F5344CB8AC3E}">
        <p14:creationId xmlns:p14="http://schemas.microsoft.com/office/powerpoint/2010/main" val="843841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4838BF60-130E-83FA-A5D0-02FC25C68808}"/>
              </a:ext>
            </a:extLst>
          </p:cNvPr>
          <p:cNvSpPr>
            <a:spLocks noGrp="1"/>
          </p:cNvSpPr>
          <p:nvPr>
            <p:ph type="title"/>
          </p:nvPr>
        </p:nvSpPr>
        <p:spPr/>
        <p:txBody>
          <a:bodyPr/>
          <a:lstStyle/>
          <a:p>
            <a:r>
              <a:rPr lang="en-US" dirty="0"/>
              <a:t>5 conflict management styles</a:t>
            </a:r>
            <a:endParaRPr lang="th-TH" dirty="0"/>
          </a:p>
        </p:txBody>
      </p:sp>
      <p:sp>
        <p:nvSpPr>
          <p:cNvPr id="3" name="ตัวแทนเนื้อหา 2">
            <a:extLst>
              <a:ext uri="{FF2B5EF4-FFF2-40B4-BE49-F238E27FC236}">
                <a16:creationId xmlns:a16="http://schemas.microsoft.com/office/drawing/2014/main" id="{063EC744-ACC4-90B5-25EA-D73D208822DA}"/>
              </a:ext>
            </a:extLst>
          </p:cNvPr>
          <p:cNvSpPr>
            <a:spLocks noGrp="1"/>
          </p:cNvSpPr>
          <p:nvPr>
            <p:ph idx="1"/>
          </p:nvPr>
        </p:nvSpPr>
        <p:spPr/>
        <p:txBody>
          <a:bodyPr>
            <a:normAutofit/>
          </a:bodyPr>
          <a:lstStyle/>
          <a:p>
            <a:r>
              <a:rPr lang="en-US" dirty="0"/>
              <a:t>1. Accommodating</a:t>
            </a:r>
          </a:p>
          <a:p>
            <a:pPr marL="0" indent="0">
              <a:buNone/>
            </a:pPr>
            <a:r>
              <a:rPr lang="en-US" dirty="0"/>
              <a:t>An accommodating mode of conflict management tends to be high in cooperation but low in assertiveness. When you use this style, you resolve the disagreement by sacrificing your own needs and desires for those of the other party. </a:t>
            </a:r>
          </a:p>
          <a:p>
            <a:endParaRPr lang="en-US" dirty="0"/>
          </a:p>
          <a:p>
            <a:pPr marL="0" indent="0">
              <a:buNone/>
            </a:pPr>
            <a:r>
              <a:rPr lang="en-US" dirty="0"/>
              <a:t>This management style might benefit your work when conflicts are trivial and you need to move on quickly. At home, this style works when your relationship with your roommate, partner, or child is more important than being right. Although accommodation might be optimal for some conflicts, others require a more assertive style.</a:t>
            </a:r>
            <a:endParaRPr lang="th-TH" dirty="0"/>
          </a:p>
        </p:txBody>
      </p:sp>
    </p:spTree>
    <p:extLst>
      <p:ext uri="{BB962C8B-B14F-4D97-AF65-F5344CB8AC3E}">
        <p14:creationId xmlns:p14="http://schemas.microsoft.com/office/powerpoint/2010/main" val="1084258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0BABB12E-FF49-75FE-4E02-846911296334}"/>
              </a:ext>
            </a:extLst>
          </p:cNvPr>
          <p:cNvSpPr>
            <a:spLocks noGrp="1"/>
          </p:cNvSpPr>
          <p:nvPr>
            <p:ph type="title"/>
          </p:nvPr>
        </p:nvSpPr>
        <p:spPr/>
        <p:txBody>
          <a:bodyPr/>
          <a:lstStyle/>
          <a:p>
            <a:endParaRPr lang="th-TH"/>
          </a:p>
        </p:txBody>
      </p:sp>
      <p:sp>
        <p:nvSpPr>
          <p:cNvPr id="3" name="ตัวแทนเนื้อหา 2">
            <a:extLst>
              <a:ext uri="{FF2B5EF4-FFF2-40B4-BE49-F238E27FC236}">
                <a16:creationId xmlns:a16="http://schemas.microsoft.com/office/drawing/2014/main" id="{2AC937BC-96D5-BB00-9EC4-CF31CD1912A1}"/>
              </a:ext>
            </a:extLst>
          </p:cNvPr>
          <p:cNvSpPr>
            <a:spLocks noGrp="1"/>
          </p:cNvSpPr>
          <p:nvPr>
            <p:ph idx="1"/>
          </p:nvPr>
        </p:nvSpPr>
        <p:spPr/>
        <p:txBody>
          <a:bodyPr>
            <a:normAutofit fontScale="85000" lnSpcReduction="20000"/>
          </a:bodyPr>
          <a:lstStyle/>
          <a:p>
            <a:r>
              <a:rPr lang="en-US" dirty="0"/>
              <a:t>2. Avoiding</a:t>
            </a:r>
          </a:p>
          <a:p>
            <a:pPr marL="0" indent="0">
              <a:buNone/>
            </a:pPr>
            <a:r>
              <a:rPr lang="en-US" dirty="0"/>
              <a:t>When avoiding, you try to dodge or bypass a conflict. This style of managing conflicts is low in assertiveness and cooperativeness. Avoidance is unproductive for handling most disputes because it may leave the other party feeling like you don't care. Also, if left unresolved, some conflicts become much more troublesome. </a:t>
            </a:r>
          </a:p>
          <a:p>
            <a:endParaRPr lang="en-US" dirty="0"/>
          </a:p>
          <a:p>
            <a:pPr marL="0" indent="0">
              <a:buNone/>
            </a:pPr>
            <a:r>
              <a:rPr lang="en-US" dirty="0"/>
              <a:t>However, an avoiding management style works in situations where:</a:t>
            </a:r>
          </a:p>
          <a:p>
            <a:endParaRPr lang="en-US" dirty="0"/>
          </a:p>
          <a:p>
            <a:r>
              <a:rPr lang="en-US" dirty="0"/>
              <a:t>You need time to think through a disagreement.</a:t>
            </a:r>
          </a:p>
          <a:p>
            <a:endParaRPr lang="en-US" dirty="0"/>
          </a:p>
          <a:p>
            <a:r>
              <a:rPr lang="en-US" dirty="0"/>
              <a:t>You have more pressing problems to deal with first.</a:t>
            </a:r>
          </a:p>
          <a:p>
            <a:endParaRPr lang="en-US" dirty="0"/>
          </a:p>
          <a:p>
            <a:r>
              <a:rPr lang="en-US" dirty="0"/>
              <a:t>The risks of confronting a problem outweigh the benefits.</a:t>
            </a:r>
            <a:endParaRPr lang="th-TH" dirty="0"/>
          </a:p>
        </p:txBody>
      </p:sp>
    </p:spTree>
    <p:extLst>
      <p:ext uri="{BB962C8B-B14F-4D97-AF65-F5344CB8AC3E}">
        <p14:creationId xmlns:p14="http://schemas.microsoft.com/office/powerpoint/2010/main" val="3588260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FA623A3E-767E-D4BC-05EE-D14C37603DEA}"/>
              </a:ext>
            </a:extLst>
          </p:cNvPr>
          <p:cNvSpPr>
            <a:spLocks noGrp="1"/>
          </p:cNvSpPr>
          <p:nvPr>
            <p:ph type="title"/>
          </p:nvPr>
        </p:nvSpPr>
        <p:spPr/>
        <p:txBody>
          <a:bodyPr/>
          <a:lstStyle/>
          <a:p>
            <a:endParaRPr lang="th-TH"/>
          </a:p>
        </p:txBody>
      </p:sp>
      <p:sp>
        <p:nvSpPr>
          <p:cNvPr id="3" name="ตัวแทนเนื้อหา 2">
            <a:extLst>
              <a:ext uri="{FF2B5EF4-FFF2-40B4-BE49-F238E27FC236}">
                <a16:creationId xmlns:a16="http://schemas.microsoft.com/office/drawing/2014/main" id="{21756047-2619-71BD-D1C4-CF4D1819711A}"/>
              </a:ext>
            </a:extLst>
          </p:cNvPr>
          <p:cNvSpPr>
            <a:spLocks noGrp="1"/>
          </p:cNvSpPr>
          <p:nvPr>
            <p:ph idx="1"/>
          </p:nvPr>
        </p:nvSpPr>
        <p:spPr/>
        <p:txBody>
          <a:bodyPr/>
          <a:lstStyle/>
          <a:p>
            <a:r>
              <a:rPr lang="en-US" dirty="0"/>
              <a:t>3. Collaborating</a:t>
            </a:r>
          </a:p>
          <a:p>
            <a:pPr marL="0" indent="0">
              <a:buNone/>
            </a:pPr>
            <a:r>
              <a:rPr lang="en-US" dirty="0"/>
              <a:t>A collaborating conflict management style demands a high level of cooperation from all parties involved. Individuals in a dispute come together to find a respectful resolution that benefits everyone. Collaborating works best if you have plenty of time and are on the same power level as the other parties involved. If not, you may be better off choosing another style. </a:t>
            </a:r>
            <a:endParaRPr lang="th-TH" dirty="0"/>
          </a:p>
        </p:txBody>
      </p:sp>
    </p:spTree>
    <p:extLst>
      <p:ext uri="{BB962C8B-B14F-4D97-AF65-F5344CB8AC3E}">
        <p14:creationId xmlns:p14="http://schemas.microsoft.com/office/powerpoint/2010/main" val="3483324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7D757170-BB9A-FC93-1D34-8A18ED3CE4F5}"/>
              </a:ext>
            </a:extLst>
          </p:cNvPr>
          <p:cNvSpPr>
            <a:spLocks noGrp="1"/>
          </p:cNvSpPr>
          <p:nvPr>
            <p:ph idx="1"/>
          </p:nvPr>
        </p:nvSpPr>
        <p:spPr/>
        <p:txBody>
          <a:bodyPr/>
          <a:lstStyle/>
          <a:p>
            <a:pPr marL="0" indent="0">
              <a:buNone/>
            </a:pPr>
            <a:r>
              <a:rPr lang="en-US" dirty="0"/>
              <a:t>4. Competing</a:t>
            </a:r>
          </a:p>
          <a:p>
            <a:pPr marL="0" indent="0">
              <a:buNone/>
            </a:pPr>
            <a:r>
              <a:rPr lang="en-US" dirty="0"/>
              <a:t>When you use a competitive conflict management style (sometimes called 'forcing'), you put your own needs and desires over those of others. This style is high in assertiveness and low in cooperation. In other words, it's the opposite of accommodating. While you might think this style would never be acceptable, it's sometimes needed when you are in a higher position of power than other parties and need to resolve a dispute quickly. </a:t>
            </a:r>
            <a:endParaRPr lang="th-TH" dirty="0"/>
          </a:p>
        </p:txBody>
      </p:sp>
    </p:spTree>
    <p:extLst>
      <p:ext uri="{BB962C8B-B14F-4D97-AF65-F5344CB8AC3E}">
        <p14:creationId xmlns:p14="http://schemas.microsoft.com/office/powerpoint/2010/main" val="1520059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343D9ECB-06D9-589E-81A0-D716091FC21C}"/>
              </a:ext>
            </a:extLst>
          </p:cNvPr>
          <p:cNvSpPr>
            <a:spLocks noGrp="1"/>
          </p:cNvSpPr>
          <p:nvPr>
            <p:ph type="title"/>
          </p:nvPr>
        </p:nvSpPr>
        <p:spPr/>
        <p:txBody>
          <a:bodyPr/>
          <a:lstStyle/>
          <a:p>
            <a:r>
              <a:rPr lang="en-US" dirty="0"/>
              <a:t>Tips for choosing a conflict management style</a:t>
            </a:r>
            <a:endParaRPr lang="th-TH" dirty="0"/>
          </a:p>
        </p:txBody>
      </p:sp>
      <p:sp>
        <p:nvSpPr>
          <p:cNvPr id="3" name="ตัวแทนเนื้อหา 2">
            <a:extLst>
              <a:ext uri="{FF2B5EF4-FFF2-40B4-BE49-F238E27FC236}">
                <a16:creationId xmlns:a16="http://schemas.microsoft.com/office/drawing/2014/main" id="{F68DFF58-641B-5C5B-85DC-394478C7F8C6}"/>
              </a:ext>
            </a:extLst>
          </p:cNvPr>
          <p:cNvSpPr>
            <a:spLocks noGrp="1"/>
          </p:cNvSpPr>
          <p:nvPr>
            <p:ph idx="1"/>
          </p:nvPr>
        </p:nvSpPr>
        <p:spPr/>
        <p:txBody>
          <a:bodyPr/>
          <a:lstStyle/>
          <a:p>
            <a:r>
              <a:rPr lang="en-US" dirty="0"/>
              <a:t>The key to successfully managing conflict is choosing the right style for each situation. For instance, it might make sense to use avoidance or accommodation to deal with minor issues, while critical disputes may call for a more assertive approach, like a competitive conflict management style. When you're wondering which method of conflict management to choose, ask yourself the following questions:</a:t>
            </a:r>
            <a:endParaRPr lang="th-TH" dirty="0"/>
          </a:p>
        </p:txBody>
      </p:sp>
    </p:spTree>
    <p:extLst>
      <p:ext uri="{BB962C8B-B14F-4D97-AF65-F5344CB8AC3E}">
        <p14:creationId xmlns:p14="http://schemas.microsoft.com/office/powerpoint/2010/main" val="2616974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F5E4AC44-9481-FED8-BBFD-43D0FD6AD3C7}"/>
              </a:ext>
            </a:extLst>
          </p:cNvPr>
          <p:cNvSpPr>
            <a:spLocks noGrp="1"/>
          </p:cNvSpPr>
          <p:nvPr>
            <p:ph idx="1"/>
          </p:nvPr>
        </p:nvSpPr>
        <p:spPr/>
        <p:txBody>
          <a:bodyPr/>
          <a:lstStyle/>
          <a:p>
            <a:r>
              <a:rPr lang="en-US" dirty="0"/>
              <a:t>5. Compromising</a:t>
            </a:r>
          </a:p>
          <a:p>
            <a:pPr marL="0" indent="0">
              <a:buNone/>
            </a:pPr>
            <a:r>
              <a:rPr lang="en-US" dirty="0"/>
              <a:t>Compromising demands moderate assertiveness and cooperation from all parties involved. With this type of resolution, everyone gets something they want or need. This style of managing conflict works well when time is limited. Because of time constraints, compromising isn't always as creative as collaborating, and some parties may come away less satisfied than others. </a:t>
            </a:r>
            <a:endParaRPr lang="th-TH" dirty="0"/>
          </a:p>
        </p:txBody>
      </p:sp>
    </p:spTree>
    <p:extLst>
      <p:ext uri="{BB962C8B-B14F-4D97-AF65-F5344CB8AC3E}">
        <p14:creationId xmlns:p14="http://schemas.microsoft.com/office/powerpoint/2010/main" val="11082452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อิออน">
  <a:themeElements>
    <a:clrScheme name="อิออน">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อิออน">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อิออน">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9</TotalTime>
  <Words>1078</Words>
  <Application>Microsoft Office PowerPoint</Application>
  <PresentationFormat>แบบจอกว้าง</PresentationFormat>
  <Paragraphs>68</Paragraphs>
  <Slides>14</Slides>
  <Notes>0</Notes>
  <HiddenSlides>0</HiddenSlides>
  <MMClips>0</MMClips>
  <ScaleCrop>false</ScaleCrop>
  <HeadingPairs>
    <vt:vector size="6" baseType="variant">
      <vt:variant>
        <vt:lpstr>ฟอนต์ที่ถูกใช้</vt:lpstr>
      </vt:variant>
      <vt:variant>
        <vt:i4>2</vt:i4>
      </vt:variant>
      <vt:variant>
        <vt:lpstr>ธีม</vt:lpstr>
      </vt:variant>
      <vt:variant>
        <vt:i4>1</vt:i4>
      </vt:variant>
      <vt:variant>
        <vt:lpstr>ชื่อเรื่องสไลด์</vt:lpstr>
      </vt:variant>
      <vt:variant>
        <vt:i4>14</vt:i4>
      </vt:variant>
    </vt:vector>
  </HeadingPairs>
  <TitlesOfParts>
    <vt:vector size="17" baseType="lpstr">
      <vt:lpstr>Century Gothic</vt:lpstr>
      <vt:lpstr>Wingdings 3</vt:lpstr>
      <vt:lpstr>อิออน</vt:lpstr>
      <vt:lpstr>Conflict management</vt:lpstr>
      <vt:lpstr>งานนำเสนอ PowerPoint</vt:lpstr>
      <vt:lpstr>What is conflict management?</vt:lpstr>
      <vt:lpstr>5 conflict management styles</vt:lpstr>
      <vt:lpstr>งานนำเสนอ PowerPoint</vt:lpstr>
      <vt:lpstr>งานนำเสนอ PowerPoint</vt:lpstr>
      <vt:lpstr>งานนำเสนอ PowerPoint</vt:lpstr>
      <vt:lpstr>Tips for choosing a conflict management style</vt:lpstr>
      <vt:lpstr>งานนำเสนอ PowerPoint</vt:lpstr>
      <vt:lpstr>Tips for choosing a conflict management style</vt:lpstr>
      <vt:lpstr>งานนำเสนอ PowerPoint</vt:lpstr>
      <vt:lpstr>Tips and strategies for conflict management</vt:lpstr>
      <vt:lpstr>งานนำเสนอ PowerPoint</vt:lpstr>
      <vt:lpstr>งานนำเสนอ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wcom</dc:creator>
  <cp:lastModifiedBy>wcom</cp:lastModifiedBy>
  <cp:revision>4</cp:revision>
  <dcterms:created xsi:type="dcterms:W3CDTF">2024-07-04T03:24:41Z</dcterms:created>
  <dcterms:modified xsi:type="dcterms:W3CDTF">2024-10-11T02:07:08Z</dcterms:modified>
</cp:coreProperties>
</file>