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75" r:id="rId2"/>
    <p:sldId id="291" r:id="rId3"/>
    <p:sldId id="523" r:id="rId4"/>
    <p:sldId id="580" r:id="rId5"/>
    <p:sldId id="524" r:id="rId6"/>
    <p:sldId id="582" r:id="rId7"/>
    <p:sldId id="583" r:id="rId8"/>
    <p:sldId id="584" r:id="rId9"/>
    <p:sldId id="585" r:id="rId10"/>
    <p:sldId id="586" r:id="rId11"/>
    <p:sldId id="587" r:id="rId12"/>
    <p:sldId id="530" r:id="rId13"/>
    <p:sldId id="525" r:id="rId14"/>
    <p:sldId id="589" r:id="rId15"/>
    <p:sldId id="590" r:id="rId16"/>
    <p:sldId id="591" r:id="rId17"/>
    <p:sldId id="592" r:id="rId18"/>
    <p:sldId id="593" r:id="rId19"/>
    <p:sldId id="594" r:id="rId20"/>
    <p:sldId id="595" r:id="rId21"/>
    <p:sldId id="596" r:id="rId22"/>
    <p:sldId id="597" r:id="rId23"/>
    <p:sldId id="598" r:id="rId24"/>
    <p:sldId id="599" r:id="rId25"/>
    <p:sldId id="600" r:id="rId26"/>
    <p:sldId id="601" r:id="rId27"/>
    <p:sldId id="602" r:id="rId28"/>
    <p:sldId id="603" r:id="rId29"/>
    <p:sldId id="604" r:id="rId30"/>
    <p:sldId id="605" r:id="rId31"/>
    <p:sldId id="606" r:id="rId32"/>
    <p:sldId id="607" r:id="rId33"/>
    <p:sldId id="608" r:id="rId34"/>
    <p:sldId id="609" r:id="rId35"/>
    <p:sldId id="610" r:id="rId36"/>
    <p:sldId id="611" r:id="rId37"/>
    <p:sldId id="612" r:id="rId38"/>
    <p:sldId id="613" r:id="rId39"/>
    <p:sldId id="614" r:id="rId40"/>
    <p:sldId id="615" r:id="rId41"/>
    <p:sldId id="616" r:id="rId42"/>
    <p:sldId id="617" r:id="rId43"/>
    <p:sldId id="618" r:id="rId44"/>
    <p:sldId id="588" r:id="rId45"/>
    <p:sldId id="581" r:id="rId46"/>
    <p:sldId id="619" r:id="rId47"/>
    <p:sldId id="620" r:id="rId48"/>
    <p:sldId id="621" r:id="rId49"/>
    <p:sldId id="622" r:id="rId50"/>
    <p:sldId id="623" r:id="rId51"/>
    <p:sldId id="624" r:id="rId52"/>
    <p:sldId id="625" r:id="rId53"/>
    <p:sldId id="626" r:id="rId54"/>
    <p:sldId id="627" r:id="rId55"/>
    <p:sldId id="628" r:id="rId56"/>
    <p:sldId id="629" r:id="rId57"/>
    <p:sldId id="630" r:id="rId58"/>
    <p:sldId id="631" r:id="rId59"/>
    <p:sldId id="632" r:id="rId60"/>
    <p:sldId id="633" r:id="rId61"/>
    <p:sldId id="634" r:id="rId62"/>
    <p:sldId id="635" r:id="rId63"/>
    <p:sldId id="636" r:id="rId64"/>
    <p:sldId id="637" r:id="rId65"/>
    <p:sldId id="638" r:id="rId66"/>
    <p:sldId id="639" r:id="rId67"/>
    <p:sldId id="640" r:id="rId68"/>
    <p:sldId id="641" r:id="rId69"/>
    <p:sldId id="642" r:id="rId70"/>
    <p:sldId id="643" r:id="rId71"/>
    <p:sldId id="644" r:id="rId72"/>
    <p:sldId id="645" r:id="rId73"/>
    <p:sldId id="646" r:id="rId74"/>
    <p:sldId id="647" r:id="rId75"/>
    <p:sldId id="651" r:id="rId76"/>
    <p:sldId id="652" r:id="rId77"/>
    <p:sldId id="653" r:id="rId78"/>
    <p:sldId id="648" r:id="rId79"/>
    <p:sldId id="654" r:id="rId80"/>
    <p:sldId id="655" r:id="rId81"/>
    <p:sldId id="649" r:id="rId82"/>
    <p:sldId id="656" r:id="rId83"/>
    <p:sldId id="657" r:id="rId84"/>
    <p:sldId id="650" r:id="rId85"/>
    <p:sldId id="658" r:id="rId86"/>
    <p:sldId id="659" r:id="rId87"/>
    <p:sldId id="660" r:id="rId88"/>
    <p:sldId id="661" r:id="rId89"/>
    <p:sldId id="340"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EE"/>
    <a:srgbClr val="FF66CC"/>
    <a:srgbClr val="FF3399"/>
    <a:srgbClr val="42C4D4"/>
    <a:srgbClr val="FF5B9D"/>
    <a:srgbClr val="FFF386"/>
    <a:srgbClr val="1F6F7D"/>
    <a:srgbClr val="FF9530"/>
    <a:srgbClr val="484644"/>
    <a:srgbClr val="FFE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DE40B-2D98-42D2-881A-A4F16907ECDD}"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D6F12-4576-4D89-AB89-F1F10C1E39CA}" type="slidenum">
              <a:rPr lang="en-US" smtClean="0"/>
              <a:t>‹#›</a:t>
            </a:fld>
            <a:endParaRPr lang="en-US"/>
          </a:p>
        </p:txBody>
      </p:sp>
    </p:spTree>
    <p:extLst>
      <p:ext uri="{BB962C8B-B14F-4D97-AF65-F5344CB8AC3E}">
        <p14:creationId xmlns:p14="http://schemas.microsoft.com/office/powerpoint/2010/main" val="244133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11840-B421-4878-9341-A951E3C8FF8B}" type="slidenum">
              <a:rPr lang="en-US" smtClean="0"/>
              <a:t>12</a:t>
            </a:fld>
            <a:endParaRPr lang="en-US"/>
          </a:p>
        </p:txBody>
      </p:sp>
    </p:spTree>
    <p:extLst>
      <p:ext uri="{BB962C8B-B14F-4D97-AF65-F5344CB8AC3E}">
        <p14:creationId xmlns:p14="http://schemas.microsoft.com/office/powerpoint/2010/main" val="3324149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11840-B421-4878-9341-A951E3C8FF8B}" type="slidenum">
              <a:rPr lang="en-US" smtClean="0"/>
              <a:t>28</a:t>
            </a:fld>
            <a:endParaRPr lang="en-US"/>
          </a:p>
        </p:txBody>
      </p:sp>
    </p:spTree>
    <p:extLst>
      <p:ext uri="{BB962C8B-B14F-4D97-AF65-F5344CB8AC3E}">
        <p14:creationId xmlns:p14="http://schemas.microsoft.com/office/powerpoint/2010/main" val="153472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11840-B421-4878-9341-A951E3C8FF8B}" type="slidenum">
              <a:rPr lang="en-US" smtClean="0"/>
              <a:t>33</a:t>
            </a:fld>
            <a:endParaRPr lang="en-US"/>
          </a:p>
        </p:txBody>
      </p:sp>
    </p:spTree>
    <p:extLst>
      <p:ext uri="{BB962C8B-B14F-4D97-AF65-F5344CB8AC3E}">
        <p14:creationId xmlns:p14="http://schemas.microsoft.com/office/powerpoint/2010/main" val="374218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D11840-B421-4878-9341-A951E3C8FF8B}" type="slidenum">
              <a:rPr lang="en-US" smtClean="0"/>
              <a:t>43</a:t>
            </a:fld>
            <a:endParaRPr lang="en-US"/>
          </a:p>
        </p:txBody>
      </p:sp>
    </p:spTree>
    <p:extLst>
      <p:ext uri="{BB962C8B-B14F-4D97-AF65-F5344CB8AC3E}">
        <p14:creationId xmlns:p14="http://schemas.microsoft.com/office/powerpoint/2010/main" val="378202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A666-033E-4A04-A211-A5382DB4F2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A47B62-22D9-433E-A73B-F0638964D8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ACE063-4DF6-40EB-AF91-6F63D869198A}"/>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5" name="Footer Placeholder 4">
            <a:extLst>
              <a:ext uri="{FF2B5EF4-FFF2-40B4-BE49-F238E27FC236}">
                <a16:creationId xmlns:a16="http://schemas.microsoft.com/office/drawing/2014/main" id="{CFD7E36D-AED0-4FE2-948A-CE787E1A2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85798-C31B-4427-B015-689E8C2B6F6A}"/>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2589208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6458-E7B7-4B1A-91E1-89D5A57280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A9F032-3270-4107-BEB8-4BCE3F7F58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10A88-2B2E-459C-B477-05F278C0D249}"/>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5" name="Footer Placeholder 4">
            <a:extLst>
              <a:ext uri="{FF2B5EF4-FFF2-40B4-BE49-F238E27FC236}">
                <a16:creationId xmlns:a16="http://schemas.microsoft.com/office/drawing/2014/main" id="{FBEB0D97-5DC6-4CA3-AAE9-EDB3A7C05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B3951-4E0F-4C7B-8652-590254185766}"/>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1665095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7A25BF-7DE1-4873-9699-FE17D7B7DE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A1C13C-8141-4A1E-B957-9675E6BCA9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7B514-78A3-47CB-9A97-3FBA24646600}"/>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5" name="Footer Placeholder 4">
            <a:extLst>
              <a:ext uri="{FF2B5EF4-FFF2-40B4-BE49-F238E27FC236}">
                <a16:creationId xmlns:a16="http://schemas.microsoft.com/office/drawing/2014/main" id="{C7CE4981-D490-4F4B-8F83-A236CF6227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EDD45-CBD3-4AE2-999C-1D123D41B099}"/>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348842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726E-7C94-434B-9BFD-03B7D1C981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AEB6F9-D62D-41C5-931F-0D40E0DBC8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CCB3F-22C9-431F-9AA1-EFCAAD086FE8}"/>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5" name="Footer Placeholder 4">
            <a:extLst>
              <a:ext uri="{FF2B5EF4-FFF2-40B4-BE49-F238E27FC236}">
                <a16:creationId xmlns:a16="http://schemas.microsoft.com/office/drawing/2014/main" id="{C5FBB61D-C695-415E-9F24-F1E71CE8D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7D56-5EC8-4EEF-B173-C07B3F36EFF1}"/>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3421408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74DC6-14DE-468F-8772-23757E19C2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F986B2-B2BC-43AA-ADB7-6AA90401BC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F3A6A-19CC-4754-A7F7-E715AAB0B22D}"/>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5" name="Footer Placeholder 4">
            <a:extLst>
              <a:ext uri="{FF2B5EF4-FFF2-40B4-BE49-F238E27FC236}">
                <a16:creationId xmlns:a16="http://schemas.microsoft.com/office/drawing/2014/main" id="{64B146AE-39BD-4D33-BA90-2740CA0ED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F171F-F1E5-44B6-ABFD-B4BCFF0417ED}"/>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190245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944EC-8FFD-4CF5-A35B-BE9814CE2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3CA13-4219-4998-AFA3-426578787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477FFC-21E3-4AC2-AF65-0E25682414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570B5-FF0B-40AA-B4CA-487982204D7F}"/>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6" name="Footer Placeholder 5">
            <a:extLst>
              <a:ext uri="{FF2B5EF4-FFF2-40B4-BE49-F238E27FC236}">
                <a16:creationId xmlns:a16="http://schemas.microsoft.com/office/drawing/2014/main" id="{3CDAF257-37C4-4811-B644-48CB8D14E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FBCC2-7C01-42DE-B74A-690BC5286AE6}"/>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289881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C120-3DDA-470D-B6E7-CBB90A3306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A72B4-F79E-43CC-98C0-4BA500E49B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F22C9F-3CBA-4D82-BFD1-FD3CFB35A1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48EEDA-5388-4897-8AB6-59DB458301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3B4BFE-61C2-469A-A18A-4E4FE59E5C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26DEE7-4A53-40DE-ADE8-14150937516C}"/>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8" name="Footer Placeholder 7">
            <a:extLst>
              <a:ext uri="{FF2B5EF4-FFF2-40B4-BE49-F238E27FC236}">
                <a16:creationId xmlns:a16="http://schemas.microsoft.com/office/drawing/2014/main" id="{33CE5230-1B9F-4F4A-9F68-C583731F7A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19BC35-3CB5-4035-B8E6-75D0DA3650F3}"/>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823755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C3D8-6340-4C93-9A62-164124BB20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88D7F-B377-4C34-AD67-A15F10ADEE79}"/>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4" name="Footer Placeholder 3">
            <a:extLst>
              <a:ext uri="{FF2B5EF4-FFF2-40B4-BE49-F238E27FC236}">
                <a16:creationId xmlns:a16="http://schemas.microsoft.com/office/drawing/2014/main" id="{DE607CCD-B1AE-4646-8C29-570641E025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17BEBA-EDD5-49CF-B181-8900686CA85E}"/>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54023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CD88B-5615-4CC9-A71C-353513B0D1EF}"/>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3" name="Footer Placeholder 2">
            <a:extLst>
              <a:ext uri="{FF2B5EF4-FFF2-40B4-BE49-F238E27FC236}">
                <a16:creationId xmlns:a16="http://schemas.microsoft.com/office/drawing/2014/main" id="{851E0A1C-1FB5-4554-8602-D1F2130CBB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E4AA65-CD4A-4A63-B8A7-A75D7859F2BE}"/>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73033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60E54-EB34-4EBB-9E0A-00ACE48A6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F708DC-EB97-4A4A-97F0-0329683F17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FAEFE-AE22-4D40-B61A-8A05A9F5D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47BF2-1A9A-40C4-8F32-733F0D82E103}"/>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6" name="Footer Placeholder 5">
            <a:extLst>
              <a:ext uri="{FF2B5EF4-FFF2-40B4-BE49-F238E27FC236}">
                <a16:creationId xmlns:a16="http://schemas.microsoft.com/office/drawing/2014/main" id="{329A9BA3-CBDC-47E7-9EA9-F3295966E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E6E58F-791A-4CC7-AF72-D0A1CCAC344F}"/>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2480917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78584-4760-4F4B-BE73-A3F079685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26DCC-4CD7-4D49-B8A5-76160F4E79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425352-5B08-4508-86AB-ECCA00CB48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23ED5-5A47-46E0-B7BC-5E107981F8A5}"/>
              </a:ext>
            </a:extLst>
          </p:cNvPr>
          <p:cNvSpPr>
            <a:spLocks noGrp="1"/>
          </p:cNvSpPr>
          <p:nvPr>
            <p:ph type="dt" sz="half" idx="10"/>
          </p:nvPr>
        </p:nvSpPr>
        <p:spPr/>
        <p:txBody>
          <a:bodyPr/>
          <a:lstStyle/>
          <a:p>
            <a:fld id="{DE582256-55FA-451F-93FB-88E988DEC9C7}" type="datetimeFigureOut">
              <a:rPr lang="en-US" smtClean="0"/>
              <a:t>7/25/2023</a:t>
            </a:fld>
            <a:endParaRPr lang="en-US"/>
          </a:p>
        </p:txBody>
      </p:sp>
      <p:sp>
        <p:nvSpPr>
          <p:cNvPr id="6" name="Footer Placeholder 5">
            <a:extLst>
              <a:ext uri="{FF2B5EF4-FFF2-40B4-BE49-F238E27FC236}">
                <a16:creationId xmlns:a16="http://schemas.microsoft.com/office/drawing/2014/main" id="{07098DBD-7F0F-4107-963D-50D4BEE8F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BCC2FC-8F0C-4253-810A-FE82CDA8B29E}"/>
              </a:ext>
            </a:extLst>
          </p:cNvPr>
          <p:cNvSpPr>
            <a:spLocks noGrp="1"/>
          </p:cNvSpPr>
          <p:nvPr>
            <p:ph type="sldNum" sz="quarter" idx="12"/>
          </p:nvPr>
        </p:nvSpPr>
        <p:spPr/>
        <p:txBody>
          <a:bodyPr/>
          <a:lstStyle/>
          <a:p>
            <a:fld id="{DC138757-C810-4CB4-A1D3-0CA82181B853}" type="slidenum">
              <a:rPr lang="en-US" smtClean="0"/>
              <a:t>‹#›</a:t>
            </a:fld>
            <a:endParaRPr lang="en-US"/>
          </a:p>
        </p:txBody>
      </p:sp>
    </p:spTree>
    <p:extLst>
      <p:ext uri="{BB962C8B-B14F-4D97-AF65-F5344CB8AC3E}">
        <p14:creationId xmlns:p14="http://schemas.microsoft.com/office/powerpoint/2010/main" val="1966023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F189E3-CD51-464F-BAEB-13676AF79B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B0FEFE-38A7-4DF0-A3F6-FF7BB4CB6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392EB-4971-490C-98CD-D5A605B997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82256-55FA-451F-93FB-88E988DEC9C7}" type="datetimeFigureOut">
              <a:rPr lang="en-US" smtClean="0"/>
              <a:t>7/25/2023</a:t>
            </a:fld>
            <a:endParaRPr lang="en-US"/>
          </a:p>
        </p:txBody>
      </p:sp>
      <p:sp>
        <p:nvSpPr>
          <p:cNvPr id="5" name="Footer Placeholder 4">
            <a:extLst>
              <a:ext uri="{FF2B5EF4-FFF2-40B4-BE49-F238E27FC236}">
                <a16:creationId xmlns:a16="http://schemas.microsoft.com/office/drawing/2014/main" id="{7E97F268-97DD-45FF-93B9-6B87DB81F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592768-CF0B-4C20-996E-5D9AB6D954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38757-C810-4CB4-A1D3-0CA82181B853}" type="slidenum">
              <a:rPr lang="en-US" smtClean="0"/>
              <a:t>‹#›</a:t>
            </a:fld>
            <a:endParaRPr lang="en-US"/>
          </a:p>
        </p:txBody>
      </p:sp>
    </p:spTree>
    <p:extLst>
      <p:ext uri="{BB962C8B-B14F-4D97-AF65-F5344CB8AC3E}">
        <p14:creationId xmlns:p14="http://schemas.microsoft.com/office/powerpoint/2010/main" val="2845604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D5796-9D98-46D9-927A-5AA9B04EA7D1}"/>
              </a:ext>
            </a:extLst>
          </p:cNvPr>
          <p:cNvGrpSpPr/>
          <p:nvPr/>
        </p:nvGrpSpPr>
        <p:grpSpPr>
          <a:xfrm>
            <a:off x="4893518" y="-9525"/>
            <a:ext cx="7378045" cy="6858000"/>
            <a:chOff x="4893518" y="-9525"/>
            <a:chExt cx="7378045" cy="6858000"/>
          </a:xfrm>
        </p:grpSpPr>
        <p:sp>
          <p:nvSpPr>
            <p:cNvPr id="3" name="Right Triangle 2">
              <a:extLst>
                <a:ext uri="{FF2B5EF4-FFF2-40B4-BE49-F238E27FC236}">
                  <a16:creationId xmlns:a16="http://schemas.microsoft.com/office/drawing/2014/main" id="{CB41578B-F75C-4E1A-869E-7278055ED2B7}"/>
                </a:ext>
              </a:extLst>
            </p:cNvPr>
            <p:cNvSpPr/>
            <p:nvPr/>
          </p:nvSpPr>
          <p:spPr>
            <a:xfrm flipH="1">
              <a:off x="4893518" y="-9525"/>
              <a:ext cx="6725802" cy="68580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384437-42D2-4DD2-BF19-9342EDBFA0E3}"/>
                </a:ext>
              </a:extLst>
            </p:cNvPr>
            <p:cNvSpPr/>
            <p:nvPr/>
          </p:nvSpPr>
          <p:spPr>
            <a:xfrm flipH="1" flipV="1">
              <a:off x="11619320" y="-9525"/>
              <a:ext cx="6522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ight Triangle 9">
            <a:extLst>
              <a:ext uri="{FF2B5EF4-FFF2-40B4-BE49-F238E27FC236}">
                <a16:creationId xmlns:a16="http://schemas.microsoft.com/office/drawing/2014/main" id="{2616B0CD-C6BA-4584-B3F9-9F244D4B44A6}"/>
              </a:ext>
            </a:extLst>
          </p:cNvPr>
          <p:cNvSpPr/>
          <p:nvPr/>
        </p:nvSpPr>
        <p:spPr>
          <a:xfrm>
            <a:off x="9843797" y="1089602"/>
            <a:ext cx="1647321" cy="646324"/>
          </a:xfrm>
          <a:prstGeom prst="rtTriangle">
            <a:avLst/>
          </a:prstGeom>
          <a:solidFill>
            <a:srgbClr val="C00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A546E76-6ED4-46B6-A71C-B5BD84DE9183}"/>
              </a:ext>
            </a:extLst>
          </p:cNvPr>
          <p:cNvGrpSpPr/>
          <p:nvPr/>
        </p:nvGrpSpPr>
        <p:grpSpPr>
          <a:xfrm>
            <a:off x="1" y="0"/>
            <a:ext cx="11588619" cy="6858000"/>
            <a:chOff x="1" y="0"/>
            <a:chExt cx="11588619" cy="6858000"/>
          </a:xfrm>
        </p:grpSpPr>
        <p:sp>
          <p:nvSpPr>
            <p:cNvPr id="8" name="Right Triangle 7">
              <a:extLst>
                <a:ext uri="{FF2B5EF4-FFF2-40B4-BE49-F238E27FC236}">
                  <a16:creationId xmlns:a16="http://schemas.microsoft.com/office/drawing/2014/main" id="{AEA7760A-77AE-4BBA-8B47-D2712F584082}"/>
                </a:ext>
              </a:extLst>
            </p:cNvPr>
            <p:cNvSpPr/>
            <p:nvPr/>
          </p:nvSpPr>
          <p:spPr>
            <a:xfrm flipV="1">
              <a:off x="4917233" y="0"/>
              <a:ext cx="6671387" cy="6858000"/>
            </a:xfrm>
            <a:prstGeom prst="rtTriangle">
              <a:avLst/>
            </a:prstGeom>
            <a:solidFill>
              <a:srgbClr val="FFD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6F713A-30F3-4E1B-956A-2345228452AD}"/>
                </a:ext>
              </a:extLst>
            </p:cNvPr>
            <p:cNvSpPr/>
            <p:nvPr/>
          </p:nvSpPr>
          <p:spPr>
            <a:xfrm>
              <a:off x="1" y="0"/>
              <a:ext cx="4926564" cy="6858000"/>
            </a:xfrm>
            <a:prstGeom prst="rect">
              <a:avLst/>
            </a:prstGeom>
            <a:solidFill>
              <a:srgbClr val="FFD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ight Triangle 4">
            <a:extLst>
              <a:ext uri="{FF2B5EF4-FFF2-40B4-BE49-F238E27FC236}">
                <a16:creationId xmlns:a16="http://schemas.microsoft.com/office/drawing/2014/main" id="{D209B6A6-66A3-49E0-90FD-8A2CE72F3BFB}"/>
              </a:ext>
            </a:extLst>
          </p:cNvPr>
          <p:cNvSpPr/>
          <p:nvPr/>
        </p:nvSpPr>
        <p:spPr>
          <a:xfrm flipH="1" flipV="1">
            <a:off x="5242181" y="6163551"/>
            <a:ext cx="669142" cy="327056"/>
          </a:xfrm>
          <a:prstGeom prst="rtTriangle">
            <a:avLst/>
          </a:prstGeom>
          <a:solidFill>
            <a:srgbClr val="41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A1A5B901-2735-499D-A1D7-46497AC07D4F}"/>
              </a:ext>
            </a:extLst>
          </p:cNvPr>
          <p:cNvSpPr/>
          <p:nvPr/>
        </p:nvSpPr>
        <p:spPr>
          <a:xfrm flipV="1">
            <a:off x="8204286" y="1726907"/>
            <a:ext cx="3286832" cy="3402854"/>
          </a:xfrm>
          <a:prstGeom prst="rtTriangle">
            <a:avLst/>
          </a:prstGeom>
          <a:solidFill>
            <a:srgbClr val="FF4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616682-8597-4947-B6AA-7F0B745D9F63}"/>
              </a:ext>
            </a:extLst>
          </p:cNvPr>
          <p:cNvSpPr/>
          <p:nvPr/>
        </p:nvSpPr>
        <p:spPr>
          <a:xfrm>
            <a:off x="-48640" y="1726907"/>
            <a:ext cx="8252926" cy="3402854"/>
          </a:xfrm>
          <a:prstGeom prst="rect">
            <a:avLst/>
          </a:prstGeom>
          <a:solidFill>
            <a:srgbClr val="FF4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4626DD9E-233E-438A-A6FC-E29E95EF0385}"/>
              </a:ext>
            </a:extLst>
          </p:cNvPr>
          <p:cNvSpPr/>
          <p:nvPr/>
        </p:nvSpPr>
        <p:spPr>
          <a:xfrm flipH="1">
            <a:off x="5221792" y="5627393"/>
            <a:ext cx="902733" cy="92144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11525B5E-4B11-401A-9203-564F7033E1E1}"/>
              </a:ext>
            </a:extLst>
          </p:cNvPr>
          <p:cNvSpPr/>
          <p:nvPr/>
        </p:nvSpPr>
        <p:spPr>
          <a:xfrm flipH="1">
            <a:off x="5249107" y="5483693"/>
            <a:ext cx="669143" cy="683013"/>
          </a:xfrm>
          <a:prstGeom prst="rtTriangle">
            <a:avLst/>
          </a:prstGeom>
          <a:solidFill>
            <a:srgbClr val="C1C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3F52225-A93D-4F6D-A201-09FC6EF08390}"/>
              </a:ext>
            </a:extLst>
          </p:cNvPr>
          <p:cNvSpPr txBox="1"/>
          <p:nvPr/>
        </p:nvSpPr>
        <p:spPr>
          <a:xfrm>
            <a:off x="-278516" y="2442595"/>
            <a:ext cx="9876687" cy="2800767"/>
          </a:xfrm>
          <a:prstGeom prst="rect">
            <a:avLst/>
          </a:prstGeom>
          <a:noFill/>
        </p:spPr>
        <p:txBody>
          <a:bodyPr wrap="square">
            <a:spAutoFit/>
          </a:bodyPr>
          <a:lstStyle/>
          <a:p>
            <a:pPr algn="ctr"/>
            <a:r>
              <a:rPr lang="en-US" sz="8800" b="1" dirty="0">
                <a:solidFill>
                  <a:schemeClr val="bg1"/>
                </a:solidFill>
                <a:latin typeface="TH Niramit AS" panose="02000506000000020004" pitchFamily="2" charset="-34"/>
                <a:cs typeface="TH Niramit AS" panose="02000506000000020004" pitchFamily="2" charset="-34"/>
              </a:rPr>
              <a:t>Research Problem to Research Title</a:t>
            </a:r>
            <a:endParaRPr lang="th-TH" sz="8800" b="1" dirty="0">
              <a:solidFill>
                <a:schemeClr val="bg1"/>
              </a:solidFill>
              <a:latin typeface="TH Niramit AS" panose="02000506000000020004" pitchFamily="2" charset="-34"/>
              <a:cs typeface="TH Niramit AS" panose="02000506000000020004" pitchFamily="2" charset="-34"/>
            </a:endParaRPr>
          </a:p>
        </p:txBody>
      </p:sp>
      <p:cxnSp>
        <p:nvCxnSpPr>
          <p:cNvPr id="11" name="Straight Connector 10">
            <a:extLst>
              <a:ext uri="{FF2B5EF4-FFF2-40B4-BE49-F238E27FC236}">
                <a16:creationId xmlns:a16="http://schemas.microsoft.com/office/drawing/2014/main" id="{AA71B743-574D-4F9C-A154-95CD3CB22019}"/>
              </a:ext>
            </a:extLst>
          </p:cNvPr>
          <p:cNvCxnSpPr/>
          <p:nvPr/>
        </p:nvCxnSpPr>
        <p:spPr>
          <a:xfrm>
            <a:off x="1658855" y="280985"/>
            <a:ext cx="0" cy="111967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78AFABE-29B8-4149-953A-9ACB237BC850}"/>
              </a:ext>
            </a:extLst>
          </p:cNvPr>
          <p:cNvSpPr txBox="1"/>
          <p:nvPr/>
        </p:nvSpPr>
        <p:spPr>
          <a:xfrm>
            <a:off x="1724696" y="446250"/>
            <a:ext cx="8819371" cy="830997"/>
          </a:xfrm>
          <a:prstGeom prst="rect">
            <a:avLst/>
          </a:prstGeom>
          <a:noFill/>
        </p:spPr>
        <p:txBody>
          <a:bodyPr wrap="square">
            <a:spAutoFit/>
          </a:bodyPr>
          <a:lstStyle/>
          <a:p>
            <a:r>
              <a:rPr lang="en-US" sz="4800" b="1" dirty="0">
                <a:solidFill>
                  <a:schemeClr val="bg1">
                    <a:lumMod val="65000"/>
                  </a:schemeClr>
                </a:solidFill>
                <a:latin typeface="Agency FB" panose="020B0503020202020204" pitchFamily="34" charset="0"/>
              </a:rPr>
              <a:t>SUAN SUNANDHA RAJABHAT UNIVERSITY</a:t>
            </a:r>
          </a:p>
        </p:txBody>
      </p:sp>
      <p:pic>
        <p:nvPicPr>
          <p:cNvPr id="27" name="Picture 2" descr="มหาวิทยาลัยราชภัฏสวนสุนันทา - วิกิพีเดีย">
            <a:extLst>
              <a:ext uri="{FF2B5EF4-FFF2-40B4-BE49-F238E27FC236}">
                <a16:creationId xmlns:a16="http://schemas.microsoft.com/office/drawing/2014/main" id="{2EF4E2E4-23B8-47B8-BBC6-831EDFD6A6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41053" y="147023"/>
            <a:ext cx="1078559" cy="1382882"/>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CE7522F-A775-4A47-A35D-2BEACE1D2F45}"/>
              </a:ext>
            </a:extLst>
          </p:cNvPr>
          <p:cNvSpPr/>
          <p:nvPr/>
        </p:nvSpPr>
        <p:spPr>
          <a:xfrm>
            <a:off x="5911323" y="5495709"/>
            <a:ext cx="6360240" cy="673286"/>
          </a:xfrm>
          <a:prstGeom prst="rect">
            <a:avLst/>
          </a:prstGeom>
          <a:solidFill>
            <a:srgbClr val="C1C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ED3593BC-3A7C-4A51-BE6B-E689FF1E369A}"/>
              </a:ext>
            </a:extLst>
          </p:cNvPr>
          <p:cNvSpPr/>
          <p:nvPr/>
        </p:nvSpPr>
        <p:spPr>
          <a:xfrm>
            <a:off x="220944" y="2004541"/>
            <a:ext cx="3191238" cy="534058"/>
          </a:xfrm>
          <a:prstGeom prst="parallelogram">
            <a:avLst>
              <a:gd name="adj" fmla="val 40864"/>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A5D74011-FFE4-4C33-992D-BC11E41B81F7}"/>
              </a:ext>
            </a:extLst>
          </p:cNvPr>
          <p:cNvSpPr/>
          <p:nvPr/>
        </p:nvSpPr>
        <p:spPr>
          <a:xfrm>
            <a:off x="88189" y="1912035"/>
            <a:ext cx="3191238" cy="534058"/>
          </a:xfrm>
          <a:prstGeom prst="parallelogram">
            <a:avLst>
              <a:gd name="adj" fmla="val 4086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7A3F8D2-72AC-4112-842B-7BE30B880C88}"/>
              </a:ext>
            </a:extLst>
          </p:cNvPr>
          <p:cNvSpPr txBox="1"/>
          <p:nvPr/>
        </p:nvSpPr>
        <p:spPr>
          <a:xfrm>
            <a:off x="755688" y="1829526"/>
            <a:ext cx="1847553" cy="769441"/>
          </a:xfrm>
          <a:prstGeom prst="rect">
            <a:avLst/>
          </a:prstGeom>
          <a:noFill/>
        </p:spPr>
        <p:txBody>
          <a:bodyPr wrap="square">
            <a:spAutoFit/>
          </a:bodyPr>
          <a:lstStyle/>
          <a:p>
            <a:pPr algn="ctr"/>
            <a:r>
              <a:rPr lang="en-US" sz="4400" b="1" dirty="0">
                <a:solidFill>
                  <a:schemeClr val="bg1"/>
                </a:solidFill>
                <a:latin typeface="TH Niramit AS" panose="02000506000000020004" pitchFamily="2" charset="-34"/>
                <a:cs typeface="TH Niramit AS" panose="02000506000000020004" pitchFamily="2" charset="-34"/>
              </a:rPr>
              <a:t>Week 2</a:t>
            </a:r>
          </a:p>
        </p:txBody>
      </p:sp>
      <p:sp>
        <p:nvSpPr>
          <p:cNvPr id="35" name="TextBox 34">
            <a:extLst>
              <a:ext uri="{FF2B5EF4-FFF2-40B4-BE49-F238E27FC236}">
                <a16:creationId xmlns:a16="http://schemas.microsoft.com/office/drawing/2014/main" id="{01C5E6E4-B1AD-4F77-A497-9158EB59B791}"/>
              </a:ext>
            </a:extLst>
          </p:cNvPr>
          <p:cNvSpPr txBox="1"/>
          <p:nvPr/>
        </p:nvSpPr>
        <p:spPr>
          <a:xfrm>
            <a:off x="5346441" y="5339410"/>
            <a:ext cx="7354330" cy="830997"/>
          </a:xfrm>
          <a:prstGeom prst="rect">
            <a:avLst/>
          </a:prstGeom>
          <a:noFill/>
        </p:spPr>
        <p:txBody>
          <a:bodyPr wrap="square">
            <a:spAutoFit/>
          </a:bodyPr>
          <a:lstStyle/>
          <a:p>
            <a:pPr algn="ctr"/>
            <a:r>
              <a:rPr lang="en-US" sz="4800" b="1" dirty="0" err="1">
                <a:solidFill>
                  <a:srgbClr val="002060"/>
                </a:solidFill>
                <a:latin typeface="TH SarabunPSK" panose="020B0500040200020003" pitchFamily="34" charset="-34"/>
                <a:cs typeface="TH SarabunPSK" panose="020B0500040200020003" pitchFamily="34" charset="-34"/>
              </a:rPr>
              <a:t>Assoc.Prof.Dr.Nuntiya</a:t>
            </a:r>
            <a:r>
              <a:rPr lang="en-US" sz="4800" b="1" dirty="0">
                <a:solidFill>
                  <a:srgbClr val="002060"/>
                </a:solidFill>
                <a:latin typeface="TH SarabunPSK" panose="020B0500040200020003" pitchFamily="34" charset="-34"/>
                <a:cs typeface="TH SarabunPSK" panose="020B0500040200020003" pitchFamily="34" charset="-34"/>
              </a:rPr>
              <a:t> </a:t>
            </a:r>
            <a:r>
              <a:rPr lang="en-US" sz="4800" b="1" dirty="0" err="1">
                <a:solidFill>
                  <a:srgbClr val="002060"/>
                </a:solidFill>
                <a:latin typeface="TH SarabunPSK" panose="020B0500040200020003" pitchFamily="34" charset="-34"/>
                <a:cs typeface="TH SarabunPSK" panose="020B0500040200020003" pitchFamily="34" charset="-34"/>
              </a:rPr>
              <a:t>Noichun</a:t>
            </a:r>
            <a:endParaRPr lang="en-US" sz="4800" b="1" dirty="0">
              <a:solidFill>
                <a:srgbClr val="002060"/>
              </a:solidFill>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232479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810067" y="339304"/>
            <a:ext cx="9303766" cy="107721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There are generally three ways you are asked to write about a research problem: </a:t>
            </a:r>
            <a:endParaRPr lang="en-US" sz="3200" b="1" dirty="0">
              <a:latin typeface="TH Niramit AS" panose="02000506000000020004" pitchFamily="2" charset="-34"/>
              <a:cs typeface="TH Niramit AS" panose="02000506000000020004" pitchFamily="2" charset="-34"/>
            </a:endParaRPr>
          </a:p>
        </p:txBody>
      </p:sp>
      <p:sp>
        <p:nvSpPr>
          <p:cNvPr id="22" name="TextBox 21">
            <a:extLst>
              <a:ext uri="{FF2B5EF4-FFF2-40B4-BE49-F238E27FC236}">
                <a16:creationId xmlns:a16="http://schemas.microsoft.com/office/drawing/2014/main" id="{5121F780-8460-4DE0-B1BB-35FA6B2F063F}"/>
              </a:ext>
            </a:extLst>
          </p:cNvPr>
          <p:cNvSpPr txBox="1"/>
          <p:nvPr/>
        </p:nvSpPr>
        <p:spPr>
          <a:xfrm>
            <a:off x="1332924" y="2036540"/>
            <a:ext cx="9411478" cy="107721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your professor provides you with a general topic from which you study a particular aspect;</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860003" y="1781180"/>
            <a:ext cx="10243637" cy="1587938"/>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B8F5806-69FF-4E24-A541-8A0ED61774A3}"/>
              </a:ext>
            </a:extLst>
          </p:cNvPr>
          <p:cNvSpPr/>
          <p:nvPr/>
        </p:nvSpPr>
        <p:spPr>
          <a:xfrm>
            <a:off x="626738" y="1661417"/>
            <a:ext cx="706186" cy="706186"/>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H SarabunPSK" panose="020B0500040200020003" pitchFamily="34" charset="-34"/>
                <a:cs typeface="TH SarabunPSK" panose="020B0500040200020003" pitchFamily="34" charset="-34"/>
              </a:rPr>
              <a:t>1</a:t>
            </a:r>
          </a:p>
        </p:txBody>
      </p:sp>
      <p:sp>
        <p:nvSpPr>
          <p:cNvPr id="15" name="TextBox 14">
            <a:extLst>
              <a:ext uri="{FF2B5EF4-FFF2-40B4-BE49-F238E27FC236}">
                <a16:creationId xmlns:a16="http://schemas.microsoft.com/office/drawing/2014/main" id="{FC406444-E3C1-46EF-A2B2-D516A1C1C350}"/>
              </a:ext>
            </a:extLst>
          </p:cNvPr>
          <p:cNvSpPr txBox="1"/>
          <p:nvPr/>
        </p:nvSpPr>
        <p:spPr>
          <a:xfrm>
            <a:off x="1332924" y="4242615"/>
            <a:ext cx="9411478" cy="107721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your professor provides you with a list of possible topics to study and you choose a topic from that list; or, </a:t>
            </a:r>
          </a:p>
        </p:txBody>
      </p:sp>
      <p:sp>
        <p:nvSpPr>
          <p:cNvPr id="17" name="Rectangle: Rounded Corners 16">
            <a:extLst>
              <a:ext uri="{FF2B5EF4-FFF2-40B4-BE49-F238E27FC236}">
                <a16:creationId xmlns:a16="http://schemas.microsoft.com/office/drawing/2014/main" id="{9AC8D0DD-E7A2-4896-A452-72FFB9326762}"/>
              </a:ext>
            </a:extLst>
          </p:cNvPr>
          <p:cNvSpPr/>
          <p:nvPr/>
        </p:nvSpPr>
        <p:spPr>
          <a:xfrm>
            <a:off x="860003" y="3987255"/>
            <a:ext cx="10243637" cy="1587938"/>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D175E3-8984-4D9F-8F7E-AE30CA303A00}"/>
              </a:ext>
            </a:extLst>
          </p:cNvPr>
          <p:cNvSpPr/>
          <p:nvPr/>
        </p:nvSpPr>
        <p:spPr>
          <a:xfrm>
            <a:off x="626738" y="3867492"/>
            <a:ext cx="706186" cy="706186"/>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H SarabunPSK" panose="020B0500040200020003" pitchFamily="34" charset="-34"/>
                <a:cs typeface="TH SarabunPSK" panose="020B0500040200020003" pitchFamily="34" charset="-34"/>
              </a:rPr>
              <a:t>2</a:t>
            </a:r>
          </a:p>
        </p:txBody>
      </p:sp>
    </p:spTree>
    <p:extLst>
      <p:ext uri="{BB962C8B-B14F-4D97-AF65-F5344CB8AC3E}">
        <p14:creationId xmlns:p14="http://schemas.microsoft.com/office/powerpoint/2010/main" val="399273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483567" y="1391347"/>
            <a:ext cx="4805265"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your professor leaves it up to you to choose a topic and you only have to obtain permission to write about it before beginning your investigation. Here are some strategies for getting started for each scenario.</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1007706" y="1071907"/>
            <a:ext cx="5682343" cy="3972625"/>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B8F5806-69FF-4E24-A541-8A0ED61774A3}"/>
              </a:ext>
            </a:extLst>
          </p:cNvPr>
          <p:cNvSpPr/>
          <p:nvPr/>
        </p:nvSpPr>
        <p:spPr>
          <a:xfrm>
            <a:off x="774441" y="933484"/>
            <a:ext cx="706186" cy="706186"/>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H SarabunPSK" panose="020B0500040200020003" pitchFamily="34" charset="-34"/>
                <a:cs typeface="TH SarabunPSK" panose="020B0500040200020003" pitchFamily="34" charset="-34"/>
              </a:rPr>
              <a:t>3</a:t>
            </a:r>
          </a:p>
        </p:txBody>
      </p:sp>
      <p:pic>
        <p:nvPicPr>
          <p:cNvPr id="6" name="Picture 5" descr="A picture containing text&#10;&#10;Description automatically generated">
            <a:extLst>
              <a:ext uri="{FF2B5EF4-FFF2-40B4-BE49-F238E27FC236}">
                <a16:creationId xmlns:a16="http://schemas.microsoft.com/office/drawing/2014/main" id="{DF8E7E3D-F0C0-4D0C-95A3-BFC88CCAB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4895" y="988987"/>
            <a:ext cx="4424265" cy="4424265"/>
          </a:xfrm>
          <a:prstGeom prst="rect">
            <a:avLst/>
          </a:prstGeom>
        </p:spPr>
      </p:pic>
    </p:spTree>
    <p:extLst>
      <p:ext uri="{BB962C8B-B14F-4D97-AF65-F5344CB8AC3E}">
        <p14:creationId xmlns:p14="http://schemas.microsoft.com/office/powerpoint/2010/main" val="3001863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7B5728-5499-4564-A9B8-B44C0651AE8B}"/>
              </a:ext>
            </a:extLst>
          </p:cNvPr>
          <p:cNvSpPr/>
          <p:nvPr/>
        </p:nvSpPr>
        <p:spPr>
          <a:xfrm>
            <a:off x="-1" y="2181467"/>
            <a:ext cx="1770357" cy="2375855"/>
          </a:xfrm>
          <a:prstGeom prst="rect">
            <a:avLst/>
          </a:prstGeom>
          <a:solidFill>
            <a:srgbClr val="FF8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1015E0E-651B-4725-ADD9-1B39128E1CBA}"/>
              </a:ext>
            </a:extLst>
          </p:cNvPr>
          <p:cNvGrpSpPr/>
          <p:nvPr/>
        </p:nvGrpSpPr>
        <p:grpSpPr>
          <a:xfrm>
            <a:off x="1298091" y="1847262"/>
            <a:ext cx="8850087" cy="2380823"/>
            <a:chOff x="0" y="2944761"/>
            <a:chExt cx="8453534" cy="491613"/>
          </a:xfrm>
          <a:solidFill>
            <a:srgbClr val="FF99CC"/>
          </a:solidFill>
        </p:grpSpPr>
        <p:sp>
          <p:nvSpPr>
            <p:cNvPr id="27" name="Rectangle 26">
              <a:extLst>
                <a:ext uri="{FF2B5EF4-FFF2-40B4-BE49-F238E27FC236}">
                  <a16:creationId xmlns:a16="http://schemas.microsoft.com/office/drawing/2014/main" id="{BC0B66CC-BFEF-44B7-9D9A-C801478515EF}"/>
                </a:ext>
              </a:extLst>
            </p:cNvPr>
            <p:cNvSpPr/>
            <p:nvPr/>
          </p:nvSpPr>
          <p:spPr>
            <a:xfrm>
              <a:off x="0" y="2944761"/>
              <a:ext cx="7400434" cy="4916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id="{B453A479-7670-453F-AB20-71AD01CF7FAB}"/>
                </a:ext>
              </a:extLst>
            </p:cNvPr>
            <p:cNvSpPr/>
            <p:nvPr/>
          </p:nvSpPr>
          <p:spPr>
            <a:xfrm flipV="1">
              <a:off x="7400433" y="2944761"/>
              <a:ext cx="1053101" cy="49161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ight Triangle 28">
            <a:extLst>
              <a:ext uri="{FF2B5EF4-FFF2-40B4-BE49-F238E27FC236}">
                <a16:creationId xmlns:a16="http://schemas.microsoft.com/office/drawing/2014/main" id="{DB4585C1-F0BC-41EE-85C1-E6FBEF884B9C}"/>
              </a:ext>
            </a:extLst>
          </p:cNvPr>
          <p:cNvSpPr/>
          <p:nvPr/>
        </p:nvSpPr>
        <p:spPr>
          <a:xfrm flipH="1" flipV="1">
            <a:off x="1298091" y="4228084"/>
            <a:ext cx="472266" cy="329236"/>
          </a:xfrm>
          <a:prstGeom prst="rtTriangle">
            <a:avLst/>
          </a:prstGeom>
          <a:solidFill>
            <a:srgbClr val="E60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26B085B-CFB0-4C5C-A678-3A468745240A}"/>
              </a:ext>
            </a:extLst>
          </p:cNvPr>
          <p:cNvGrpSpPr/>
          <p:nvPr/>
        </p:nvGrpSpPr>
        <p:grpSpPr>
          <a:xfrm>
            <a:off x="-1" y="6357052"/>
            <a:ext cx="12192001" cy="584775"/>
            <a:chOff x="-1" y="6357052"/>
            <a:chExt cx="12192001" cy="584775"/>
          </a:xfrm>
        </p:grpSpPr>
        <p:grpSp>
          <p:nvGrpSpPr>
            <p:cNvPr id="19" name="Group 18">
              <a:extLst>
                <a:ext uri="{FF2B5EF4-FFF2-40B4-BE49-F238E27FC236}">
                  <a16:creationId xmlns:a16="http://schemas.microsoft.com/office/drawing/2014/main" id="{A556E8EE-1474-4ACE-8F57-6F4B80CD7D51}"/>
                </a:ext>
              </a:extLst>
            </p:cNvPr>
            <p:cNvGrpSpPr/>
            <p:nvPr/>
          </p:nvGrpSpPr>
          <p:grpSpPr>
            <a:xfrm>
              <a:off x="-1" y="6366383"/>
              <a:ext cx="12192001" cy="491618"/>
              <a:chOff x="-1" y="6366383"/>
              <a:chExt cx="12192001" cy="491618"/>
            </a:xfrm>
          </p:grpSpPr>
          <p:sp>
            <p:nvSpPr>
              <p:cNvPr id="3" name="Rectangle 2">
                <a:extLst>
                  <a:ext uri="{FF2B5EF4-FFF2-40B4-BE49-F238E27FC236}">
                    <a16:creationId xmlns:a16="http://schemas.microsoft.com/office/drawing/2014/main" id="{1E672D03-C2C3-4079-A9B1-98BEC74F53A3}"/>
                  </a:ext>
                </a:extLst>
              </p:cNvPr>
              <p:cNvSpPr/>
              <p:nvPr/>
            </p:nvSpPr>
            <p:spPr>
              <a:xfrm flipH="1">
                <a:off x="-1" y="6756366"/>
                <a:ext cx="10695567" cy="101634"/>
              </a:xfrm>
              <a:prstGeom prst="rect">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015F52-FD13-4F98-B8B1-BE50C9FABDB6}"/>
                  </a:ext>
                </a:extLst>
              </p:cNvPr>
              <p:cNvSpPr/>
              <p:nvPr/>
            </p:nvSpPr>
            <p:spPr>
              <a:xfrm flipH="1">
                <a:off x="10846396" y="6366383"/>
                <a:ext cx="1345604" cy="491618"/>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8DF69D-34DC-45E1-A589-25F18685A589}"/>
                  </a:ext>
                </a:extLst>
              </p:cNvPr>
              <p:cNvSpPr/>
              <p:nvPr/>
            </p:nvSpPr>
            <p:spPr>
              <a:xfrm flipH="1">
                <a:off x="-1" y="6606081"/>
                <a:ext cx="10541267" cy="101634"/>
              </a:xfrm>
              <a:prstGeom prst="rect">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47383654-FC30-453B-8977-BA664E86D072}"/>
                  </a:ext>
                </a:extLst>
              </p:cNvPr>
              <p:cNvSpPr/>
              <p:nvPr/>
            </p:nvSpPr>
            <p:spPr>
              <a:xfrm flipH="1" flipV="1">
                <a:off x="10384522" y="6366383"/>
                <a:ext cx="471205" cy="491615"/>
              </a:xfrm>
              <a:prstGeom prst="rtTriangl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E0A93032-4F06-41A6-B096-550471021C66}"/>
                  </a:ext>
                </a:extLst>
              </p:cNvPr>
              <p:cNvSpPr/>
              <p:nvPr/>
            </p:nvSpPr>
            <p:spPr>
              <a:xfrm>
                <a:off x="10541266" y="6602634"/>
                <a:ext cx="115065" cy="101634"/>
              </a:xfrm>
              <a:prstGeom prst="rtTriangle">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5FE53CB9-2FE2-4C3A-A4FB-69119B8E856B}"/>
                  </a:ext>
                </a:extLst>
              </p:cNvPr>
              <p:cNvSpPr/>
              <p:nvPr/>
            </p:nvSpPr>
            <p:spPr>
              <a:xfrm>
                <a:off x="10695566" y="6751603"/>
                <a:ext cx="108530" cy="106388"/>
              </a:xfrm>
              <a:prstGeom prst="rtTriangle">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E562FD34-CC4A-4B74-9E9D-2D4A848086C1}"/>
                </a:ext>
              </a:extLst>
            </p:cNvPr>
            <p:cNvSpPr txBox="1"/>
            <p:nvPr/>
          </p:nvSpPr>
          <p:spPr>
            <a:xfrm>
              <a:off x="10919161" y="6357052"/>
              <a:ext cx="1053494" cy="584775"/>
            </a:xfrm>
            <a:prstGeom prst="rect">
              <a:avLst/>
            </a:prstGeom>
            <a:noFill/>
          </p:spPr>
          <p:txBody>
            <a:bodyPr wrap="none" rtlCol="0">
              <a:spAutoFit/>
            </a:bodyPr>
            <a:lstStyle/>
            <a:p>
              <a:r>
                <a:rPr lang="en-US" sz="3200" dirty="0">
                  <a:solidFill>
                    <a:schemeClr val="bg1"/>
                  </a:solidFill>
                  <a:latin typeface="Impact" panose="020B0806030902050204" pitchFamily="34" charset="0"/>
                </a:rPr>
                <a:t>SSRU</a:t>
              </a:r>
            </a:p>
          </p:txBody>
        </p:sp>
      </p:grpSp>
      <p:sp>
        <p:nvSpPr>
          <p:cNvPr id="58" name="TextBox 57">
            <a:extLst>
              <a:ext uri="{FF2B5EF4-FFF2-40B4-BE49-F238E27FC236}">
                <a16:creationId xmlns:a16="http://schemas.microsoft.com/office/drawing/2014/main" id="{EAE97714-F33D-410C-AF01-F9F5CC3330EF}"/>
              </a:ext>
            </a:extLst>
          </p:cNvPr>
          <p:cNvSpPr txBox="1"/>
          <p:nvPr/>
        </p:nvSpPr>
        <p:spPr>
          <a:xfrm>
            <a:off x="1467317" y="1992482"/>
            <a:ext cx="7760930" cy="1938992"/>
          </a:xfrm>
          <a:prstGeom prst="rect">
            <a:avLst/>
          </a:prstGeom>
          <a:noFill/>
        </p:spPr>
        <p:txBody>
          <a:bodyPr wrap="square" rtlCol="0">
            <a:spAutoFit/>
          </a:bodyPr>
          <a:lstStyle/>
          <a:p>
            <a:pPr algn="ctr"/>
            <a:r>
              <a:rPr lang="en-US" sz="6000" b="1" dirty="0">
                <a:solidFill>
                  <a:schemeClr val="bg1"/>
                </a:solidFill>
                <a:latin typeface="TH SarabunPSK" panose="020B0500040200020003" pitchFamily="34" charset="-34"/>
                <a:cs typeface="TH SarabunPSK" panose="020B0500040200020003" pitchFamily="34" charset="-34"/>
              </a:rPr>
              <a:t>I.  How To Begin:  You are given the topic to write about</a:t>
            </a:r>
          </a:p>
        </p:txBody>
      </p:sp>
      <p:sp>
        <p:nvSpPr>
          <p:cNvPr id="9" name="Parallelogram 8">
            <a:extLst>
              <a:ext uri="{FF2B5EF4-FFF2-40B4-BE49-F238E27FC236}">
                <a16:creationId xmlns:a16="http://schemas.microsoft.com/office/drawing/2014/main" id="{2732DBD9-C902-4A4F-AFC3-771B4DBF0788}"/>
              </a:ext>
            </a:extLst>
          </p:cNvPr>
          <p:cNvSpPr/>
          <p:nvPr/>
        </p:nvSpPr>
        <p:spPr>
          <a:xfrm>
            <a:off x="9181044" y="1847262"/>
            <a:ext cx="1416198" cy="2380822"/>
          </a:xfrm>
          <a:prstGeom prst="parallelogram">
            <a:avLst>
              <a:gd name="adj" fmla="val 75788"/>
            </a:avLst>
          </a:prstGeom>
          <a:solidFill>
            <a:srgbClr val="FFB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2DD2957E-096F-4D16-9643-BDC38508B18F}"/>
              </a:ext>
            </a:extLst>
          </p:cNvPr>
          <p:cNvSpPr/>
          <p:nvPr/>
        </p:nvSpPr>
        <p:spPr>
          <a:xfrm>
            <a:off x="9626423" y="1856593"/>
            <a:ext cx="1416198" cy="2380822"/>
          </a:xfrm>
          <a:prstGeom prst="parallelogram">
            <a:avLst>
              <a:gd name="adj" fmla="val 75788"/>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0C1549C-3526-48B5-9043-15AE32DDBF32}"/>
              </a:ext>
            </a:extLst>
          </p:cNvPr>
          <p:cNvGrpSpPr/>
          <p:nvPr/>
        </p:nvGrpSpPr>
        <p:grpSpPr>
          <a:xfrm flipV="1">
            <a:off x="-1" y="2938"/>
            <a:ext cx="12192001" cy="272366"/>
            <a:chOff x="-1" y="6602634"/>
            <a:chExt cx="10804097" cy="255366"/>
          </a:xfrm>
        </p:grpSpPr>
        <p:sp>
          <p:nvSpPr>
            <p:cNvPr id="32" name="Rectangle 31">
              <a:extLst>
                <a:ext uri="{FF2B5EF4-FFF2-40B4-BE49-F238E27FC236}">
                  <a16:creationId xmlns:a16="http://schemas.microsoft.com/office/drawing/2014/main" id="{8183C6E2-5A97-4FC9-96B5-5EA7DD8130C8}"/>
                </a:ext>
              </a:extLst>
            </p:cNvPr>
            <p:cNvSpPr/>
            <p:nvPr/>
          </p:nvSpPr>
          <p:spPr>
            <a:xfrm flipH="1">
              <a:off x="-1" y="6756366"/>
              <a:ext cx="10695567" cy="101634"/>
            </a:xfrm>
            <a:prstGeom prst="rect">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E52BE90-C532-4EBF-8F25-F9B1E45F4CFE}"/>
                </a:ext>
              </a:extLst>
            </p:cNvPr>
            <p:cNvSpPr/>
            <p:nvPr/>
          </p:nvSpPr>
          <p:spPr>
            <a:xfrm flipH="1">
              <a:off x="-1" y="6606081"/>
              <a:ext cx="10541267" cy="101634"/>
            </a:xfrm>
            <a:prstGeom prst="rect">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6FF6EB57-A381-4E3C-AE02-C50D59EC5325}"/>
                </a:ext>
              </a:extLst>
            </p:cNvPr>
            <p:cNvSpPr/>
            <p:nvPr/>
          </p:nvSpPr>
          <p:spPr>
            <a:xfrm>
              <a:off x="10541266" y="6602634"/>
              <a:ext cx="115065" cy="101634"/>
            </a:xfrm>
            <a:prstGeom prst="rtTriangle">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36">
              <a:extLst>
                <a:ext uri="{FF2B5EF4-FFF2-40B4-BE49-F238E27FC236}">
                  <a16:creationId xmlns:a16="http://schemas.microsoft.com/office/drawing/2014/main" id="{7DDDE555-92F6-42F1-A576-3F82E41183FC}"/>
                </a:ext>
              </a:extLst>
            </p:cNvPr>
            <p:cNvSpPr/>
            <p:nvPr/>
          </p:nvSpPr>
          <p:spPr>
            <a:xfrm>
              <a:off x="10695566" y="6751603"/>
              <a:ext cx="108530" cy="106388"/>
            </a:xfrm>
            <a:prstGeom prst="rtTriangle">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9370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940572" y="991132"/>
            <a:ext cx="9874397" cy="58477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Identify concepts and terms that make up the topic statement</a:t>
            </a:r>
            <a:endParaRPr lang="en-US" sz="3200" b="1" dirty="0">
              <a:latin typeface="TH Niramit AS" panose="02000506000000020004" pitchFamily="2" charset="-34"/>
              <a:cs typeface="TH Niramit AS" panose="02000506000000020004" pitchFamily="2" charset="-34"/>
            </a:endParaRPr>
          </a:p>
        </p:txBody>
      </p:sp>
      <p:sp>
        <p:nvSpPr>
          <p:cNvPr id="12" name="TextBox 11">
            <a:extLst>
              <a:ext uri="{FF2B5EF4-FFF2-40B4-BE49-F238E27FC236}">
                <a16:creationId xmlns:a16="http://schemas.microsoft.com/office/drawing/2014/main" id="{5E072094-7088-4E36-8E7B-FE701B4BD46F}"/>
              </a:ext>
            </a:extLst>
          </p:cNvPr>
          <p:cNvSpPr txBox="1"/>
          <p:nvPr/>
        </p:nvSpPr>
        <p:spPr>
          <a:xfrm>
            <a:off x="766875" y="1888875"/>
            <a:ext cx="5476558" cy="403187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For example, your professor wants the class to focus on the following research problem: “Is the European Union a credible security actor with the capacity to contribute to confronting global terrorism?" The main concepts is this problem are: European Union, security, global terrorism, credibility </a:t>
            </a: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519821" y="937252"/>
            <a:ext cx="10151898" cy="638655"/>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519821" y="172250"/>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940573" y="160135"/>
            <a:ext cx="1537654"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Step 1: </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6" name="Picture 5" descr="Graphical user interface&#10;&#10;Description automatically generated">
            <a:extLst>
              <a:ext uri="{FF2B5EF4-FFF2-40B4-BE49-F238E27FC236}">
                <a16:creationId xmlns:a16="http://schemas.microsoft.com/office/drawing/2014/main" id="{176CC7D8-9297-4954-AC01-369460F88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561" y="1520888"/>
            <a:ext cx="4805265" cy="4805265"/>
          </a:xfrm>
          <a:prstGeom prst="rect">
            <a:avLst/>
          </a:prstGeom>
        </p:spPr>
      </p:pic>
    </p:spTree>
    <p:extLst>
      <p:ext uri="{BB962C8B-B14F-4D97-AF65-F5344CB8AC3E}">
        <p14:creationId xmlns:p14="http://schemas.microsoft.com/office/powerpoint/2010/main" val="979202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6298375" y="2177146"/>
            <a:ext cx="4805265" cy="206210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[hint: focus on identifying proper nouns, nouns or noun phrases, and action verbs in the assignment description].</a:t>
            </a:r>
          </a:p>
        </p:txBody>
      </p:sp>
      <p:pic>
        <p:nvPicPr>
          <p:cNvPr id="4" name="Picture 3" descr="A picture containing text, vector graphics, sushi&#10;&#10;Description automatically generated">
            <a:extLst>
              <a:ext uri="{FF2B5EF4-FFF2-40B4-BE49-F238E27FC236}">
                <a16:creationId xmlns:a16="http://schemas.microsoft.com/office/drawing/2014/main" id="{7BB45A4B-F1A9-483D-883F-783FB7AC5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06" y="849086"/>
            <a:ext cx="4581331" cy="4581331"/>
          </a:xfrm>
          <a:prstGeom prst="rect">
            <a:avLst/>
          </a:prstGeom>
        </p:spPr>
      </p:pic>
    </p:spTree>
    <p:extLst>
      <p:ext uri="{BB962C8B-B14F-4D97-AF65-F5344CB8AC3E}">
        <p14:creationId xmlns:p14="http://schemas.microsoft.com/office/powerpoint/2010/main" val="334549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940572" y="991132"/>
            <a:ext cx="9874397" cy="107721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Review related literature to help refine how you will approach examining the topic and finding a way to analyze it. </a:t>
            </a:r>
            <a:endParaRPr lang="en-US" sz="3200" b="1" dirty="0">
              <a:latin typeface="TH Niramit AS" panose="02000506000000020004" pitchFamily="2" charset="-34"/>
              <a:cs typeface="TH Niramit AS" panose="02000506000000020004" pitchFamily="2" charset="-34"/>
            </a:endParaRPr>
          </a:p>
        </p:txBody>
      </p:sp>
      <p:sp>
        <p:nvSpPr>
          <p:cNvPr id="12" name="TextBox 11">
            <a:extLst>
              <a:ext uri="{FF2B5EF4-FFF2-40B4-BE49-F238E27FC236}">
                <a16:creationId xmlns:a16="http://schemas.microsoft.com/office/drawing/2014/main" id="{5E072094-7088-4E36-8E7B-FE701B4BD46F}"/>
              </a:ext>
            </a:extLst>
          </p:cNvPr>
          <p:cNvSpPr txBox="1"/>
          <p:nvPr/>
        </p:nvSpPr>
        <p:spPr>
          <a:xfrm>
            <a:off x="546191" y="2302912"/>
            <a:ext cx="10831076"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You can begin by doing any or all of the following: reading through background information from materials listed in your course syllabus; searching the USC Libraries Catalog to find a recent book on the topic and, if appropriate, more specialized works about the topic; conducting a preliminary review of the research literature using multidisciplinary databases such as ProQuest or subject-specific databases from the "By Subject Area" drop down menu located above the list of databases.</a:t>
            </a: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519820" y="937252"/>
            <a:ext cx="10731607" cy="1065314"/>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519821" y="172250"/>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940572" y="160135"/>
            <a:ext cx="1718651"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Step 2: </a:t>
            </a:r>
            <a:endParaRPr lang="th-TH" sz="4800" b="1" dirty="0">
              <a:solidFill>
                <a:srgbClr val="002060"/>
              </a:solidFill>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2311395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427581" y="1354024"/>
            <a:ext cx="4963888"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Choose the advanced search option in the database and enter into each search box the main concept terms you developed in Step 1. Also consider using their synonyms to retrieve additional relevant records. </a:t>
            </a:r>
          </a:p>
        </p:txBody>
      </p:sp>
      <p:pic>
        <p:nvPicPr>
          <p:cNvPr id="3" name="Picture 2" descr="Graphical user interface&#10;&#10;Description automatically generated">
            <a:extLst>
              <a:ext uri="{FF2B5EF4-FFF2-40B4-BE49-F238E27FC236}">
                <a16:creationId xmlns:a16="http://schemas.microsoft.com/office/drawing/2014/main" id="{71AD6CEF-E68A-4C46-B560-83CC73256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958" y="1210474"/>
            <a:ext cx="4191000" cy="4191000"/>
          </a:xfrm>
          <a:prstGeom prst="rect">
            <a:avLst/>
          </a:prstGeom>
        </p:spPr>
      </p:pic>
    </p:spTree>
    <p:extLst>
      <p:ext uri="{BB962C8B-B14F-4D97-AF65-F5344CB8AC3E}">
        <p14:creationId xmlns:p14="http://schemas.microsoft.com/office/powerpoint/2010/main" val="3985253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5446572" y="1596620"/>
            <a:ext cx="4963888"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This will help you refine and frame the scope of the research problem. You will likely need to do this several times before you can finalize how to approach writing about the topic.</a:t>
            </a:r>
          </a:p>
        </p:txBody>
      </p:sp>
      <p:pic>
        <p:nvPicPr>
          <p:cNvPr id="3" name="Picture 2" descr="Graphical user interface&#10;&#10;Description automatically generated with medium confidence">
            <a:extLst>
              <a:ext uri="{FF2B5EF4-FFF2-40B4-BE49-F238E27FC236}">
                <a16:creationId xmlns:a16="http://schemas.microsoft.com/office/drawing/2014/main" id="{9A289361-3FB9-4237-8785-6934E5BC4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06" y="937487"/>
            <a:ext cx="4021494" cy="4021494"/>
          </a:xfrm>
          <a:prstGeom prst="rect">
            <a:avLst/>
          </a:prstGeom>
        </p:spPr>
      </p:pic>
    </p:spTree>
    <p:extLst>
      <p:ext uri="{BB962C8B-B14F-4D97-AF65-F5344CB8AC3E}">
        <p14:creationId xmlns:p14="http://schemas.microsoft.com/office/powerpoint/2010/main" val="3803297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007706" y="1288437"/>
            <a:ext cx="4872399"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Since social science research papers are generally designed to encourage you to develop your own ideas and arguments, look for sources that can help broaden, modify, or strengthen your initial thoughts and arguments. </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586954" y="1234557"/>
            <a:ext cx="5750351" cy="3905336"/>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586955" y="469555"/>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007706" y="457440"/>
            <a:ext cx="1718651"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Step 3: </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4" name="Picture 3">
            <a:extLst>
              <a:ext uri="{FF2B5EF4-FFF2-40B4-BE49-F238E27FC236}">
                <a16:creationId xmlns:a16="http://schemas.microsoft.com/office/drawing/2014/main" id="{A709076D-BC97-4707-ADE6-C219DA1DF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191" y="966440"/>
            <a:ext cx="4226767" cy="4226767"/>
          </a:xfrm>
          <a:prstGeom prst="rect">
            <a:avLst/>
          </a:prstGeom>
        </p:spPr>
      </p:pic>
    </p:spTree>
    <p:extLst>
      <p:ext uri="{BB962C8B-B14F-4D97-AF65-F5344CB8AC3E}">
        <p14:creationId xmlns:p14="http://schemas.microsoft.com/office/powerpoint/2010/main" val="2149692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427580" y="1354024"/>
            <a:ext cx="5374435"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For example, if you decide to argue that the European Union is ill prepared to take on responsibilities for broader global security because of the debt crisis in many EU countries, then focus on identifying sources that support as well as refute this position. </a:t>
            </a:r>
          </a:p>
        </p:txBody>
      </p:sp>
      <p:pic>
        <p:nvPicPr>
          <p:cNvPr id="3" name="Picture 2" descr="Graphical user interface&#10;&#10;Description automatically generated">
            <a:extLst>
              <a:ext uri="{FF2B5EF4-FFF2-40B4-BE49-F238E27FC236}">
                <a16:creationId xmlns:a16="http://schemas.microsoft.com/office/drawing/2014/main" id="{2C418B9E-3306-4B19-9049-32BB9533B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333" y="786023"/>
            <a:ext cx="4879909" cy="4879909"/>
          </a:xfrm>
          <a:prstGeom prst="rect">
            <a:avLst/>
          </a:prstGeom>
        </p:spPr>
      </p:pic>
    </p:spTree>
    <p:extLst>
      <p:ext uri="{BB962C8B-B14F-4D97-AF65-F5344CB8AC3E}">
        <p14:creationId xmlns:p14="http://schemas.microsoft.com/office/powerpoint/2010/main" val="1157269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Manual Input 6">
            <a:extLst>
              <a:ext uri="{FF2B5EF4-FFF2-40B4-BE49-F238E27FC236}">
                <a16:creationId xmlns:a16="http://schemas.microsoft.com/office/drawing/2014/main" id="{8164609B-B19A-4D26-9808-5C27D213E933}"/>
              </a:ext>
            </a:extLst>
          </p:cNvPr>
          <p:cNvSpPr/>
          <p:nvPr/>
        </p:nvSpPr>
        <p:spPr>
          <a:xfrm rot="16200000">
            <a:off x="6492879" y="-5346563"/>
            <a:ext cx="410547" cy="111036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959703" y="-2"/>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796419" y="-3"/>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3" name="Flowchart: Manual Input 6">
            <a:extLst>
              <a:ext uri="{FF2B5EF4-FFF2-40B4-BE49-F238E27FC236}">
                <a16:creationId xmlns:a16="http://schemas.microsoft.com/office/drawing/2014/main" id="{A33DAA95-2D5D-4B90-BD62-46D9D88508AE}"/>
              </a:ext>
            </a:extLst>
          </p:cNvPr>
          <p:cNvSpPr/>
          <p:nvPr/>
        </p:nvSpPr>
        <p:spPr>
          <a:xfrm rot="16200000">
            <a:off x="6698114" y="-4571342"/>
            <a:ext cx="410547" cy="106697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Flowchart: Manual Input 6">
            <a:extLst>
              <a:ext uri="{FF2B5EF4-FFF2-40B4-BE49-F238E27FC236}">
                <a16:creationId xmlns:a16="http://schemas.microsoft.com/office/drawing/2014/main" id="{5AC9F3F2-C781-488E-AE99-FCB7A185E049}"/>
              </a:ext>
            </a:extLst>
          </p:cNvPr>
          <p:cNvSpPr/>
          <p:nvPr/>
        </p:nvSpPr>
        <p:spPr>
          <a:xfrm rot="16200000">
            <a:off x="6624034" y="-4851861"/>
            <a:ext cx="410547" cy="10826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A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32297" y="78898"/>
            <a:ext cx="895741" cy="1148481"/>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006FE10-249A-4259-B8B5-4027B3BBB5BE}"/>
              </a:ext>
            </a:extLst>
          </p:cNvPr>
          <p:cNvSpPr/>
          <p:nvPr/>
        </p:nvSpPr>
        <p:spPr>
          <a:xfrm>
            <a:off x="2087216" y="-3171"/>
            <a:ext cx="9253193" cy="923330"/>
          </a:xfrm>
          <a:prstGeom prst="rect">
            <a:avLst/>
          </a:prstGeom>
        </p:spPr>
        <p:txBody>
          <a:bodyPr wrap="square">
            <a:spAutoFit/>
          </a:bodyPr>
          <a:lstStyle/>
          <a:p>
            <a:r>
              <a:rPr lang="en-US" sz="5400" b="1" dirty="0">
                <a:solidFill>
                  <a:srgbClr val="002060"/>
                </a:solidFill>
                <a:latin typeface="TH Niramit AS" panose="02000506000000020004" pitchFamily="2" charset="-34"/>
                <a:cs typeface="TH Niramit AS" panose="02000506000000020004" pitchFamily="2" charset="-34"/>
              </a:rPr>
              <a:t>Research Problem</a:t>
            </a:r>
            <a:endParaRPr lang="th-TH" sz="5400" b="1" dirty="0">
              <a:solidFill>
                <a:srgbClr val="002060"/>
              </a:solidFill>
              <a:latin typeface="TH Niramit AS" panose="02000506000000020004" pitchFamily="2" charset="-34"/>
              <a:cs typeface="TH Niramit AS" panose="02000506000000020004" pitchFamily="2" charset="-34"/>
            </a:endParaRPr>
          </a:p>
        </p:txBody>
      </p:sp>
      <p:sp>
        <p:nvSpPr>
          <p:cNvPr id="45" name="TextBox 44">
            <a:extLst>
              <a:ext uri="{FF2B5EF4-FFF2-40B4-BE49-F238E27FC236}">
                <a16:creationId xmlns:a16="http://schemas.microsoft.com/office/drawing/2014/main" id="{B59DD33A-7BD1-4FE7-92E6-D82C21BA8954}"/>
              </a:ext>
            </a:extLst>
          </p:cNvPr>
          <p:cNvSpPr txBox="1"/>
          <p:nvPr/>
        </p:nvSpPr>
        <p:spPr>
          <a:xfrm>
            <a:off x="796419" y="1589156"/>
            <a:ext cx="6776797" cy="4524315"/>
          </a:xfrm>
          <a:prstGeom prst="rect">
            <a:avLst/>
          </a:prstGeom>
          <a:noFill/>
        </p:spPr>
        <p:txBody>
          <a:bodyPr wrap="square" rtlCol="0">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 research problem is the main organizing principle guiding the analysis of your paper. The problem under investigation offers us an occasion for writing and a focus that governs what we want to say. It represents the core subject matter of scholarly communication, and the means by which we arrive at other topics of conversations and the discovery of new knowledge and understanding.</a:t>
            </a:r>
            <a:endParaRPr lang="en-US" sz="3200" b="1" spc="-50" dirty="0">
              <a:latin typeface="TH Niramit AS" panose="02000506000000020004" pitchFamily="2" charset="-34"/>
              <a:ea typeface="Times New Roman" panose="02020603050405020304" pitchFamily="18" charset="0"/>
              <a:cs typeface="TH Niramit AS" panose="02000506000000020004" pitchFamily="2" charset="-34"/>
            </a:endParaRPr>
          </a:p>
        </p:txBody>
      </p:sp>
      <p:pic>
        <p:nvPicPr>
          <p:cNvPr id="5" name="Picture 4" descr="A picture containing application&#10;&#10;Description automatically generated">
            <a:extLst>
              <a:ext uri="{FF2B5EF4-FFF2-40B4-BE49-F238E27FC236}">
                <a16:creationId xmlns:a16="http://schemas.microsoft.com/office/drawing/2014/main" id="{6FF12781-2F11-4791-A8C3-668D0378B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828" y="1768773"/>
            <a:ext cx="4052406" cy="3619251"/>
          </a:xfrm>
          <a:prstGeom prst="rect">
            <a:avLst/>
          </a:prstGeom>
        </p:spPr>
      </p:pic>
    </p:spTree>
    <p:extLst>
      <p:ext uri="{BB962C8B-B14F-4D97-AF65-F5344CB8AC3E}">
        <p14:creationId xmlns:p14="http://schemas.microsoft.com/office/powerpoint/2010/main" val="3813686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5446572" y="1596620"/>
            <a:ext cx="4963888"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From the advanced search option in ProQuest, a sample search would use "European Union" in one search box, "global security" in the second search box, and adding a third search box to include "debt crisis."</a:t>
            </a:r>
          </a:p>
        </p:txBody>
      </p:sp>
      <p:pic>
        <p:nvPicPr>
          <p:cNvPr id="3" name="Picture 2" descr="Icon&#10;&#10;Description automatically generated">
            <a:extLst>
              <a:ext uri="{FF2B5EF4-FFF2-40B4-BE49-F238E27FC236}">
                <a16:creationId xmlns:a16="http://schemas.microsoft.com/office/drawing/2014/main" id="{EC0A8CBD-682D-4390-8D60-0323920FA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64" y="741824"/>
            <a:ext cx="4643608" cy="4643608"/>
          </a:xfrm>
          <a:prstGeom prst="rect">
            <a:avLst/>
          </a:prstGeom>
        </p:spPr>
      </p:pic>
    </p:spTree>
    <p:extLst>
      <p:ext uri="{BB962C8B-B14F-4D97-AF65-F5344CB8AC3E}">
        <p14:creationId xmlns:p14="http://schemas.microsoft.com/office/powerpoint/2010/main" val="2205759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id="{9EC298BD-B5D2-4299-9168-6CC9DE2D5C7C}"/>
              </a:ext>
            </a:extLst>
          </p:cNvPr>
          <p:cNvSpPr/>
          <p:nvPr/>
        </p:nvSpPr>
        <p:spPr>
          <a:xfrm>
            <a:off x="1209657" y="2032900"/>
            <a:ext cx="3558285" cy="621372"/>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810067" y="339304"/>
            <a:ext cx="9303766" cy="107721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There are least four appropriate roles your related literature plays in helping you formulate how to begin your analysis:</a:t>
            </a:r>
            <a:endParaRPr lang="en-US" sz="3200" b="1" dirty="0">
              <a:latin typeface="TH Niramit AS" panose="02000506000000020004" pitchFamily="2" charset="-34"/>
              <a:cs typeface="TH Niramit AS" panose="02000506000000020004" pitchFamily="2" charset="-34"/>
            </a:endParaRPr>
          </a:p>
        </p:txBody>
      </p:sp>
      <p:sp>
        <p:nvSpPr>
          <p:cNvPr id="22" name="TextBox 21">
            <a:extLst>
              <a:ext uri="{FF2B5EF4-FFF2-40B4-BE49-F238E27FC236}">
                <a16:creationId xmlns:a16="http://schemas.microsoft.com/office/drawing/2014/main" id="{5121F780-8460-4DE0-B1BB-35FA6B2F063F}"/>
              </a:ext>
            </a:extLst>
          </p:cNvPr>
          <p:cNvSpPr txBox="1"/>
          <p:nvPr/>
        </p:nvSpPr>
        <p:spPr>
          <a:xfrm>
            <a:off x="1332924" y="2036540"/>
            <a:ext cx="9411478" cy="3600986"/>
          </a:xfrm>
          <a:prstGeom prst="rect">
            <a:avLst/>
          </a:prstGeom>
          <a:noFill/>
        </p:spPr>
        <p:txBody>
          <a:bodyPr wrap="square">
            <a:spAutoFit/>
          </a:bodyPr>
          <a:lstStyle/>
          <a:p>
            <a:pPr algn="thaiDist"/>
            <a:r>
              <a:rPr lang="en-US" sz="3600" b="1" dirty="0">
                <a:solidFill>
                  <a:srgbClr val="000000"/>
                </a:solidFill>
                <a:latin typeface="TH Niramit AS" panose="02000506000000020004" pitchFamily="2" charset="-34"/>
                <a:cs typeface="TH Niramit AS" panose="02000506000000020004" pitchFamily="2" charset="-34"/>
              </a:rPr>
              <a:t>Sources of criticism </a:t>
            </a:r>
            <a:r>
              <a:rPr lang="en-US" sz="3200" b="1" dirty="0">
                <a:solidFill>
                  <a:srgbClr val="000000"/>
                </a:solidFill>
                <a:latin typeface="TH Niramit AS" panose="02000506000000020004" pitchFamily="2" charset="-34"/>
                <a:cs typeface="TH Niramit AS" panose="02000506000000020004" pitchFamily="2" charset="-34"/>
              </a:rPr>
              <a:t>-- frequently, you'll find yourself reading materials that are relevant to your chosen topic, but you disagree with the author's position. Therefore, one way that you can use a source is to describe the counter-argument, provide evidence from your own review of the literature as to why the prevailing argument is unsatisfactory, and to discuss how your approach is more appropriate based upon your interpretation of the evidence.</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860003" y="1781180"/>
            <a:ext cx="10243637" cy="4077630"/>
          </a:xfrm>
          <a:prstGeom prst="roundRect">
            <a:avLst>
              <a:gd name="adj" fmla="val 6599"/>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77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id="{9EC298BD-B5D2-4299-9168-6CC9DE2D5C7C}"/>
              </a:ext>
            </a:extLst>
          </p:cNvPr>
          <p:cNvSpPr/>
          <p:nvPr/>
        </p:nvSpPr>
        <p:spPr>
          <a:xfrm>
            <a:off x="1087376" y="1548247"/>
            <a:ext cx="3754228" cy="579671"/>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210642" y="1551888"/>
            <a:ext cx="9411478" cy="3600986"/>
          </a:xfrm>
          <a:prstGeom prst="rect">
            <a:avLst/>
          </a:prstGeom>
          <a:noFill/>
        </p:spPr>
        <p:txBody>
          <a:bodyPr wrap="square">
            <a:spAutoFit/>
          </a:bodyPr>
          <a:lstStyle/>
          <a:p>
            <a:pPr algn="thaiDist"/>
            <a:r>
              <a:rPr lang="en-US" sz="3600" b="1" dirty="0">
                <a:solidFill>
                  <a:srgbClr val="000000"/>
                </a:solidFill>
                <a:latin typeface="TH Niramit AS" panose="02000506000000020004" pitchFamily="2" charset="-34"/>
                <a:cs typeface="TH Niramit AS" panose="02000506000000020004" pitchFamily="2" charset="-34"/>
              </a:rPr>
              <a:t>Sources of new ideas </a:t>
            </a:r>
            <a:r>
              <a:rPr lang="en-US" sz="3200" b="1" dirty="0">
                <a:solidFill>
                  <a:srgbClr val="000000"/>
                </a:solidFill>
                <a:latin typeface="TH Niramit AS" panose="02000506000000020004" pitchFamily="2" charset="-34"/>
                <a:cs typeface="TH Niramit AS" panose="02000506000000020004" pitchFamily="2" charset="-34"/>
              </a:rPr>
              <a:t>-- while a general goal in writing college research papers in the social sciences is to examine a research problem with some basic idea of what position you'd like to take and on what basis you'd like to defend your position, it is certainly acceptable [and often encouraged] to read the literature and extend, modify, and refine your own position in light of the ideas proposed by others. Just make sure that you cite the sources!</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737721" y="1296528"/>
            <a:ext cx="10243637" cy="4077630"/>
          </a:xfrm>
          <a:prstGeom prst="roundRect">
            <a:avLst>
              <a:gd name="adj" fmla="val 6599"/>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462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id="{9EC298BD-B5D2-4299-9168-6CC9DE2D5C7C}"/>
              </a:ext>
            </a:extLst>
          </p:cNvPr>
          <p:cNvSpPr/>
          <p:nvPr/>
        </p:nvSpPr>
        <p:spPr>
          <a:xfrm>
            <a:off x="1060758" y="1004004"/>
            <a:ext cx="5220118" cy="588463"/>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184024" y="1007645"/>
            <a:ext cx="9411478" cy="4647426"/>
          </a:xfrm>
          <a:prstGeom prst="rect">
            <a:avLst/>
          </a:prstGeom>
          <a:noFill/>
        </p:spPr>
        <p:txBody>
          <a:bodyPr wrap="square">
            <a:spAutoFit/>
          </a:bodyPr>
          <a:lstStyle/>
          <a:p>
            <a:pPr algn="thaiDist"/>
            <a:r>
              <a:rPr lang="en-US" sz="3600" b="1" dirty="0">
                <a:solidFill>
                  <a:srgbClr val="000000"/>
                </a:solidFill>
                <a:latin typeface="TH Niramit AS" panose="02000506000000020004" pitchFamily="2" charset="-34"/>
                <a:cs typeface="TH Niramit AS" panose="02000506000000020004" pitchFamily="2" charset="-34"/>
              </a:rPr>
              <a:t>Sources for historical context</a:t>
            </a:r>
            <a:r>
              <a:rPr lang="en-US" sz="3200" b="1" dirty="0">
                <a:solidFill>
                  <a:srgbClr val="000000"/>
                </a:solidFill>
                <a:latin typeface="TH Niramit AS" panose="02000506000000020004" pitchFamily="2" charset="-34"/>
                <a:cs typeface="TH Niramit AS" panose="02000506000000020004" pitchFamily="2" charset="-34"/>
              </a:rPr>
              <a:t> </a:t>
            </a:r>
            <a:r>
              <a:rPr lang="en-US" sz="3600" b="1" dirty="0">
                <a:solidFill>
                  <a:srgbClr val="000000"/>
                </a:solidFill>
                <a:latin typeface="TH Niramit AS" panose="02000506000000020004" pitchFamily="2" charset="-34"/>
                <a:cs typeface="TH Niramit AS" panose="02000506000000020004" pitchFamily="2" charset="-34"/>
              </a:rPr>
              <a:t>-- </a:t>
            </a:r>
            <a:r>
              <a:rPr lang="en-US" sz="3200" b="1" dirty="0">
                <a:solidFill>
                  <a:srgbClr val="000000"/>
                </a:solidFill>
                <a:latin typeface="TH Niramit AS" panose="02000506000000020004" pitchFamily="2" charset="-34"/>
                <a:cs typeface="TH Niramit AS" panose="02000506000000020004" pitchFamily="2" charset="-34"/>
              </a:rPr>
              <a:t>another role your related literature plays in formulating how to begin your analysis is to place issues and events in proper historical context. This can help to demonstrate familiarity with developments in relevant scholarship about your topic, provide a means of comparing historical versus contemporary issues and events, and identifying key people, places, and events that had an important role related to the research problem. Given its archival journal coverage, a good </a:t>
            </a:r>
            <a:r>
              <a:rPr lang="en-US" sz="3200" b="1" dirty="0" err="1">
                <a:solidFill>
                  <a:srgbClr val="000000"/>
                </a:solidFill>
                <a:latin typeface="TH Niramit AS" panose="02000506000000020004" pitchFamily="2" charset="-34"/>
                <a:cs typeface="TH Niramit AS" panose="02000506000000020004" pitchFamily="2" charset="-34"/>
              </a:rPr>
              <a:t>multidisciplnary</a:t>
            </a:r>
            <a:r>
              <a:rPr lang="en-US" sz="3200" b="1" dirty="0">
                <a:solidFill>
                  <a:srgbClr val="000000"/>
                </a:solidFill>
                <a:latin typeface="TH Niramit AS" panose="02000506000000020004" pitchFamily="2" charset="-34"/>
                <a:cs typeface="TH Niramit AS" panose="02000506000000020004" pitchFamily="2" charset="-34"/>
              </a:rPr>
              <a:t> database to use in this case is JSTOR.</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711103" y="752284"/>
            <a:ext cx="10243637" cy="4990825"/>
          </a:xfrm>
          <a:prstGeom prst="roundRect">
            <a:avLst>
              <a:gd name="adj" fmla="val 6599"/>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134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Diagonal Corners Rounded 18">
            <a:extLst>
              <a:ext uri="{FF2B5EF4-FFF2-40B4-BE49-F238E27FC236}">
                <a16:creationId xmlns:a16="http://schemas.microsoft.com/office/drawing/2014/main" id="{9EC298BD-B5D2-4299-9168-6CC9DE2D5C7C}"/>
              </a:ext>
            </a:extLst>
          </p:cNvPr>
          <p:cNvSpPr/>
          <p:nvPr/>
        </p:nvSpPr>
        <p:spPr>
          <a:xfrm>
            <a:off x="1060757" y="1004004"/>
            <a:ext cx="6058499" cy="600861"/>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184024" y="1007645"/>
            <a:ext cx="9411478" cy="4154984"/>
          </a:xfrm>
          <a:prstGeom prst="rect">
            <a:avLst/>
          </a:prstGeom>
          <a:noFill/>
        </p:spPr>
        <p:txBody>
          <a:bodyPr wrap="square">
            <a:spAutoFit/>
          </a:bodyPr>
          <a:lstStyle/>
          <a:p>
            <a:pPr algn="thaiDist"/>
            <a:r>
              <a:rPr lang="en-US" sz="4000" b="1" dirty="0">
                <a:solidFill>
                  <a:srgbClr val="000000"/>
                </a:solidFill>
                <a:latin typeface="TH Niramit AS" panose="02000506000000020004" pitchFamily="2" charset="-34"/>
                <a:cs typeface="TH Niramit AS" panose="02000506000000020004" pitchFamily="2" charset="-34"/>
              </a:rPr>
              <a:t>Sources of interdisciplinary insight -- </a:t>
            </a:r>
            <a:r>
              <a:rPr lang="en-US" sz="3200" b="1" dirty="0">
                <a:solidFill>
                  <a:srgbClr val="000000"/>
                </a:solidFill>
                <a:latin typeface="TH Niramit AS" panose="02000506000000020004" pitchFamily="2" charset="-34"/>
                <a:cs typeface="TH Niramit AS" panose="02000506000000020004" pitchFamily="2" charset="-34"/>
              </a:rPr>
              <a:t>an advantage of using databases like ProQuest to begin exploring your topic is that it covers publications from a variety of different disciplines. Another way to formulate how to study the topic is to look at it from different disciplinary perspectives. If the topic concerns immigration reform, for example, ask yourself, how do studies from sociological journals found by searching ProQuest vary in their analysis from those in political science journals. </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711103" y="752285"/>
            <a:ext cx="10243637" cy="4678132"/>
          </a:xfrm>
          <a:prstGeom prst="roundRect">
            <a:avLst>
              <a:gd name="adj" fmla="val 6599"/>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418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877077" y="1781743"/>
            <a:ext cx="5465236" cy="255454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 goal in reviewing related literature is to provide a means of approaching a topic from multiple perspectives rather than the perspective offered from just one discipline.</a:t>
            </a:r>
          </a:p>
        </p:txBody>
      </p:sp>
      <p:pic>
        <p:nvPicPr>
          <p:cNvPr id="3" name="Picture 2" descr="Graphical user interface&#10;&#10;Description automatically generated">
            <a:extLst>
              <a:ext uri="{FF2B5EF4-FFF2-40B4-BE49-F238E27FC236}">
                <a16:creationId xmlns:a16="http://schemas.microsoft.com/office/drawing/2014/main" id="{802A4991-CED5-4DBB-8E7F-F440E922F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494" y="732455"/>
            <a:ext cx="4907902" cy="4907902"/>
          </a:xfrm>
          <a:prstGeom prst="rect">
            <a:avLst/>
          </a:prstGeom>
        </p:spPr>
      </p:pic>
    </p:spTree>
    <p:extLst>
      <p:ext uri="{BB962C8B-B14F-4D97-AF65-F5344CB8AC3E}">
        <p14:creationId xmlns:p14="http://schemas.microsoft.com/office/powerpoint/2010/main" val="2203665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007706" y="1177089"/>
            <a:ext cx="5702824" cy="452431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Assuming you have done an effective job of synthesizing and thinking about the results of your initial search for related literature, you're ready to prepare a detailed outline for your paper that lays the foundation for a more in-depth and focused review of relevant research literature [after consulting with a librarian, if needed!]. </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519821" y="937252"/>
            <a:ext cx="6636760" cy="4929616"/>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519821" y="172250"/>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940572" y="160135"/>
            <a:ext cx="1718651"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Step 4: </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4" name="Picture 3" descr="A group of people on a stage&#10;&#10;Description automatically generated">
            <a:extLst>
              <a:ext uri="{FF2B5EF4-FFF2-40B4-BE49-F238E27FC236}">
                <a16:creationId xmlns:a16="http://schemas.microsoft.com/office/drawing/2014/main" id="{092D6436-BF6C-4964-9EEE-61B37D231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2934" y="1201613"/>
            <a:ext cx="4524315" cy="4524315"/>
          </a:xfrm>
          <a:prstGeom prst="rect">
            <a:avLst/>
          </a:prstGeom>
        </p:spPr>
      </p:pic>
    </p:spTree>
    <p:extLst>
      <p:ext uri="{BB962C8B-B14F-4D97-AF65-F5344CB8AC3E}">
        <p14:creationId xmlns:p14="http://schemas.microsoft.com/office/powerpoint/2010/main" val="3335531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007706" y="718426"/>
            <a:ext cx="5383161" cy="501675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How will you know you haven't done an effective job of synthesizing and thinking about the results of our initial search for related literature? A good indication is that you start composing the outline and gaps appear in how you want to approach the study. This indicates the need to gather further background information and analysis about the research problem.</a:t>
            </a:r>
          </a:p>
        </p:txBody>
      </p:sp>
      <p:pic>
        <p:nvPicPr>
          <p:cNvPr id="3" name="Picture 2" descr="A picture containing text, queen, vector graphics, businesscard&#10;&#10;Description automatically generated">
            <a:extLst>
              <a:ext uri="{FF2B5EF4-FFF2-40B4-BE49-F238E27FC236}">
                <a16:creationId xmlns:a16="http://schemas.microsoft.com/office/drawing/2014/main" id="{73D4DA6C-9C66-486D-96E4-23E056769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091" y="781254"/>
            <a:ext cx="4810305" cy="4810305"/>
          </a:xfrm>
          <a:prstGeom prst="rect">
            <a:avLst/>
          </a:prstGeom>
        </p:spPr>
      </p:pic>
    </p:spTree>
    <p:extLst>
      <p:ext uri="{BB962C8B-B14F-4D97-AF65-F5344CB8AC3E}">
        <p14:creationId xmlns:p14="http://schemas.microsoft.com/office/powerpoint/2010/main" val="1841435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7B5728-5499-4564-A9B8-B44C0651AE8B}"/>
              </a:ext>
            </a:extLst>
          </p:cNvPr>
          <p:cNvSpPr/>
          <p:nvPr/>
        </p:nvSpPr>
        <p:spPr>
          <a:xfrm>
            <a:off x="-1" y="2181467"/>
            <a:ext cx="1770357" cy="2375855"/>
          </a:xfrm>
          <a:prstGeom prst="rect">
            <a:avLst/>
          </a:prstGeom>
          <a:solidFill>
            <a:srgbClr val="FF8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1015E0E-651B-4725-ADD9-1B39128E1CBA}"/>
              </a:ext>
            </a:extLst>
          </p:cNvPr>
          <p:cNvGrpSpPr/>
          <p:nvPr/>
        </p:nvGrpSpPr>
        <p:grpSpPr>
          <a:xfrm>
            <a:off x="1298091" y="1847262"/>
            <a:ext cx="8850087" cy="2380823"/>
            <a:chOff x="0" y="2944761"/>
            <a:chExt cx="8453534" cy="491613"/>
          </a:xfrm>
          <a:solidFill>
            <a:srgbClr val="FF99CC"/>
          </a:solidFill>
        </p:grpSpPr>
        <p:sp>
          <p:nvSpPr>
            <p:cNvPr id="27" name="Rectangle 26">
              <a:extLst>
                <a:ext uri="{FF2B5EF4-FFF2-40B4-BE49-F238E27FC236}">
                  <a16:creationId xmlns:a16="http://schemas.microsoft.com/office/drawing/2014/main" id="{BC0B66CC-BFEF-44B7-9D9A-C801478515EF}"/>
                </a:ext>
              </a:extLst>
            </p:cNvPr>
            <p:cNvSpPr/>
            <p:nvPr/>
          </p:nvSpPr>
          <p:spPr>
            <a:xfrm>
              <a:off x="0" y="2944761"/>
              <a:ext cx="7400434" cy="4916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id="{B453A479-7670-453F-AB20-71AD01CF7FAB}"/>
                </a:ext>
              </a:extLst>
            </p:cNvPr>
            <p:cNvSpPr/>
            <p:nvPr/>
          </p:nvSpPr>
          <p:spPr>
            <a:xfrm flipV="1">
              <a:off x="7400433" y="2944761"/>
              <a:ext cx="1053101" cy="49161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ight Triangle 28">
            <a:extLst>
              <a:ext uri="{FF2B5EF4-FFF2-40B4-BE49-F238E27FC236}">
                <a16:creationId xmlns:a16="http://schemas.microsoft.com/office/drawing/2014/main" id="{DB4585C1-F0BC-41EE-85C1-E6FBEF884B9C}"/>
              </a:ext>
            </a:extLst>
          </p:cNvPr>
          <p:cNvSpPr/>
          <p:nvPr/>
        </p:nvSpPr>
        <p:spPr>
          <a:xfrm flipH="1" flipV="1">
            <a:off x="1298091" y="4228084"/>
            <a:ext cx="472266" cy="329236"/>
          </a:xfrm>
          <a:prstGeom prst="rtTriangle">
            <a:avLst/>
          </a:prstGeom>
          <a:solidFill>
            <a:srgbClr val="E60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26B085B-CFB0-4C5C-A678-3A468745240A}"/>
              </a:ext>
            </a:extLst>
          </p:cNvPr>
          <p:cNvGrpSpPr/>
          <p:nvPr/>
        </p:nvGrpSpPr>
        <p:grpSpPr>
          <a:xfrm>
            <a:off x="-1" y="6357052"/>
            <a:ext cx="12192001" cy="584775"/>
            <a:chOff x="-1" y="6357052"/>
            <a:chExt cx="12192001" cy="584775"/>
          </a:xfrm>
        </p:grpSpPr>
        <p:grpSp>
          <p:nvGrpSpPr>
            <p:cNvPr id="19" name="Group 18">
              <a:extLst>
                <a:ext uri="{FF2B5EF4-FFF2-40B4-BE49-F238E27FC236}">
                  <a16:creationId xmlns:a16="http://schemas.microsoft.com/office/drawing/2014/main" id="{A556E8EE-1474-4ACE-8F57-6F4B80CD7D51}"/>
                </a:ext>
              </a:extLst>
            </p:cNvPr>
            <p:cNvGrpSpPr/>
            <p:nvPr/>
          </p:nvGrpSpPr>
          <p:grpSpPr>
            <a:xfrm>
              <a:off x="-1" y="6366383"/>
              <a:ext cx="12192001" cy="491618"/>
              <a:chOff x="-1" y="6366383"/>
              <a:chExt cx="12192001" cy="491618"/>
            </a:xfrm>
          </p:grpSpPr>
          <p:sp>
            <p:nvSpPr>
              <p:cNvPr id="3" name="Rectangle 2">
                <a:extLst>
                  <a:ext uri="{FF2B5EF4-FFF2-40B4-BE49-F238E27FC236}">
                    <a16:creationId xmlns:a16="http://schemas.microsoft.com/office/drawing/2014/main" id="{1E672D03-C2C3-4079-A9B1-98BEC74F53A3}"/>
                  </a:ext>
                </a:extLst>
              </p:cNvPr>
              <p:cNvSpPr/>
              <p:nvPr/>
            </p:nvSpPr>
            <p:spPr>
              <a:xfrm flipH="1">
                <a:off x="-1" y="6756366"/>
                <a:ext cx="10695567" cy="101634"/>
              </a:xfrm>
              <a:prstGeom prst="rect">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015F52-FD13-4F98-B8B1-BE50C9FABDB6}"/>
                  </a:ext>
                </a:extLst>
              </p:cNvPr>
              <p:cNvSpPr/>
              <p:nvPr/>
            </p:nvSpPr>
            <p:spPr>
              <a:xfrm flipH="1">
                <a:off x="10846396" y="6366383"/>
                <a:ext cx="1345604" cy="491618"/>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8DF69D-34DC-45E1-A589-25F18685A589}"/>
                  </a:ext>
                </a:extLst>
              </p:cNvPr>
              <p:cNvSpPr/>
              <p:nvPr/>
            </p:nvSpPr>
            <p:spPr>
              <a:xfrm flipH="1">
                <a:off x="-1" y="6606081"/>
                <a:ext cx="10541267" cy="101634"/>
              </a:xfrm>
              <a:prstGeom prst="rect">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47383654-FC30-453B-8977-BA664E86D072}"/>
                  </a:ext>
                </a:extLst>
              </p:cNvPr>
              <p:cNvSpPr/>
              <p:nvPr/>
            </p:nvSpPr>
            <p:spPr>
              <a:xfrm flipH="1" flipV="1">
                <a:off x="10384522" y="6366383"/>
                <a:ext cx="471205" cy="491615"/>
              </a:xfrm>
              <a:prstGeom prst="rtTriangl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E0A93032-4F06-41A6-B096-550471021C66}"/>
                  </a:ext>
                </a:extLst>
              </p:cNvPr>
              <p:cNvSpPr/>
              <p:nvPr/>
            </p:nvSpPr>
            <p:spPr>
              <a:xfrm>
                <a:off x="10541266" y="6602634"/>
                <a:ext cx="115065" cy="101634"/>
              </a:xfrm>
              <a:prstGeom prst="rtTriangle">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5FE53CB9-2FE2-4C3A-A4FB-69119B8E856B}"/>
                  </a:ext>
                </a:extLst>
              </p:cNvPr>
              <p:cNvSpPr/>
              <p:nvPr/>
            </p:nvSpPr>
            <p:spPr>
              <a:xfrm>
                <a:off x="10695566" y="6751603"/>
                <a:ext cx="108530" cy="106388"/>
              </a:xfrm>
              <a:prstGeom prst="rtTriangle">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E562FD34-CC4A-4B74-9E9D-2D4A848086C1}"/>
                </a:ext>
              </a:extLst>
            </p:cNvPr>
            <p:cNvSpPr txBox="1"/>
            <p:nvPr/>
          </p:nvSpPr>
          <p:spPr>
            <a:xfrm>
              <a:off x="10919161" y="6357052"/>
              <a:ext cx="1053494" cy="584775"/>
            </a:xfrm>
            <a:prstGeom prst="rect">
              <a:avLst/>
            </a:prstGeom>
            <a:noFill/>
          </p:spPr>
          <p:txBody>
            <a:bodyPr wrap="none" rtlCol="0">
              <a:spAutoFit/>
            </a:bodyPr>
            <a:lstStyle/>
            <a:p>
              <a:r>
                <a:rPr lang="en-US" sz="3200" dirty="0">
                  <a:solidFill>
                    <a:schemeClr val="bg1"/>
                  </a:solidFill>
                  <a:latin typeface="Impact" panose="020B0806030902050204" pitchFamily="34" charset="0"/>
                </a:rPr>
                <a:t>SSRU</a:t>
              </a:r>
            </a:p>
          </p:txBody>
        </p:sp>
      </p:grpSp>
      <p:sp>
        <p:nvSpPr>
          <p:cNvPr id="58" name="TextBox 57">
            <a:extLst>
              <a:ext uri="{FF2B5EF4-FFF2-40B4-BE49-F238E27FC236}">
                <a16:creationId xmlns:a16="http://schemas.microsoft.com/office/drawing/2014/main" id="{EAE97714-F33D-410C-AF01-F9F5CC3330EF}"/>
              </a:ext>
            </a:extLst>
          </p:cNvPr>
          <p:cNvSpPr txBox="1"/>
          <p:nvPr/>
        </p:nvSpPr>
        <p:spPr>
          <a:xfrm>
            <a:off x="1467317" y="2113785"/>
            <a:ext cx="7760930" cy="1569660"/>
          </a:xfrm>
          <a:prstGeom prst="rect">
            <a:avLst/>
          </a:prstGeom>
          <a:noFill/>
        </p:spPr>
        <p:txBody>
          <a:bodyPr wrap="square" rtlCol="0">
            <a:spAutoFit/>
          </a:bodyPr>
          <a:lstStyle/>
          <a:p>
            <a:pPr algn="ctr"/>
            <a:r>
              <a:rPr lang="en-US" sz="4800" b="1" dirty="0">
                <a:solidFill>
                  <a:schemeClr val="bg1"/>
                </a:solidFill>
                <a:latin typeface="TH SarabunPSK" panose="020B0500040200020003" pitchFamily="34" charset="-34"/>
                <a:cs typeface="TH SarabunPSK" panose="020B0500040200020003" pitchFamily="34" charset="-34"/>
              </a:rPr>
              <a:t>II.  How To Begin:  You are provided a list of possible topics to choose from</a:t>
            </a:r>
          </a:p>
        </p:txBody>
      </p:sp>
      <p:sp>
        <p:nvSpPr>
          <p:cNvPr id="9" name="Parallelogram 8">
            <a:extLst>
              <a:ext uri="{FF2B5EF4-FFF2-40B4-BE49-F238E27FC236}">
                <a16:creationId xmlns:a16="http://schemas.microsoft.com/office/drawing/2014/main" id="{2732DBD9-C902-4A4F-AFC3-771B4DBF0788}"/>
              </a:ext>
            </a:extLst>
          </p:cNvPr>
          <p:cNvSpPr/>
          <p:nvPr/>
        </p:nvSpPr>
        <p:spPr>
          <a:xfrm>
            <a:off x="9181044" y="1847262"/>
            <a:ext cx="1416198" cy="2380822"/>
          </a:xfrm>
          <a:prstGeom prst="parallelogram">
            <a:avLst>
              <a:gd name="adj" fmla="val 75788"/>
            </a:avLst>
          </a:prstGeom>
          <a:solidFill>
            <a:srgbClr val="FFB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2DD2957E-096F-4D16-9643-BDC38508B18F}"/>
              </a:ext>
            </a:extLst>
          </p:cNvPr>
          <p:cNvSpPr/>
          <p:nvPr/>
        </p:nvSpPr>
        <p:spPr>
          <a:xfrm>
            <a:off x="9626423" y="1856593"/>
            <a:ext cx="1416198" cy="2380822"/>
          </a:xfrm>
          <a:prstGeom prst="parallelogram">
            <a:avLst>
              <a:gd name="adj" fmla="val 75788"/>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0C1549C-3526-48B5-9043-15AE32DDBF32}"/>
              </a:ext>
            </a:extLst>
          </p:cNvPr>
          <p:cNvGrpSpPr/>
          <p:nvPr/>
        </p:nvGrpSpPr>
        <p:grpSpPr>
          <a:xfrm flipV="1">
            <a:off x="-1" y="2938"/>
            <a:ext cx="12192001" cy="272366"/>
            <a:chOff x="-1" y="6602634"/>
            <a:chExt cx="10804097" cy="255366"/>
          </a:xfrm>
        </p:grpSpPr>
        <p:sp>
          <p:nvSpPr>
            <p:cNvPr id="32" name="Rectangle 31">
              <a:extLst>
                <a:ext uri="{FF2B5EF4-FFF2-40B4-BE49-F238E27FC236}">
                  <a16:creationId xmlns:a16="http://schemas.microsoft.com/office/drawing/2014/main" id="{8183C6E2-5A97-4FC9-96B5-5EA7DD8130C8}"/>
                </a:ext>
              </a:extLst>
            </p:cNvPr>
            <p:cNvSpPr/>
            <p:nvPr/>
          </p:nvSpPr>
          <p:spPr>
            <a:xfrm flipH="1">
              <a:off x="-1" y="6756366"/>
              <a:ext cx="10695567" cy="101634"/>
            </a:xfrm>
            <a:prstGeom prst="rect">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E52BE90-C532-4EBF-8F25-F9B1E45F4CFE}"/>
                </a:ext>
              </a:extLst>
            </p:cNvPr>
            <p:cNvSpPr/>
            <p:nvPr/>
          </p:nvSpPr>
          <p:spPr>
            <a:xfrm flipH="1">
              <a:off x="-1" y="6606081"/>
              <a:ext cx="10541267" cy="101634"/>
            </a:xfrm>
            <a:prstGeom prst="rect">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6FF6EB57-A381-4E3C-AE02-C50D59EC5325}"/>
                </a:ext>
              </a:extLst>
            </p:cNvPr>
            <p:cNvSpPr/>
            <p:nvPr/>
          </p:nvSpPr>
          <p:spPr>
            <a:xfrm>
              <a:off x="10541266" y="6602634"/>
              <a:ext cx="115065" cy="101634"/>
            </a:xfrm>
            <a:prstGeom prst="rtTriangle">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36">
              <a:extLst>
                <a:ext uri="{FF2B5EF4-FFF2-40B4-BE49-F238E27FC236}">
                  <a16:creationId xmlns:a16="http://schemas.microsoft.com/office/drawing/2014/main" id="{7DDDE555-92F6-42F1-A576-3F82E41183FC}"/>
                </a:ext>
              </a:extLst>
            </p:cNvPr>
            <p:cNvSpPr/>
            <p:nvPr/>
          </p:nvSpPr>
          <p:spPr>
            <a:xfrm>
              <a:off x="10695566" y="6751603"/>
              <a:ext cx="108530" cy="106388"/>
            </a:xfrm>
            <a:prstGeom prst="rtTriangle">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27751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225606" y="1597853"/>
            <a:ext cx="5702824"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 know what you’re thinking--which topic on this list will be the easiest to find the most information on? An effective instructor should never include a topic that is so obscure or complex that no research is available to examine and from which to design an effective study. </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737721" y="1358016"/>
            <a:ext cx="6565510" cy="3933328"/>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737721" y="593014"/>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158472" y="580899"/>
            <a:ext cx="1718651"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Step 1: </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4" name="Picture 3" descr="A picture containing text, vector graphics&#10;&#10;Description automatically generated">
            <a:extLst>
              <a:ext uri="{FF2B5EF4-FFF2-40B4-BE49-F238E27FC236}">
                <a16:creationId xmlns:a16="http://schemas.microsoft.com/office/drawing/2014/main" id="{A9654019-F005-45AC-BD7C-B2BBBDE15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748" y="996397"/>
            <a:ext cx="4726735" cy="4726735"/>
          </a:xfrm>
          <a:prstGeom prst="rect">
            <a:avLst/>
          </a:prstGeom>
        </p:spPr>
      </p:pic>
    </p:spTree>
    <p:extLst>
      <p:ext uri="{BB962C8B-B14F-4D97-AF65-F5344CB8AC3E}">
        <p14:creationId xmlns:p14="http://schemas.microsoft.com/office/powerpoint/2010/main" val="3325422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007706" y="1317077"/>
            <a:ext cx="4441372"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It is often the case that a research problem, even one assigned by your professor, interests you because it relates to a current issue in the news or it reflects something you have very recently experienced. </a:t>
            </a:r>
            <a:endParaRPr lang="en-US" sz="3200" b="1" dirty="0">
              <a:latin typeface="TH Niramit AS" panose="02000506000000020004" pitchFamily="2" charset="-34"/>
              <a:cs typeface="TH Niramit AS" panose="02000506000000020004" pitchFamily="2" charset="-34"/>
            </a:endParaRPr>
          </a:p>
        </p:txBody>
      </p:sp>
      <p:pic>
        <p:nvPicPr>
          <p:cNvPr id="3" name="Picture 2" descr="A picture containing clipart&#10;&#10;Description automatically generated">
            <a:extLst>
              <a:ext uri="{FF2B5EF4-FFF2-40B4-BE49-F238E27FC236}">
                <a16:creationId xmlns:a16="http://schemas.microsoft.com/office/drawing/2014/main" id="{25CD8884-155D-4285-920B-7841D2075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479" y="1475132"/>
            <a:ext cx="4648200" cy="3381375"/>
          </a:xfrm>
          <a:prstGeom prst="rect">
            <a:avLst/>
          </a:prstGeom>
        </p:spPr>
      </p:pic>
    </p:spTree>
    <p:extLst>
      <p:ext uri="{BB962C8B-B14F-4D97-AF65-F5344CB8AC3E}">
        <p14:creationId xmlns:p14="http://schemas.microsoft.com/office/powerpoint/2010/main" val="1385861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007706" y="1063658"/>
            <a:ext cx="6027576" cy="403187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Don't approach a list of possible topics to study from the perspective of trying to identify the path of least resistance; choose a topic that you find interesting in some way, that is controversial and that you have a strong opinion about, that has some personal meaning for you, or relates to your major or a minor.</a:t>
            </a:r>
          </a:p>
        </p:txBody>
      </p:sp>
      <p:pic>
        <p:nvPicPr>
          <p:cNvPr id="3" name="Picture 2" descr="A picture containing text&#10;&#10;Description automatically generated">
            <a:extLst>
              <a:ext uri="{FF2B5EF4-FFF2-40B4-BE49-F238E27FC236}">
                <a16:creationId xmlns:a16="http://schemas.microsoft.com/office/drawing/2014/main" id="{AD491491-0416-4479-929D-AE59B92B9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600" y="766589"/>
            <a:ext cx="4618653" cy="4618653"/>
          </a:xfrm>
          <a:prstGeom prst="rect">
            <a:avLst/>
          </a:prstGeom>
        </p:spPr>
      </p:pic>
    </p:spTree>
    <p:extLst>
      <p:ext uri="{BB962C8B-B14F-4D97-AF65-F5344CB8AC3E}">
        <p14:creationId xmlns:p14="http://schemas.microsoft.com/office/powerpoint/2010/main" val="272504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3A2A9D6-87B3-450F-BADA-AFC2F6B5F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6" y="942391"/>
            <a:ext cx="5434542" cy="4189445"/>
          </a:xfrm>
          <a:prstGeom prst="rect">
            <a:avLst/>
          </a:prstGeom>
        </p:spPr>
      </p:pic>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5371928" y="1595503"/>
            <a:ext cx="5187821"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You're going to be working on the topic for quite some time, so choose one that you find interesting and engaging or that motivates you to take a position. Embrace the opportunity to learn something new</a:t>
            </a:r>
          </a:p>
        </p:txBody>
      </p:sp>
    </p:spTree>
    <p:extLst>
      <p:ext uri="{BB962C8B-B14F-4D97-AF65-F5344CB8AC3E}">
        <p14:creationId xmlns:p14="http://schemas.microsoft.com/office/powerpoint/2010/main" val="2208509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2BF0E8-1298-4B59-96C9-864AB86D37FC}"/>
              </a:ext>
            </a:extLst>
          </p:cNvPr>
          <p:cNvSpPr/>
          <p:nvPr/>
        </p:nvSpPr>
        <p:spPr>
          <a:xfrm>
            <a:off x="737721" y="1744824"/>
            <a:ext cx="5877683" cy="2183370"/>
          </a:xfrm>
          <a:prstGeom prst="roundRect">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007706" y="1866091"/>
            <a:ext cx="5421086" cy="206210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Once you’ve settled on a topic of interest from the list, follow Steps 1 - 4 listed above to further develop it into a research paper.</a:t>
            </a:r>
          </a:p>
        </p:txBody>
      </p:sp>
      <p:pic>
        <p:nvPicPr>
          <p:cNvPr id="4" name="Picture 3" descr="A picture containing graphical user interface&#10;&#10;Description automatically generated">
            <a:extLst>
              <a:ext uri="{FF2B5EF4-FFF2-40B4-BE49-F238E27FC236}">
                <a16:creationId xmlns:a16="http://schemas.microsoft.com/office/drawing/2014/main" id="{0B33C7B0-0689-4935-B811-E586BC0C8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727" y="1041083"/>
            <a:ext cx="4320073" cy="4320073"/>
          </a:xfrm>
          <a:prstGeom prst="rect">
            <a:avLst/>
          </a:prstGeom>
        </p:spPr>
      </p:pic>
    </p:spTree>
    <p:extLst>
      <p:ext uri="{BB962C8B-B14F-4D97-AF65-F5344CB8AC3E}">
        <p14:creationId xmlns:p14="http://schemas.microsoft.com/office/powerpoint/2010/main" val="1579087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7B5728-5499-4564-A9B8-B44C0651AE8B}"/>
              </a:ext>
            </a:extLst>
          </p:cNvPr>
          <p:cNvSpPr/>
          <p:nvPr/>
        </p:nvSpPr>
        <p:spPr>
          <a:xfrm>
            <a:off x="-1" y="2181467"/>
            <a:ext cx="1770357" cy="2375855"/>
          </a:xfrm>
          <a:prstGeom prst="rect">
            <a:avLst/>
          </a:prstGeom>
          <a:solidFill>
            <a:srgbClr val="FF8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1015E0E-651B-4725-ADD9-1B39128E1CBA}"/>
              </a:ext>
            </a:extLst>
          </p:cNvPr>
          <p:cNvGrpSpPr/>
          <p:nvPr/>
        </p:nvGrpSpPr>
        <p:grpSpPr>
          <a:xfrm>
            <a:off x="1298091" y="1847262"/>
            <a:ext cx="8850087" cy="2380823"/>
            <a:chOff x="0" y="2944761"/>
            <a:chExt cx="8453534" cy="491613"/>
          </a:xfrm>
          <a:solidFill>
            <a:srgbClr val="FF99CC"/>
          </a:solidFill>
        </p:grpSpPr>
        <p:sp>
          <p:nvSpPr>
            <p:cNvPr id="27" name="Rectangle 26">
              <a:extLst>
                <a:ext uri="{FF2B5EF4-FFF2-40B4-BE49-F238E27FC236}">
                  <a16:creationId xmlns:a16="http://schemas.microsoft.com/office/drawing/2014/main" id="{BC0B66CC-BFEF-44B7-9D9A-C801478515EF}"/>
                </a:ext>
              </a:extLst>
            </p:cNvPr>
            <p:cNvSpPr/>
            <p:nvPr/>
          </p:nvSpPr>
          <p:spPr>
            <a:xfrm>
              <a:off x="0" y="2944761"/>
              <a:ext cx="7400434" cy="4916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id="{B453A479-7670-453F-AB20-71AD01CF7FAB}"/>
                </a:ext>
              </a:extLst>
            </p:cNvPr>
            <p:cNvSpPr/>
            <p:nvPr/>
          </p:nvSpPr>
          <p:spPr>
            <a:xfrm flipV="1">
              <a:off x="7400433" y="2944761"/>
              <a:ext cx="1053101" cy="49161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ight Triangle 28">
            <a:extLst>
              <a:ext uri="{FF2B5EF4-FFF2-40B4-BE49-F238E27FC236}">
                <a16:creationId xmlns:a16="http://schemas.microsoft.com/office/drawing/2014/main" id="{DB4585C1-F0BC-41EE-85C1-E6FBEF884B9C}"/>
              </a:ext>
            </a:extLst>
          </p:cNvPr>
          <p:cNvSpPr/>
          <p:nvPr/>
        </p:nvSpPr>
        <p:spPr>
          <a:xfrm flipH="1" flipV="1">
            <a:off x="1298091" y="4228084"/>
            <a:ext cx="472266" cy="329236"/>
          </a:xfrm>
          <a:prstGeom prst="rtTriangle">
            <a:avLst/>
          </a:prstGeom>
          <a:solidFill>
            <a:srgbClr val="E60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26B085B-CFB0-4C5C-A678-3A468745240A}"/>
              </a:ext>
            </a:extLst>
          </p:cNvPr>
          <p:cNvGrpSpPr/>
          <p:nvPr/>
        </p:nvGrpSpPr>
        <p:grpSpPr>
          <a:xfrm>
            <a:off x="-1" y="6357052"/>
            <a:ext cx="12192001" cy="584775"/>
            <a:chOff x="-1" y="6357052"/>
            <a:chExt cx="12192001" cy="584775"/>
          </a:xfrm>
        </p:grpSpPr>
        <p:grpSp>
          <p:nvGrpSpPr>
            <p:cNvPr id="19" name="Group 18">
              <a:extLst>
                <a:ext uri="{FF2B5EF4-FFF2-40B4-BE49-F238E27FC236}">
                  <a16:creationId xmlns:a16="http://schemas.microsoft.com/office/drawing/2014/main" id="{A556E8EE-1474-4ACE-8F57-6F4B80CD7D51}"/>
                </a:ext>
              </a:extLst>
            </p:cNvPr>
            <p:cNvGrpSpPr/>
            <p:nvPr/>
          </p:nvGrpSpPr>
          <p:grpSpPr>
            <a:xfrm>
              <a:off x="-1" y="6366383"/>
              <a:ext cx="12192001" cy="491618"/>
              <a:chOff x="-1" y="6366383"/>
              <a:chExt cx="12192001" cy="491618"/>
            </a:xfrm>
          </p:grpSpPr>
          <p:sp>
            <p:nvSpPr>
              <p:cNvPr id="3" name="Rectangle 2">
                <a:extLst>
                  <a:ext uri="{FF2B5EF4-FFF2-40B4-BE49-F238E27FC236}">
                    <a16:creationId xmlns:a16="http://schemas.microsoft.com/office/drawing/2014/main" id="{1E672D03-C2C3-4079-A9B1-98BEC74F53A3}"/>
                  </a:ext>
                </a:extLst>
              </p:cNvPr>
              <p:cNvSpPr/>
              <p:nvPr/>
            </p:nvSpPr>
            <p:spPr>
              <a:xfrm flipH="1">
                <a:off x="-1" y="6756366"/>
                <a:ext cx="10695567" cy="101634"/>
              </a:xfrm>
              <a:prstGeom prst="rect">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015F52-FD13-4F98-B8B1-BE50C9FABDB6}"/>
                  </a:ext>
                </a:extLst>
              </p:cNvPr>
              <p:cNvSpPr/>
              <p:nvPr/>
            </p:nvSpPr>
            <p:spPr>
              <a:xfrm flipH="1">
                <a:off x="10846396" y="6366383"/>
                <a:ext cx="1345604" cy="491618"/>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8DF69D-34DC-45E1-A589-25F18685A589}"/>
                  </a:ext>
                </a:extLst>
              </p:cNvPr>
              <p:cNvSpPr/>
              <p:nvPr/>
            </p:nvSpPr>
            <p:spPr>
              <a:xfrm flipH="1">
                <a:off x="-1" y="6606081"/>
                <a:ext cx="10541267" cy="101634"/>
              </a:xfrm>
              <a:prstGeom prst="rect">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47383654-FC30-453B-8977-BA664E86D072}"/>
                  </a:ext>
                </a:extLst>
              </p:cNvPr>
              <p:cNvSpPr/>
              <p:nvPr/>
            </p:nvSpPr>
            <p:spPr>
              <a:xfrm flipH="1" flipV="1">
                <a:off x="10384522" y="6366383"/>
                <a:ext cx="471205" cy="491615"/>
              </a:xfrm>
              <a:prstGeom prst="rtTriangl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E0A93032-4F06-41A6-B096-550471021C66}"/>
                  </a:ext>
                </a:extLst>
              </p:cNvPr>
              <p:cNvSpPr/>
              <p:nvPr/>
            </p:nvSpPr>
            <p:spPr>
              <a:xfrm>
                <a:off x="10541266" y="6602634"/>
                <a:ext cx="115065" cy="101634"/>
              </a:xfrm>
              <a:prstGeom prst="rtTriangle">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5FE53CB9-2FE2-4C3A-A4FB-69119B8E856B}"/>
                  </a:ext>
                </a:extLst>
              </p:cNvPr>
              <p:cNvSpPr/>
              <p:nvPr/>
            </p:nvSpPr>
            <p:spPr>
              <a:xfrm>
                <a:off x="10695566" y="6751603"/>
                <a:ext cx="108530" cy="106388"/>
              </a:xfrm>
              <a:prstGeom prst="rtTriangle">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E562FD34-CC4A-4B74-9E9D-2D4A848086C1}"/>
                </a:ext>
              </a:extLst>
            </p:cNvPr>
            <p:cNvSpPr txBox="1"/>
            <p:nvPr/>
          </p:nvSpPr>
          <p:spPr>
            <a:xfrm>
              <a:off x="10919161" y="6357052"/>
              <a:ext cx="1053494" cy="584775"/>
            </a:xfrm>
            <a:prstGeom prst="rect">
              <a:avLst/>
            </a:prstGeom>
            <a:noFill/>
          </p:spPr>
          <p:txBody>
            <a:bodyPr wrap="none" rtlCol="0">
              <a:spAutoFit/>
            </a:bodyPr>
            <a:lstStyle/>
            <a:p>
              <a:r>
                <a:rPr lang="en-US" sz="3200" dirty="0">
                  <a:solidFill>
                    <a:schemeClr val="bg1"/>
                  </a:solidFill>
                  <a:latin typeface="Impact" panose="020B0806030902050204" pitchFamily="34" charset="0"/>
                </a:rPr>
                <a:t>SSRU</a:t>
              </a:r>
            </a:p>
          </p:txBody>
        </p:sp>
      </p:grpSp>
      <p:sp>
        <p:nvSpPr>
          <p:cNvPr id="58" name="TextBox 57">
            <a:extLst>
              <a:ext uri="{FF2B5EF4-FFF2-40B4-BE49-F238E27FC236}">
                <a16:creationId xmlns:a16="http://schemas.microsoft.com/office/drawing/2014/main" id="{EAE97714-F33D-410C-AF01-F9F5CC3330EF}"/>
              </a:ext>
            </a:extLst>
          </p:cNvPr>
          <p:cNvSpPr txBox="1"/>
          <p:nvPr/>
        </p:nvSpPr>
        <p:spPr>
          <a:xfrm>
            <a:off x="1467317" y="2113785"/>
            <a:ext cx="7760930" cy="1569660"/>
          </a:xfrm>
          <a:prstGeom prst="rect">
            <a:avLst/>
          </a:prstGeom>
          <a:noFill/>
        </p:spPr>
        <p:txBody>
          <a:bodyPr wrap="square" rtlCol="0">
            <a:spAutoFit/>
          </a:bodyPr>
          <a:lstStyle/>
          <a:p>
            <a:pPr algn="ctr"/>
            <a:r>
              <a:rPr lang="en-US" sz="4800" b="1" dirty="0">
                <a:solidFill>
                  <a:schemeClr val="bg1"/>
                </a:solidFill>
                <a:latin typeface="TH SarabunPSK" panose="020B0500040200020003" pitchFamily="34" charset="-34"/>
                <a:cs typeface="TH SarabunPSK" panose="020B0500040200020003" pitchFamily="34" charset="-34"/>
              </a:rPr>
              <a:t>III.  How To Begin:  Your professor leaves it up to you to choose a topic</a:t>
            </a:r>
          </a:p>
        </p:txBody>
      </p:sp>
      <p:sp>
        <p:nvSpPr>
          <p:cNvPr id="9" name="Parallelogram 8">
            <a:extLst>
              <a:ext uri="{FF2B5EF4-FFF2-40B4-BE49-F238E27FC236}">
                <a16:creationId xmlns:a16="http://schemas.microsoft.com/office/drawing/2014/main" id="{2732DBD9-C902-4A4F-AFC3-771B4DBF0788}"/>
              </a:ext>
            </a:extLst>
          </p:cNvPr>
          <p:cNvSpPr/>
          <p:nvPr/>
        </p:nvSpPr>
        <p:spPr>
          <a:xfrm>
            <a:off x="9181044" y="1847262"/>
            <a:ext cx="1416198" cy="2380822"/>
          </a:xfrm>
          <a:prstGeom prst="parallelogram">
            <a:avLst>
              <a:gd name="adj" fmla="val 75788"/>
            </a:avLst>
          </a:prstGeom>
          <a:solidFill>
            <a:srgbClr val="FFB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2DD2957E-096F-4D16-9643-BDC38508B18F}"/>
              </a:ext>
            </a:extLst>
          </p:cNvPr>
          <p:cNvSpPr/>
          <p:nvPr/>
        </p:nvSpPr>
        <p:spPr>
          <a:xfrm>
            <a:off x="9626423" y="1856593"/>
            <a:ext cx="1416198" cy="2380822"/>
          </a:xfrm>
          <a:prstGeom prst="parallelogram">
            <a:avLst>
              <a:gd name="adj" fmla="val 75788"/>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0C1549C-3526-48B5-9043-15AE32DDBF32}"/>
              </a:ext>
            </a:extLst>
          </p:cNvPr>
          <p:cNvGrpSpPr/>
          <p:nvPr/>
        </p:nvGrpSpPr>
        <p:grpSpPr>
          <a:xfrm flipV="1">
            <a:off x="-1" y="2938"/>
            <a:ext cx="12192001" cy="272366"/>
            <a:chOff x="-1" y="6602634"/>
            <a:chExt cx="10804097" cy="255366"/>
          </a:xfrm>
        </p:grpSpPr>
        <p:sp>
          <p:nvSpPr>
            <p:cNvPr id="32" name="Rectangle 31">
              <a:extLst>
                <a:ext uri="{FF2B5EF4-FFF2-40B4-BE49-F238E27FC236}">
                  <a16:creationId xmlns:a16="http://schemas.microsoft.com/office/drawing/2014/main" id="{8183C6E2-5A97-4FC9-96B5-5EA7DD8130C8}"/>
                </a:ext>
              </a:extLst>
            </p:cNvPr>
            <p:cNvSpPr/>
            <p:nvPr/>
          </p:nvSpPr>
          <p:spPr>
            <a:xfrm flipH="1">
              <a:off x="-1" y="6756366"/>
              <a:ext cx="10695567" cy="101634"/>
            </a:xfrm>
            <a:prstGeom prst="rect">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E52BE90-C532-4EBF-8F25-F9B1E45F4CFE}"/>
                </a:ext>
              </a:extLst>
            </p:cNvPr>
            <p:cNvSpPr/>
            <p:nvPr/>
          </p:nvSpPr>
          <p:spPr>
            <a:xfrm flipH="1">
              <a:off x="-1" y="6606081"/>
              <a:ext cx="10541267" cy="101634"/>
            </a:xfrm>
            <a:prstGeom prst="rect">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6FF6EB57-A381-4E3C-AE02-C50D59EC5325}"/>
                </a:ext>
              </a:extLst>
            </p:cNvPr>
            <p:cNvSpPr/>
            <p:nvPr/>
          </p:nvSpPr>
          <p:spPr>
            <a:xfrm>
              <a:off x="10541266" y="6602634"/>
              <a:ext cx="115065" cy="101634"/>
            </a:xfrm>
            <a:prstGeom prst="rtTriangle">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36">
              <a:extLst>
                <a:ext uri="{FF2B5EF4-FFF2-40B4-BE49-F238E27FC236}">
                  <a16:creationId xmlns:a16="http://schemas.microsoft.com/office/drawing/2014/main" id="{7DDDE555-92F6-42F1-A576-3F82E41183FC}"/>
                </a:ext>
              </a:extLst>
            </p:cNvPr>
            <p:cNvSpPr/>
            <p:nvPr/>
          </p:nvSpPr>
          <p:spPr>
            <a:xfrm>
              <a:off x="10695566" y="6751603"/>
              <a:ext cx="108530" cy="106388"/>
            </a:xfrm>
            <a:prstGeom prst="rtTriangle">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65688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446013" y="1733030"/>
            <a:ext cx="8944761"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Under this scenario, the key process is turning an idea or general thought into a topic that can be configured into a research problem. When given an assignment where you choose the research topic, don't begin by thinking about what to write about, but rather, ask yourself the question, "What do I want to understand or learn about?" </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737721" y="1358016"/>
            <a:ext cx="10361346" cy="3933328"/>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737721" y="593014"/>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158472" y="580899"/>
            <a:ext cx="1718651"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Step 1: </a:t>
            </a:r>
            <a:endParaRPr lang="th-TH" sz="4800" b="1" dirty="0">
              <a:solidFill>
                <a:srgbClr val="002060"/>
              </a:solidFill>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514752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872432" y="1793064"/>
            <a:ext cx="5829129" cy="255454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Treat an open-ended research assignment as an opportunity to gain new knowledge about something that's important or exciting to you in the context of the overall subject of the course.</a:t>
            </a:r>
          </a:p>
        </p:txBody>
      </p:sp>
      <p:pic>
        <p:nvPicPr>
          <p:cNvPr id="3" name="Picture 2" descr="Graphical user interface&#10;&#10;Description automatically generated">
            <a:extLst>
              <a:ext uri="{FF2B5EF4-FFF2-40B4-BE49-F238E27FC236}">
                <a16:creationId xmlns:a16="http://schemas.microsoft.com/office/drawing/2014/main" id="{2947EA25-3AA0-45BF-A705-C8484B292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991" y="1132070"/>
            <a:ext cx="4086808" cy="4086808"/>
          </a:xfrm>
          <a:prstGeom prst="rect">
            <a:avLst/>
          </a:prstGeom>
        </p:spPr>
      </p:pic>
    </p:spTree>
    <p:extLst>
      <p:ext uri="{BB962C8B-B14F-4D97-AF65-F5344CB8AC3E}">
        <p14:creationId xmlns:p14="http://schemas.microsoft.com/office/powerpoint/2010/main" val="1770755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446013" y="1673213"/>
            <a:ext cx="8944761" cy="107721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If you lack ideas, or wish to gain focus, try any or all of the following strategies:</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737721" y="1358016"/>
            <a:ext cx="10361346" cy="1469160"/>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737721" y="593014"/>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158472" y="580899"/>
            <a:ext cx="1718651"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Step 2: </a:t>
            </a:r>
            <a:endParaRPr lang="th-TH" sz="4800" b="1" dirty="0">
              <a:solidFill>
                <a:srgbClr val="002060"/>
              </a:solidFill>
              <a:latin typeface="TH Niramit AS" panose="02000506000000020004" pitchFamily="2" charset="-34"/>
              <a:cs typeface="TH Niramit AS" panose="02000506000000020004" pitchFamily="2" charset="-34"/>
            </a:endParaRPr>
          </a:p>
        </p:txBody>
      </p:sp>
      <p:sp>
        <p:nvSpPr>
          <p:cNvPr id="15" name="TextBox 14">
            <a:extLst>
              <a:ext uri="{FF2B5EF4-FFF2-40B4-BE49-F238E27FC236}">
                <a16:creationId xmlns:a16="http://schemas.microsoft.com/office/drawing/2014/main" id="{21E4527B-1CFF-4C18-9CB7-044DF7327E33}"/>
              </a:ext>
            </a:extLst>
          </p:cNvPr>
          <p:cNvSpPr txBox="1"/>
          <p:nvPr/>
        </p:nvSpPr>
        <p:spPr>
          <a:xfrm>
            <a:off x="1007706" y="3550357"/>
            <a:ext cx="10069292" cy="156966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Review your course readings, particularly the suggested readings, for topic ideas. Don't just review what you've already read but jump ahead in the syllabus to readings that have not been covered yet.</a:t>
            </a:r>
          </a:p>
        </p:txBody>
      </p:sp>
    </p:spTree>
    <p:extLst>
      <p:ext uri="{BB962C8B-B14F-4D97-AF65-F5344CB8AC3E}">
        <p14:creationId xmlns:p14="http://schemas.microsoft.com/office/powerpoint/2010/main" val="2094439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007706" y="1548854"/>
            <a:ext cx="5439747"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Search the USC Libraries Catalog for a good, recently published book and, if appropriate, more specialized works related to the discipline area of the course [e.g., for the course SOCI 335: Society and Population, search for books on "population and society"].</a:t>
            </a:r>
          </a:p>
        </p:txBody>
      </p:sp>
      <p:pic>
        <p:nvPicPr>
          <p:cNvPr id="3" name="Picture 2" descr="A picture containing text, vector graphics, sushi&#10;&#10;Description automatically generated">
            <a:extLst>
              <a:ext uri="{FF2B5EF4-FFF2-40B4-BE49-F238E27FC236}">
                <a16:creationId xmlns:a16="http://schemas.microsoft.com/office/drawing/2014/main" id="{4F4A3C97-A469-47FD-93DF-70B7849E8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587" y="1097883"/>
            <a:ext cx="4441371" cy="4441371"/>
          </a:xfrm>
          <a:prstGeom prst="rect">
            <a:avLst/>
          </a:prstGeom>
        </p:spPr>
      </p:pic>
    </p:spTree>
    <p:extLst>
      <p:ext uri="{BB962C8B-B14F-4D97-AF65-F5344CB8AC3E}">
        <p14:creationId xmlns:p14="http://schemas.microsoft.com/office/powerpoint/2010/main" val="679045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007706" y="979270"/>
            <a:ext cx="6139543" cy="452431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Browse through some current journals in your subject discipline. Even if most of the articles are not relevant, you can skim through the contents quickly. You only need one to be the spark that begins the process of wanting to learn more about a topic. Consult with a librarian and/or your professor about what constitutes the core journals within your subject discipline.</a:t>
            </a:r>
          </a:p>
        </p:txBody>
      </p:sp>
      <p:pic>
        <p:nvPicPr>
          <p:cNvPr id="3" name="Picture 2" descr="A picture containing graphical user interface&#10;&#10;Description automatically generated">
            <a:extLst>
              <a:ext uri="{FF2B5EF4-FFF2-40B4-BE49-F238E27FC236}">
                <a16:creationId xmlns:a16="http://schemas.microsoft.com/office/drawing/2014/main" id="{A9DEA7E5-E2DF-4978-B31E-EC9477991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214" y="1013626"/>
            <a:ext cx="4730620" cy="4730620"/>
          </a:xfrm>
          <a:prstGeom prst="rect">
            <a:avLst/>
          </a:prstGeom>
        </p:spPr>
      </p:pic>
    </p:spTree>
    <p:extLst>
      <p:ext uri="{BB962C8B-B14F-4D97-AF65-F5344CB8AC3E}">
        <p14:creationId xmlns:p14="http://schemas.microsoft.com/office/powerpoint/2010/main" val="1128400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4964097" y="1431405"/>
            <a:ext cx="6139543"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Think about essays you have written for past classes, other courses you have taken, or academic lectures and programs you have attended. Thinking back, what interested you the most? What would you like to know more about? Place this question in the context of the current course assignment.</a:t>
            </a:r>
          </a:p>
        </p:txBody>
      </p:sp>
      <p:pic>
        <p:nvPicPr>
          <p:cNvPr id="3" name="Picture 2" descr="A picture containing diagram&#10;&#10;Description automatically generated">
            <a:extLst>
              <a:ext uri="{FF2B5EF4-FFF2-40B4-BE49-F238E27FC236}">
                <a16:creationId xmlns:a16="http://schemas.microsoft.com/office/drawing/2014/main" id="{D904AA56-FFD9-4BBE-9A24-BB6424416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66" y="1189655"/>
            <a:ext cx="3862873" cy="3862873"/>
          </a:xfrm>
          <a:prstGeom prst="rect">
            <a:avLst/>
          </a:prstGeom>
        </p:spPr>
      </p:pic>
    </p:spTree>
    <p:extLst>
      <p:ext uri="{BB962C8B-B14F-4D97-AF65-F5344CB8AC3E}">
        <p14:creationId xmlns:p14="http://schemas.microsoft.com/office/powerpoint/2010/main" val="1548847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007706" y="1317077"/>
            <a:ext cx="4441372"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Choosing a research problem that connects to current affairs is an excellent way to remain engaged in the topic as you write because it's happening now and a definitive outcome has yet to play itself out. </a:t>
            </a:r>
            <a:endParaRPr lang="en-US" sz="3200" b="1" dirty="0">
              <a:latin typeface="TH Niramit AS" panose="02000506000000020004" pitchFamily="2" charset="-34"/>
              <a:cs typeface="TH Niramit AS" panose="02000506000000020004" pitchFamily="2" charset="-34"/>
            </a:endParaRPr>
          </a:p>
        </p:txBody>
      </p:sp>
      <p:pic>
        <p:nvPicPr>
          <p:cNvPr id="3" name="Picture 2" descr="A person standing in front of a sign&#10;&#10;Description automatically generated with medium confidence">
            <a:extLst>
              <a:ext uri="{FF2B5EF4-FFF2-40B4-BE49-F238E27FC236}">
                <a16:creationId xmlns:a16="http://schemas.microsoft.com/office/drawing/2014/main" id="{96AF5141-6F8D-4B50-A95E-B1E42CB4D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3655" y="917327"/>
            <a:ext cx="4338929" cy="4338929"/>
          </a:xfrm>
          <a:prstGeom prst="rect">
            <a:avLst/>
          </a:prstGeom>
        </p:spPr>
      </p:pic>
    </p:spTree>
    <p:extLst>
      <p:ext uri="{BB962C8B-B14F-4D97-AF65-F5344CB8AC3E}">
        <p14:creationId xmlns:p14="http://schemas.microsoft.com/office/powerpoint/2010/main" val="3538893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007707" y="979270"/>
            <a:ext cx="5906278" cy="452431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Search online news media sources, such as CNN, the Los Angeles Times, Huffington Post, Fox News, or Newsweek, to see if your idea has been covered by the media. Use this coverage to refine your idea into something that you'd like to investigate further, but in a more deliberate, scholarly way based on a particular problem that needs to be researched.</a:t>
            </a:r>
          </a:p>
        </p:txBody>
      </p:sp>
      <p:pic>
        <p:nvPicPr>
          <p:cNvPr id="3" name="Picture 2" descr="A picture containing text&#10;&#10;Description automatically generated">
            <a:extLst>
              <a:ext uri="{FF2B5EF4-FFF2-40B4-BE49-F238E27FC236}">
                <a16:creationId xmlns:a16="http://schemas.microsoft.com/office/drawing/2014/main" id="{2EE5286F-A01F-441B-AA8D-AD57FB723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0303" y="979270"/>
            <a:ext cx="4968751" cy="4968751"/>
          </a:xfrm>
          <a:prstGeom prst="rect">
            <a:avLst/>
          </a:prstGeom>
        </p:spPr>
      </p:pic>
    </p:spTree>
    <p:extLst>
      <p:ext uri="{BB962C8B-B14F-4D97-AF65-F5344CB8AC3E}">
        <p14:creationId xmlns:p14="http://schemas.microsoft.com/office/powerpoint/2010/main" val="637462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446014" y="1733030"/>
            <a:ext cx="4236330"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To build upon your initial idea, use the suggestions under this tab to help narrow, broaden, or increase the timeliness of your idea so you can write it out as a research problem.</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737721" y="1358016"/>
            <a:ext cx="5513789" cy="3933328"/>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737721" y="593014"/>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158472" y="580899"/>
            <a:ext cx="1718651"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Step 3: </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4" name="Picture 3" descr="A picture containing application&#10;&#10;Description automatically generated">
            <a:extLst>
              <a:ext uri="{FF2B5EF4-FFF2-40B4-BE49-F238E27FC236}">
                <a16:creationId xmlns:a16="http://schemas.microsoft.com/office/drawing/2014/main" id="{43098C2E-896A-40FB-9B85-C98682E65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9404" y="1542024"/>
            <a:ext cx="4064236" cy="3429000"/>
          </a:xfrm>
          <a:prstGeom prst="rect">
            <a:avLst/>
          </a:prstGeom>
        </p:spPr>
      </p:pic>
    </p:spTree>
    <p:extLst>
      <p:ext uri="{BB962C8B-B14F-4D97-AF65-F5344CB8AC3E}">
        <p14:creationId xmlns:p14="http://schemas.microsoft.com/office/powerpoint/2010/main" val="2332121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2BF0E8-1298-4B59-96C9-864AB86D37FC}"/>
              </a:ext>
            </a:extLst>
          </p:cNvPr>
          <p:cNvSpPr/>
          <p:nvPr/>
        </p:nvSpPr>
        <p:spPr>
          <a:xfrm>
            <a:off x="737721" y="1744823"/>
            <a:ext cx="5877683" cy="2780523"/>
          </a:xfrm>
          <a:prstGeom prst="roundRect">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007706" y="1866091"/>
            <a:ext cx="5421086" cy="255454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Once you are comfortable with having turned your idea into a research problem, follow Steps 1 - 4 listed in Part I above to further develop it into a research paper.</a:t>
            </a:r>
          </a:p>
        </p:txBody>
      </p:sp>
      <p:pic>
        <p:nvPicPr>
          <p:cNvPr id="4" name="Picture 3" descr="A picture containing text, vector graphics&#10;&#10;Description automatically generated">
            <a:extLst>
              <a:ext uri="{FF2B5EF4-FFF2-40B4-BE49-F238E27FC236}">
                <a16:creationId xmlns:a16="http://schemas.microsoft.com/office/drawing/2014/main" id="{EB6A3A43-7A2A-4A46-808B-2B70B6505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505" y="1186574"/>
            <a:ext cx="3909527" cy="3909527"/>
          </a:xfrm>
          <a:prstGeom prst="rect">
            <a:avLst/>
          </a:prstGeom>
        </p:spPr>
      </p:pic>
    </p:spTree>
    <p:extLst>
      <p:ext uri="{BB962C8B-B14F-4D97-AF65-F5344CB8AC3E}">
        <p14:creationId xmlns:p14="http://schemas.microsoft.com/office/powerpoint/2010/main" val="3761884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7B5728-5499-4564-A9B8-B44C0651AE8B}"/>
              </a:ext>
            </a:extLst>
          </p:cNvPr>
          <p:cNvSpPr/>
          <p:nvPr/>
        </p:nvSpPr>
        <p:spPr>
          <a:xfrm>
            <a:off x="-1" y="2181467"/>
            <a:ext cx="1770357" cy="2375855"/>
          </a:xfrm>
          <a:prstGeom prst="rect">
            <a:avLst/>
          </a:prstGeom>
          <a:solidFill>
            <a:srgbClr val="FF8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1015E0E-651B-4725-ADD9-1B39128E1CBA}"/>
              </a:ext>
            </a:extLst>
          </p:cNvPr>
          <p:cNvGrpSpPr/>
          <p:nvPr/>
        </p:nvGrpSpPr>
        <p:grpSpPr>
          <a:xfrm>
            <a:off x="1298091" y="1847262"/>
            <a:ext cx="8850087" cy="2380823"/>
            <a:chOff x="0" y="2944761"/>
            <a:chExt cx="8453534" cy="491613"/>
          </a:xfrm>
          <a:solidFill>
            <a:srgbClr val="FF99CC"/>
          </a:solidFill>
        </p:grpSpPr>
        <p:sp>
          <p:nvSpPr>
            <p:cNvPr id="27" name="Rectangle 26">
              <a:extLst>
                <a:ext uri="{FF2B5EF4-FFF2-40B4-BE49-F238E27FC236}">
                  <a16:creationId xmlns:a16="http://schemas.microsoft.com/office/drawing/2014/main" id="{BC0B66CC-BFEF-44B7-9D9A-C801478515EF}"/>
                </a:ext>
              </a:extLst>
            </p:cNvPr>
            <p:cNvSpPr/>
            <p:nvPr/>
          </p:nvSpPr>
          <p:spPr>
            <a:xfrm>
              <a:off x="0" y="2944761"/>
              <a:ext cx="7400434" cy="4916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id="{B453A479-7670-453F-AB20-71AD01CF7FAB}"/>
                </a:ext>
              </a:extLst>
            </p:cNvPr>
            <p:cNvSpPr/>
            <p:nvPr/>
          </p:nvSpPr>
          <p:spPr>
            <a:xfrm flipV="1">
              <a:off x="7400433" y="2944761"/>
              <a:ext cx="1053101" cy="49161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ight Triangle 28">
            <a:extLst>
              <a:ext uri="{FF2B5EF4-FFF2-40B4-BE49-F238E27FC236}">
                <a16:creationId xmlns:a16="http://schemas.microsoft.com/office/drawing/2014/main" id="{DB4585C1-F0BC-41EE-85C1-E6FBEF884B9C}"/>
              </a:ext>
            </a:extLst>
          </p:cNvPr>
          <p:cNvSpPr/>
          <p:nvPr/>
        </p:nvSpPr>
        <p:spPr>
          <a:xfrm flipH="1" flipV="1">
            <a:off x="1298091" y="4228084"/>
            <a:ext cx="472266" cy="329236"/>
          </a:xfrm>
          <a:prstGeom prst="rtTriangle">
            <a:avLst/>
          </a:prstGeom>
          <a:solidFill>
            <a:srgbClr val="E60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26B085B-CFB0-4C5C-A678-3A468745240A}"/>
              </a:ext>
            </a:extLst>
          </p:cNvPr>
          <p:cNvGrpSpPr/>
          <p:nvPr/>
        </p:nvGrpSpPr>
        <p:grpSpPr>
          <a:xfrm>
            <a:off x="-1" y="6357052"/>
            <a:ext cx="12192001" cy="584775"/>
            <a:chOff x="-1" y="6357052"/>
            <a:chExt cx="12192001" cy="584775"/>
          </a:xfrm>
        </p:grpSpPr>
        <p:grpSp>
          <p:nvGrpSpPr>
            <p:cNvPr id="19" name="Group 18">
              <a:extLst>
                <a:ext uri="{FF2B5EF4-FFF2-40B4-BE49-F238E27FC236}">
                  <a16:creationId xmlns:a16="http://schemas.microsoft.com/office/drawing/2014/main" id="{A556E8EE-1474-4ACE-8F57-6F4B80CD7D51}"/>
                </a:ext>
              </a:extLst>
            </p:cNvPr>
            <p:cNvGrpSpPr/>
            <p:nvPr/>
          </p:nvGrpSpPr>
          <p:grpSpPr>
            <a:xfrm>
              <a:off x="-1" y="6366383"/>
              <a:ext cx="12192001" cy="491618"/>
              <a:chOff x="-1" y="6366383"/>
              <a:chExt cx="12192001" cy="491618"/>
            </a:xfrm>
          </p:grpSpPr>
          <p:sp>
            <p:nvSpPr>
              <p:cNvPr id="3" name="Rectangle 2">
                <a:extLst>
                  <a:ext uri="{FF2B5EF4-FFF2-40B4-BE49-F238E27FC236}">
                    <a16:creationId xmlns:a16="http://schemas.microsoft.com/office/drawing/2014/main" id="{1E672D03-C2C3-4079-A9B1-98BEC74F53A3}"/>
                  </a:ext>
                </a:extLst>
              </p:cNvPr>
              <p:cNvSpPr/>
              <p:nvPr/>
            </p:nvSpPr>
            <p:spPr>
              <a:xfrm flipH="1">
                <a:off x="-1" y="6756366"/>
                <a:ext cx="10695567" cy="101634"/>
              </a:xfrm>
              <a:prstGeom prst="rect">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7015F52-FD13-4F98-B8B1-BE50C9FABDB6}"/>
                  </a:ext>
                </a:extLst>
              </p:cNvPr>
              <p:cNvSpPr/>
              <p:nvPr/>
            </p:nvSpPr>
            <p:spPr>
              <a:xfrm flipH="1">
                <a:off x="10846396" y="6366383"/>
                <a:ext cx="1345604" cy="491618"/>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8DF69D-34DC-45E1-A589-25F18685A589}"/>
                  </a:ext>
                </a:extLst>
              </p:cNvPr>
              <p:cNvSpPr/>
              <p:nvPr/>
            </p:nvSpPr>
            <p:spPr>
              <a:xfrm flipH="1">
                <a:off x="-1" y="6606081"/>
                <a:ext cx="10541267" cy="101634"/>
              </a:xfrm>
              <a:prstGeom prst="rect">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47383654-FC30-453B-8977-BA664E86D072}"/>
                  </a:ext>
                </a:extLst>
              </p:cNvPr>
              <p:cNvSpPr/>
              <p:nvPr/>
            </p:nvSpPr>
            <p:spPr>
              <a:xfrm flipH="1" flipV="1">
                <a:off x="10384522" y="6366383"/>
                <a:ext cx="471205" cy="491615"/>
              </a:xfrm>
              <a:prstGeom prst="rtTriangle">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E0A93032-4F06-41A6-B096-550471021C66}"/>
                  </a:ext>
                </a:extLst>
              </p:cNvPr>
              <p:cNvSpPr/>
              <p:nvPr/>
            </p:nvSpPr>
            <p:spPr>
              <a:xfrm>
                <a:off x="10541266" y="6602634"/>
                <a:ext cx="115065" cy="101634"/>
              </a:xfrm>
              <a:prstGeom prst="rtTriangle">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5FE53CB9-2FE2-4C3A-A4FB-69119B8E856B}"/>
                  </a:ext>
                </a:extLst>
              </p:cNvPr>
              <p:cNvSpPr/>
              <p:nvPr/>
            </p:nvSpPr>
            <p:spPr>
              <a:xfrm>
                <a:off x="10695566" y="6751603"/>
                <a:ext cx="108530" cy="106388"/>
              </a:xfrm>
              <a:prstGeom prst="rtTriangle">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E562FD34-CC4A-4B74-9E9D-2D4A848086C1}"/>
                </a:ext>
              </a:extLst>
            </p:cNvPr>
            <p:cNvSpPr txBox="1"/>
            <p:nvPr/>
          </p:nvSpPr>
          <p:spPr>
            <a:xfrm>
              <a:off x="10919161" y="6357052"/>
              <a:ext cx="1053494" cy="584775"/>
            </a:xfrm>
            <a:prstGeom prst="rect">
              <a:avLst/>
            </a:prstGeom>
            <a:noFill/>
          </p:spPr>
          <p:txBody>
            <a:bodyPr wrap="none" rtlCol="0">
              <a:spAutoFit/>
            </a:bodyPr>
            <a:lstStyle/>
            <a:p>
              <a:r>
                <a:rPr lang="en-US" sz="3200" dirty="0">
                  <a:solidFill>
                    <a:schemeClr val="bg1"/>
                  </a:solidFill>
                  <a:latin typeface="Impact" panose="020B0806030902050204" pitchFamily="34" charset="0"/>
                </a:rPr>
                <a:t>SSRU</a:t>
              </a:r>
            </a:p>
          </p:txBody>
        </p:sp>
      </p:grpSp>
      <p:sp>
        <p:nvSpPr>
          <p:cNvPr id="58" name="TextBox 57">
            <a:extLst>
              <a:ext uri="{FF2B5EF4-FFF2-40B4-BE49-F238E27FC236}">
                <a16:creationId xmlns:a16="http://schemas.microsoft.com/office/drawing/2014/main" id="{EAE97714-F33D-410C-AF01-F9F5CC3330EF}"/>
              </a:ext>
            </a:extLst>
          </p:cNvPr>
          <p:cNvSpPr txBox="1"/>
          <p:nvPr/>
        </p:nvSpPr>
        <p:spPr>
          <a:xfrm>
            <a:off x="1467317" y="1899178"/>
            <a:ext cx="7760930" cy="2123658"/>
          </a:xfrm>
          <a:prstGeom prst="rect">
            <a:avLst/>
          </a:prstGeom>
          <a:noFill/>
        </p:spPr>
        <p:txBody>
          <a:bodyPr wrap="square" rtlCol="0">
            <a:spAutoFit/>
          </a:bodyPr>
          <a:lstStyle/>
          <a:p>
            <a:pPr algn="ctr"/>
            <a:r>
              <a:rPr lang="en-US" sz="6600" b="1" dirty="0">
                <a:solidFill>
                  <a:schemeClr val="bg1"/>
                </a:solidFill>
                <a:latin typeface="TH SarabunPSK" panose="020B0500040200020003" pitchFamily="34" charset="-34"/>
                <a:cs typeface="TH SarabunPSK" panose="020B0500040200020003" pitchFamily="34" charset="-34"/>
              </a:rPr>
              <a:t>Resources for Identifying </a:t>
            </a:r>
          </a:p>
          <a:p>
            <a:pPr algn="ctr"/>
            <a:r>
              <a:rPr lang="en-US" sz="6600" b="1" dirty="0">
                <a:solidFill>
                  <a:schemeClr val="bg1"/>
                </a:solidFill>
                <a:latin typeface="TH SarabunPSK" panose="020B0500040200020003" pitchFamily="34" charset="-34"/>
                <a:cs typeface="TH SarabunPSK" panose="020B0500040200020003" pitchFamily="34" charset="-34"/>
              </a:rPr>
              <a:t>a Topic</a:t>
            </a:r>
          </a:p>
        </p:txBody>
      </p:sp>
      <p:sp>
        <p:nvSpPr>
          <p:cNvPr id="9" name="Parallelogram 8">
            <a:extLst>
              <a:ext uri="{FF2B5EF4-FFF2-40B4-BE49-F238E27FC236}">
                <a16:creationId xmlns:a16="http://schemas.microsoft.com/office/drawing/2014/main" id="{2732DBD9-C902-4A4F-AFC3-771B4DBF0788}"/>
              </a:ext>
            </a:extLst>
          </p:cNvPr>
          <p:cNvSpPr/>
          <p:nvPr/>
        </p:nvSpPr>
        <p:spPr>
          <a:xfrm>
            <a:off x="9181044" y="1847262"/>
            <a:ext cx="1416198" cy="2380822"/>
          </a:xfrm>
          <a:prstGeom prst="parallelogram">
            <a:avLst>
              <a:gd name="adj" fmla="val 75788"/>
            </a:avLst>
          </a:prstGeom>
          <a:solidFill>
            <a:srgbClr val="FFB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2DD2957E-096F-4D16-9643-BDC38508B18F}"/>
              </a:ext>
            </a:extLst>
          </p:cNvPr>
          <p:cNvSpPr/>
          <p:nvPr/>
        </p:nvSpPr>
        <p:spPr>
          <a:xfrm>
            <a:off x="9626423" y="1856593"/>
            <a:ext cx="1416198" cy="2380822"/>
          </a:xfrm>
          <a:prstGeom prst="parallelogram">
            <a:avLst>
              <a:gd name="adj" fmla="val 75788"/>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0C1549C-3526-48B5-9043-15AE32DDBF32}"/>
              </a:ext>
            </a:extLst>
          </p:cNvPr>
          <p:cNvGrpSpPr/>
          <p:nvPr/>
        </p:nvGrpSpPr>
        <p:grpSpPr>
          <a:xfrm flipV="1">
            <a:off x="-1" y="2938"/>
            <a:ext cx="12192001" cy="272366"/>
            <a:chOff x="-1" y="6602634"/>
            <a:chExt cx="10804097" cy="255366"/>
          </a:xfrm>
        </p:grpSpPr>
        <p:sp>
          <p:nvSpPr>
            <p:cNvPr id="32" name="Rectangle 31">
              <a:extLst>
                <a:ext uri="{FF2B5EF4-FFF2-40B4-BE49-F238E27FC236}">
                  <a16:creationId xmlns:a16="http://schemas.microsoft.com/office/drawing/2014/main" id="{8183C6E2-5A97-4FC9-96B5-5EA7DD8130C8}"/>
                </a:ext>
              </a:extLst>
            </p:cNvPr>
            <p:cNvSpPr/>
            <p:nvPr/>
          </p:nvSpPr>
          <p:spPr>
            <a:xfrm flipH="1">
              <a:off x="-1" y="6756366"/>
              <a:ext cx="10695567" cy="101634"/>
            </a:xfrm>
            <a:prstGeom prst="rect">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E52BE90-C532-4EBF-8F25-F9B1E45F4CFE}"/>
                </a:ext>
              </a:extLst>
            </p:cNvPr>
            <p:cNvSpPr/>
            <p:nvPr/>
          </p:nvSpPr>
          <p:spPr>
            <a:xfrm flipH="1">
              <a:off x="-1" y="6606081"/>
              <a:ext cx="10541267" cy="101634"/>
            </a:xfrm>
            <a:prstGeom prst="rect">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Triangle 35">
              <a:extLst>
                <a:ext uri="{FF2B5EF4-FFF2-40B4-BE49-F238E27FC236}">
                  <a16:creationId xmlns:a16="http://schemas.microsoft.com/office/drawing/2014/main" id="{6FF6EB57-A381-4E3C-AE02-C50D59EC5325}"/>
                </a:ext>
              </a:extLst>
            </p:cNvPr>
            <p:cNvSpPr/>
            <p:nvPr/>
          </p:nvSpPr>
          <p:spPr>
            <a:xfrm>
              <a:off x="10541266" y="6602634"/>
              <a:ext cx="115065" cy="101634"/>
            </a:xfrm>
            <a:prstGeom prst="rtTriangle">
              <a:avLst/>
            </a:prstGeom>
            <a:solidFill>
              <a:srgbClr val="E3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36">
              <a:extLst>
                <a:ext uri="{FF2B5EF4-FFF2-40B4-BE49-F238E27FC236}">
                  <a16:creationId xmlns:a16="http://schemas.microsoft.com/office/drawing/2014/main" id="{7DDDE555-92F6-42F1-A576-3F82E41183FC}"/>
                </a:ext>
              </a:extLst>
            </p:cNvPr>
            <p:cNvSpPr/>
            <p:nvPr/>
          </p:nvSpPr>
          <p:spPr>
            <a:xfrm>
              <a:off x="10695566" y="6751603"/>
              <a:ext cx="108530" cy="106388"/>
            </a:xfrm>
            <a:prstGeom prst="rtTriangle">
              <a:avLst/>
            </a:prstGeom>
            <a:solidFill>
              <a:srgbClr val="555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22966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Manual Input 6">
            <a:extLst>
              <a:ext uri="{FF2B5EF4-FFF2-40B4-BE49-F238E27FC236}">
                <a16:creationId xmlns:a16="http://schemas.microsoft.com/office/drawing/2014/main" id="{8164609B-B19A-4D26-9808-5C27D213E933}"/>
              </a:ext>
            </a:extLst>
          </p:cNvPr>
          <p:cNvSpPr/>
          <p:nvPr/>
        </p:nvSpPr>
        <p:spPr>
          <a:xfrm rot="16200000">
            <a:off x="6492879" y="-5346563"/>
            <a:ext cx="410547" cy="111036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959703" y="-2"/>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796419" y="-3"/>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3" name="Flowchart: Manual Input 6">
            <a:extLst>
              <a:ext uri="{FF2B5EF4-FFF2-40B4-BE49-F238E27FC236}">
                <a16:creationId xmlns:a16="http://schemas.microsoft.com/office/drawing/2014/main" id="{A33DAA95-2D5D-4B90-BD62-46D9D88508AE}"/>
              </a:ext>
            </a:extLst>
          </p:cNvPr>
          <p:cNvSpPr/>
          <p:nvPr/>
        </p:nvSpPr>
        <p:spPr>
          <a:xfrm rot="16200000">
            <a:off x="6698114" y="-4571342"/>
            <a:ext cx="410547" cy="106697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Flowchart: Manual Input 6">
            <a:extLst>
              <a:ext uri="{FF2B5EF4-FFF2-40B4-BE49-F238E27FC236}">
                <a16:creationId xmlns:a16="http://schemas.microsoft.com/office/drawing/2014/main" id="{5AC9F3F2-C781-488E-AE99-FCB7A185E049}"/>
              </a:ext>
            </a:extLst>
          </p:cNvPr>
          <p:cNvSpPr/>
          <p:nvPr/>
        </p:nvSpPr>
        <p:spPr>
          <a:xfrm rot="16200000">
            <a:off x="6624034" y="-4851861"/>
            <a:ext cx="410547" cy="10826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A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32297" y="78898"/>
            <a:ext cx="895741" cy="1148481"/>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006FE10-249A-4259-B8B5-4027B3BBB5BE}"/>
              </a:ext>
            </a:extLst>
          </p:cNvPr>
          <p:cNvSpPr/>
          <p:nvPr/>
        </p:nvSpPr>
        <p:spPr>
          <a:xfrm>
            <a:off x="1872611" y="24822"/>
            <a:ext cx="9444033"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Resources for Identifying a Research Problem</a:t>
            </a:r>
            <a:endParaRPr lang="th-TH" sz="4800" b="1" dirty="0">
              <a:solidFill>
                <a:srgbClr val="002060"/>
              </a:solidFill>
              <a:latin typeface="TH Niramit AS" panose="02000506000000020004" pitchFamily="2" charset="-34"/>
              <a:cs typeface="TH Niramit AS" panose="02000506000000020004" pitchFamily="2" charset="-34"/>
            </a:endParaRPr>
          </a:p>
        </p:txBody>
      </p:sp>
      <p:sp>
        <p:nvSpPr>
          <p:cNvPr id="45" name="TextBox 44">
            <a:extLst>
              <a:ext uri="{FF2B5EF4-FFF2-40B4-BE49-F238E27FC236}">
                <a16:creationId xmlns:a16="http://schemas.microsoft.com/office/drawing/2014/main" id="{B59DD33A-7BD1-4FE7-92E6-D82C21BA8954}"/>
              </a:ext>
            </a:extLst>
          </p:cNvPr>
          <p:cNvSpPr txBox="1"/>
          <p:nvPr/>
        </p:nvSpPr>
        <p:spPr>
          <a:xfrm>
            <a:off x="1300073" y="2151727"/>
            <a:ext cx="5169161" cy="2554545"/>
          </a:xfrm>
          <a:prstGeom prst="rect">
            <a:avLst/>
          </a:prstGeom>
          <a:noFill/>
        </p:spPr>
        <p:txBody>
          <a:bodyPr wrap="square" rtlCol="0">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If you are having difficulty identifying a topic to study or need basic background information, the following web resources and databases can be useful:</a:t>
            </a:r>
            <a:endParaRPr lang="en-US" sz="3200" b="1" spc="-50" dirty="0">
              <a:latin typeface="TH Niramit AS" panose="02000506000000020004" pitchFamily="2" charset="-34"/>
              <a:ea typeface="Times New Roman" panose="02020603050405020304" pitchFamily="18" charset="0"/>
              <a:cs typeface="TH Niramit AS" panose="02000506000000020004" pitchFamily="2" charset="-34"/>
            </a:endParaRPr>
          </a:p>
        </p:txBody>
      </p:sp>
      <p:pic>
        <p:nvPicPr>
          <p:cNvPr id="6" name="Picture 5" descr="A picture containing text, vector graphics&#10;&#10;Description automatically generated">
            <a:extLst>
              <a:ext uri="{FF2B5EF4-FFF2-40B4-BE49-F238E27FC236}">
                <a16:creationId xmlns:a16="http://schemas.microsoft.com/office/drawing/2014/main" id="{E10B796F-B9A3-4F0F-A088-B695C4D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7644" y="1435379"/>
            <a:ext cx="3429000" cy="3429000"/>
          </a:xfrm>
          <a:prstGeom prst="rect">
            <a:avLst/>
          </a:prstGeom>
        </p:spPr>
      </p:pic>
    </p:spTree>
    <p:extLst>
      <p:ext uri="{BB962C8B-B14F-4D97-AF65-F5344CB8AC3E}">
        <p14:creationId xmlns:p14="http://schemas.microsoft.com/office/powerpoint/2010/main" val="2676899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324BE45-F76F-4F25-9D3E-65C8B7D3E528}"/>
              </a:ext>
            </a:extLst>
          </p:cNvPr>
          <p:cNvGrpSpPr/>
          <p:nvPr/>
        </p:nvGrpSpPr>
        <p:grpSpPr>
          <a:xfrm>
            <a:off x="314778" y="673432"/>
            <a:ext cx="7502041" cy="576007"/>
            <a:chOff x="542089" y="3761889"/>
            <a:chExt cx="10287685" cy="663544"/>
          </a:xfrm>
        </p:grpSpPr>
        <p:grpSp>
          <p:nvGrpSpPr>
            <p:cNvPr id="13" name="Group 12">
              <a:extLst>
                <a:ext uri="{FF2B5EF4-FFF2-40B4-BE49-F238E27FC236}">
                  <a16:creationId xmlns:a16="http://schemas.microsoft.com/office/drawing/2014/main" id="{5D6CEA0F-C418-4997-82BC-DBE077FB391D}"/>
                </a:ext>
              </a:extLst>
            </p:cNvPr>
            <p:cNvGrpSpPr/>
            <p:nvPr/>
          </p:nvGrpSpPr>
          <p:grpSpPr>
            <a:xfrm>
              <a:off x="542089" y="3761889"/>
              <a:ext cx="9891945" cy="663544"/>
              <a:chOff x="-368899" y="1283152"/>
              <a:chExt cx="9891945" cy="663544"/>
            </a:xfrm>
          </p:grpSpPr>
          <p:sp>
            <p:nvSpPr>
              <p:cNvPr id="17" name="Rectangle 16">
                <a:extLst>
                  <a:ext uri="{FF2B5EF4-FFF2-40B4-BE49-F238E27FC236}">
                    <a16:creationId xmlns:a16="http://schemas.microsoft.com/office/drawing/2014/main" id="{8EB73A95-5C6E-4BD9-8BCA-535E7439CAA2}"/>
                  </a:ext>
                </a:extLst>
              </p:cNvPr>
              <p:cNvSpPr/>
              <p:nvPr/>
            </p:nvSpPr>
            <p:spPr>
              <a:xfrm>
                <a:off x="141006" y="1283153"/>
                <a:ext cx="8872131" cy="663543"/>
              </a:xfrm>
              <a:prstGeom prst="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031C9623-BC4F-4E9B-BCE9-FBC03BF683DE}"/>
                  </a:ext>
                </a:extLst>
              </p:cNvPr>
              <p:cNvSpPr/>
              <p:nvPr/>
            </p:nvSpPr>
            <p:spPr>
              <a:xfrm flipV="1">
                <a:off x="9013139" y="1283152"/>
                <a:ext cx="509907" cy="663544"/>
              </a:xfrm>
              <a:prstGeom prst="rtTriangle">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2A81D9CB-DBC8-4D48-8E31-DEBACF0055EB}"/>
                  </a:ext>
                </a:extLst>
              </p:cNvPr>
              <p:cNvSpPr/>
              <p:nvPr/>
            </p:nvSpPr>
            <p:spPr>
              <a:xfrm flipH="1">
                <a:off x="-368899" y="1283152"/>
                <a:ext cx="509907" cy="663544"/>
              </a:xfrm>
              <a:prstGeom prst="rtTriangle">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Parallelogram 14">
              <a:extLst>
                <a:ext uri="{FF2B5EF4-FFF2-40B4-BE49-F238E27FC236}">
                  <a16:creationId xmlns:a16="http://schemas.microsoft.com/office/drawing/2014/main" id="{B0CF6710-BBA8-4772-82B2-4C56E4019B61}"/>
                </a:ext>
              </a:extLst>
            </p:cNvPr>
            <p:cNvSpPr/>
            <p:nvPr/>
          </p:nvSpPr>
          <p:spPr>
            <a:xfrm>
              <a:off x="9994211" y="3761890"/>
              <a:ext cx="835563" cy="663543"/>
            </a:xfrm>
            <a:prstGeom prst="parallelogram">
              <a:avLst>
                <a:gd name="adj" fmla="val 64823"/>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21AEDA68-92E8-467F-825B-526AA9C80AEB}"/>
              </a:ext>
            </a:extLst>
          </p:cNvPr>
          <p:cNvSpPr txBox="1"/>
          <p:nvPr/>
        </p:nvSpPr>
        <p:spPr>
          <a:xfrm>
            <a:off x="737721" y="690434"/>
            <a:ext cx="6565510" cy="604781"/>
          </a:xfrm>
          <a:prstGeom prst="rect">
            <a:avLst/>
          </a:prstGeom>
          <a:noFill/>
        </p:spPr>
        <p:txBody>
          <a:bodyPr wrap="square" rtlCol="0">
            <a:spAutoFit/>
          </a:bodyPr>
          <a:lstStyle/>
          <a:p>
            <a:pPr>
              <a:lnSpc>
                <a:spcPct val="90000"/>
              </a:lnSpc>
            </a:pPr>
            <a:r>
              <a:rPr lang="en-US" sz="3600" b="1" dirty="0">
                <a:solidFill>
                  <a:srgbClr val="002060"/>
                </a:solidFill>
                <a:latin typeface="TH Niramit AS" panose="02000506000000020004" pitchFamily="2" charset="-34"/>
                <a:cs typeface="TH Niramit AS" panose="02000506000000020004" pitchFamily="2" charset="-34"/>
              </a:rPr>
              <a:t>CQ Researcher </a:t>
            </a:r>
            <a:endParaRPr lang="th-TH" sz="3600" b="1" dirty="0">
              <a:solidFill>
                <a:srgbClr val="002060"/>
              </a:solidFill>
              <a:latin typeface="TH Niramit AS" panose="02000506000000020004" pitchFamily="2" charset="-34"/>
              <a:cs typeface="TH Niramit AS" panose="02000506000000020004" pitchFamily="2" charset="-34"/>
            </a:endParaRPr>
          </a:p>
        </p:txBody>
      </p:sp>
      <p:sp>
        <p:nvSpPr>
          <p:cNvPr id="21" name="TextBox 20">
            <a:extLst>
              <a:ext uri="{FF2B5EF4-FFF2-40B4-BE49-F238E27FC236}">
                <a16:creationId xmlns:a16="http://schemas.microsoft.com/office/drawing/2014/main" id="{FCD2EBC5-9B72-44B5-9157-2FC121F1BBFC}"/>
              </a:ext>
            </a:extLst>
          </p:cNvPr>
          <p:cNvSpPr txBox="1"/>
          <p:nvPr/>
        </p:nvSpPr>
        <p:spPr>
          <a:xfrm>
            <a:off x="649537" y="1686156"/>
            <a:ext cx="6289978"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 collection of single-themed public policy reports that provide an overview of an issue. Each report includes background information, an assessment of the current policy situation, statistical tables and maps, pro/con statements from representatives of opposing positions, and a bibliography of key sources.</a:t>
            </a:r>
            <a:endParaRPr lang="en-US" sz="3200" b="1" dirty="0">
              <a:latin typeface="TH Niramit AS" panose="02000506000000020004" pitchFamily="2" charset="-34"/>
              <a:cs typeface="TH Niramit AS" panose="02000506000000020004" pitchFamily="2" charset="-34"/>
            </a:endParaRPr>
          </a:p>
        </p:txBody>
      </p:sp>
      <p:pic>
        <p:nvPicPr>
          <p:cNvPr id="3" name="Picture 2" descr="A picture containing text, vector graphics, sushi&#10;&#10;Description automatically generated">
            <a:extLst>
              <a:ext uri="{FF2B5EF4-FFF2-40B4-BE49-F238E27FC236}">
                <a16:creationId xmlns:a16="http://schemas.microsoft.com/office/drawing/2014/main" id="{7737F26C-DA14-4F8B-931F-E1D01CCC9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584" y="1484010"/>
            <a:ext cx="3741576" cy="3741576"/>
          </a:xfrm>
          <a:prstGeom prst="rect">
            <a:avLst/>
          </a:prstGeom>
        </p:spPr>
      </p:pic>
    </p:spTree>
    <p:extLst>
      <p:ext uri="{BB962C8B-B14F-4D97-AF65-F5344CB8AC3E}">
        <p14:creationId xmlns:p14="http://schemas.microsoft.com/office/powerpoint/2010/main" val="3168935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324BE45-F76F-4F25-9D3E-65C8B7D3E528}"/>
              </a:ext>
            </a:extLst>
          </p:cNvPr>
          <p:cNvGrpSpPr/>
          <p:nvPr/>
        </p:nvGrpSpPr>
        <p:grpSpPr>
          <a:xfrm>
            <a:off x="314778" y="673432"/>
            <a:ext cx="7502041" cy="576007"/>
            <a:chOff x="542089" y="3761889"/>
            <a:chExt cx="10287685" cy="663544"/>
          </a:xfrm>
        </p:grpSpPr>
        <p:grpSp>
          <p:nvGrpSpPr>
            <p:cNvPr id="13" name="Group 12">
              <a:extLst>
                <a:ext uri="{FF2B5EF4-FFF2-40B4-BE49-F238E27FC236}">
                  <a16:creationId xmlns:a16="http://schemas.microsoft.com/office/drawing/2014/main" id="{5D6CEA0F-C418-4997-82BC-DBE077FB391D}"/>
                </a:ext>
              </a:extLst>
            </p:cNvPr>
            <p:cNvGrpSpPr/>
            <p:nvPr/>
          </p:nvGrpSpPr>
          <p:grpSpPr>
            <a:xfrm>
              <a:off x="542089" y="3761889"/>
              <a:ext cx="9891945" cy="663544"/>
              <a:chOff x="-368899" y="1283152"/>
              <a:chExt cx="9891945" cy="663544"/>
            </a:xfrm>
          </p:grpSpPr>
          <p:sp>
            <p:nvSpPr>
              <p:cNvPr id="17" name="Rectangle 16">
                <a:extLst>
                  <a:ext uri="{FF2B5EF4-FFF2-40B4-BE49-F238E27FC236}">
                    <a16:creationId xmlns:a16="http://schemas.microsoft.com/office/drawing/2014/main" id="{8EB73A95-5C6E-4BD9-8BCA-535E7439CAA2}"/>
                  </a:ext>
                </a:extLst>
              </p:cNvPr>
              <p:cNvSpPr/>
              <p:nvPr/>
            </p:nvSpPr>
            <p:spPr>
              <a:xfrm>
                <a:off x="141006" y="1283153"/>
                <a:ext cx="8872131" cy="663543"/>
              </a:xfrm>
              <a:prstGeom prst="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031C9623-BC4F-4E9B-BCE9-FBC03BF683DE}"/>
                  </a:ext>
                </a:extLst>
              </p:cNvPr>
              <p:cNvSpPr/>
              <p:nvPr/>
            </p:nvSpPr>
            <p:spPr>
              <a:xfrm flipV="1">
                <a:off x="9013139" y="1283152"/>
                <a:ext cx="509907" cy="663544"/>
              </a:xfrm>
              <a:prstGeom prst="rtTriangle">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2A81D9CB-DBC8-4D48-8E31-DEBACF0055EB}"/>
                  </a:ext>
                </a:extLst>
              </p:cNvPr>
              <p:cNvSpPr/>
              <p:nvPr/>
            </p:nvSpPr>
            <p:spPr>
              <a:xfrm flipH="1">
                <a:off x="-368899" y="1283152"/>
                <a:ext cx="509907" cy="663544"/>
              </a:xfrm>
              <a:prstGeom prst="rtTriangle">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Parallelogram 14">
              <a:extLst>
                <a:ext uri="{FF2B5EF4-FFF2-40B4-BE49-F238E27FC236}">
                  <a16:creationId xmlns:a16="http://schemas.microsoft.com/office/drawing/2014/main" id="{B0CF6710-BBA8-4772-82B2-4C56E4019B61}"/>
                </a:ext>
              </a:extLst>
            </p:cNvPr>
            <p:cNvSpPr/>
            <p:nvPr/>
          </p:nvSpPr>
          <p:spPr>
            <a:xfrm>
              <a:off x="9994211" y="3761890"/>
              <a:ext cx="835563" cy="663543"/>
            </a:xfrm>
            <a:prstGeom prst="parallelogram">
              <a:avLst>
                <a:gd name="adj" fmla="val 64823"/>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21AEDA68-92E8-467F-825B-526AA9C80AEB}"/>
              </a:ext>
            </a:extLst>
          </p:cNvPr>
          <p:cNvSpPr txBox="1"/>
          <p:nvPr/>
        </p:nvSpPr>
        <p:spPr>
          <a:xfrm>
            <a:off x="737721" y="690434"/>
            <a:ext cx="6565510" cy="604781"/>
          </a:xfrm>
          <a:prstGeom prst="rect">
            <a:avLst/>
          </a:prstGeom>
          <a:noFill/>
        </p:spPr>
        <p:txBody>
          <a:bodyPr wrap="square" rtlCol="0">
            <a:spAutoFit/>
          </a:bodyPr>
          <a:lstStyle/>
          <a:p>
            <a:pPr>
              <a:lnSpc>
                <a:spcPct val="90000"/>
              </a:lnSpc>
            </a:pPr>
            <a:r>
              <a:rPr lang="en-US" sz="3600" b="1" dirty="0">
                <a:solidFill>
                  <a:srgbClr val="002060"/>
                </a:solidFill>
                <a:latin typeface="TH Niramit AS" panose="02000506000000020004" pitchFamily="2" charset="-34"/>
                <a:cs typeface="TH Niramit AS" panose="02000506000000020004" pitchFamily="2" charset="-34"/>
              </a:rPr>
              <a:t>New York Times Topics</a:t>
            </a:r>
            <a:endParaRPr lang="th-TH" sz="3600" b="1" dirty="0">
              <a:solidFill>
                <a:srgbClr val="002060"/>
              </a:solidFill>
              <a:latin typeface="TH Niramit AS" panose="02000506000000020004" pitchFamily="2" charset="-34"/>
              <a:cs typeface="TH Niramit AS" panose="02000506000000020004" pitchFamily="2" charset="-34"/>
            </a:endParaRPr>
          </a:p>
        </p:txBody>
      </p:sp>
      <p:sp>
        <p:nvSpPr>
          <p:cNvPr id="21" name="TextBox 20">
            <a:extLst>
              <a:ext uri="{FF2B5EF4-FFF2-40B4-BE49-F238E27FC236}">
                <a16:creationId xmlns:a16="http://schemas.microsoft.com/office/drawing/2014/main" id="{FCD2EBC5-9B72-44B5-9157-2FC121F1BBFC}"/>
              </a:ext>
            </a:extLst>
          </p:cNvPr>
          <p:cNvSpPr txBox="1"/>
          <p:nvPr/>
        </p:nvSpPr>
        <p:spPr>
          <a:xfrm>
            <a:off x="1007706" y="1913666"/>
            <a:ext cx="4631590"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each topic page collects news articles, reference and archival information, photos, graphics, audio and video files. Content is available without charge on articles going back to 1981.</a:t>
            </a:r>
            <a:endParaRPr lang="en-US" sz="3200" b="1" dirty="0">
              <a:latin typeface="TH Niramit AS" panose="02000506000000020004" pitchFamily="2" charset="-34"/>
              <a:cs typeface="TH Niramit AS" panose="02000506000000020004" pitchFamily="2" charset="-34"/>
            </a:endParaRPr>
          </a:p>
        </p:txBody>
      </p:sp>
      <p:pic>
        <p:nvPicPr>
          <p:cNvPr id="3" name="Picture 2" descr="A group of people standing in front of a sign&#10;&#10;Description automatically generated with low confidence">
            <a:extLst>
              <a:ext uri="{FF2B5EF4-FFF2-40B4-BE49-F238E27FC236}">
                <a16:creationId xmlns:a16="http://schemas.microsoft.com/office/drawing/2014/main" id="{C9796EA8-B5E3-4D5C-964A-6FF8E08E2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6784" y="1756556"/>
            <a:ext cx="5088612" cy="3698592"/>
          </a:xfrm>
          <a:prstGeom prst="rect">
            <a:avLst/>
          </a:prstGeom>
        </p:spPr>
      </p:pic>
    </p:spTree>
    <p:extLst>
      <p:ext uri="{BB962C8B-B14F-4D97-AF65-F5344CB8AC3E}">
        <p14:creationId xmlns:p14="http://schemas.microsoft.com/office/powerpoint/2010/main" val="2460939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324BE45-F76F-4F25-9D3E-65C8B7D3E528}"/>
              </a:ext>
            </a:extLst>
          </p:cNvPr>
          <p:cNvGrpSpPr/>
          <p:nvPr/>
        </p:nvGrpSpPr>
        <p:grpSpPr>
          <a:xfrm>
            <a:off x="314778" y="673432"/>
            <a:ext cx="7502041" cy="576007"/>
            <a:chOff x="542089" y="3761889"/>
            <a:chExt cx="10287685" cy="663544"/>
          </a:xfrm>
        </p:grpSpPr>
        <p:grpSp>
          <p:nvGrpSpPr>
            <p:cNvPr id="13" name="Group 12">
              <a:extLst>
                <a:ext uri="{FF2B5EF4-FFF2-40B4-BE49-F238E27FC236}">
                  <a16:creationId xmlns:a16="http://schemas.microsoft.com/office/drawing/2014/main" id="{5D6CEA0F-C418-4997-82BC-DBE077FB391D}"/>
                </a:ext>
              </a:extLst>
            </p:cNvPr>
            <p:cNvGrpSpPr/>
            <p:nvPr/>
          </p:nvGrpSpPr>
          <p:grpSpPr>
            <a:xfrm>
              <a:off x="542089" y="3761889"/>
              <a:ext cx="9891945" cy="663544"/>
              <a:chOff x="-368899" y="1283152"/>
              <a:chExt cx="9891945" cy="663544"/>
            </a:xfrm>
          </p:grpSpPr>
          <p:sp>
            <p:nvSpPr>
              <p:cNvPr id="17" name="Rectangle 16">
                <a:extLst>
                  <a:ext uri="{FF2B5EF4-FFF2-40B4-BE49-F238E27FC236}">
                    <a16:creationId xmlns:a16="http://schemas.microsoft.com/office/drawing/2014/main" id="{8EB73A95-5C6E-4BD9-8BCA-535E7439CAA2}"/>
                  </a:ext>
                </a:extLst>
              </p:cNvPr>
              <p:cNvSpPr/>
              <p:nvPr/>
            </p:nvSpPr>
            <p:spPr>
              <a:xfrm>
                <a:off x="141006" y="1283153"/>
                <a:ext cx="8872131" cy="663543"/>
              </a:xfrm>
              <a:prstGeom prst="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031C9623-BC4F-4E9B-BCE9-FBC03BF683DE}"/>
                  </a:ext>
                </a:extLst>
              </p:cNvPr>
              <p:cNvSpPr/>
              <p:nvPr/>
            </p:nvSpPr>
            <p:spPr>
              <a:xfrm flipV="1">
                <a:off x="9013139" y="1283152"/>
                <a:ext cx="509907" cy="663544"/>
              </a:xfrm>
              <a:prstGeom prst="rtTriangle">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2A81D9CB-DBC8-4D48-8E31-DEBACF0055EB}"/>
                  </a:ext>
                </a:extLst>
              </p:cNvPr>
              <p:cNvSpPr/>
              <p:nvPr/>
            </p:nvSpPr>
            <p:spPr>
              <a:xfrm flipH="1">
                <a:off x="-368899" y="1283152"/>
                <a:ext cx="509907" cy="663544"/>
              </a:xfrm>
              <a:prstGeom prst="rtTriangle">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Parallelogram 14">
              <a:extLst>
                <a:ext uri="{FF2B5EF4-FFF2-40B4-BE49-F238E27FC236}">
                  <a16:creationId xmlns:a16="http://schemas.microsoft.com/office/drawing/2014/main" id="{B0CF6710-BBA8-4772-82B2-4C56E4019B61}"/>
                </a:ext>
              </a:extLst>
            </p:cNvPr>
            <p:cNvSpPr/>
            <p:nvPr/>
          </p:nvSpPr>
          <p:spPr>
            <a:xfrm>
              <a:off x="9994211" y="3761890"/>
              <a:ext cx="835563" cy="663543"/>
            </a:xfrm>
            <a:prstGeom prst="parallelogram">
              <a:avLst>
                <a:gd name="adj" fmla="val 64823"/>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21AEDA68-92E8-467F-825B-526AA9C80AEB}"/>
              </a:ext>
            </a:extLst>
          </p:cNvPr>
          <p:cNvSpPr txBox="1"/>
          <p:nvPr/>
        </p:nvSpPr>
        <p:spPr>
          <a:xfrm>
            <a:off x="1155583" y="686646"/>
            <a:ext cx="6565510" cy="604781"/>
          </a:xfrm>
          <a:prstGeom prst="rect">
            <a:avLst/>
          </a:prstGeom>
          <a:noFill/>
        </p:spPr>
        <p:txBody>
          <a:bodyPr wrap="square" rtlCol="0">
            <a:spAutoFit/>
          </a:bodyPr>
          <a:lstStyle/>
          <a:p>
            <a:pPr>
              <a:lnSpc>
                <a:spcPct val="90000"/>
              </a:lnSpc>
            </a:pPr>
            <a:r>
              <a:rPr lang="en-US" sz="3600" b="1" dirty="0">
                <a:solidFill>
                  <a:srgbClr val="002060"/>
                </a:solidFill>
                <a:latin typeface="TH Niramit AS" panose="02000506000000020004" pitchFamily="2" charset="-34"/>
                <a:cs typeface="TH Niramit AS" panose="02000506000000020004" pitchFamily="2" charset="-34"/>
              </a:rPr>
              <a:t>Opposing Viewpoints In Context</a:t>
            </a:r>
            <a:endParaRPr lang="th-TH" sz="3600" b="1" dirty="0">
              <a:solidFill>
                <a:srgbClr val="002060"/>
              </a:solidFill>
              <a:latin typeface="TH Niramit AS" panose="02000506000000020004" pitchFamily="2" charset="-34"/>
              <a:cs typeface="TH Niramit AS" panose="02000506000000020004" pitchFamily="2" charset="-34"/>
            </a:endParaRPr>
          </a:p>
        </p:txBody>
      </p:sp>
      <p:sp>
        <p:nvSpPr>
          <p:cNvPr id="21" name="TextBox 20">
            <a:extLst>
              <a:ext uri="{FF2B5EF4-FFF2-40B4-BE49-F238E27FC236}">
                <a16:creationId xmlns:a16="http://schemas.microsoft.com/office/drawing/2014/main" id="{FCD2EBC5-9B72-44B5-9157-2FC121F1BBFC}"/>
              </a:ext>
            </a:extLst>
          </p:cNvPr>
          <p:cNvSpPr txBox="1"/>
          <p:nvPr/>
        </p:nvSpPr>
        <p:spPr>
          <a:xfrm>
            <a:off x="1007705" y="1913666"/>
            <a:ext cx="10065225" cy="255454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an online resource covering a wide range of social issues from a variety of perspectives. The database contains a media-rich collection of materials, including pro/con viewpoint essays, topic overviews, primary source materials, biographies of social activists and reformers, journal articles, statistical tables, charts and graphs, images, videos, and podcasts.</a:t>
            </a:r>
            <a:endParaRPr lang="en-US" sz="3200" b="1" dirty="0">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3316568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324BE45-F76F-4F25-9D3E-65C8B7D3E528}"/>
              </a:ext>
            </a:extLst>
          </p:cNvPr>
          <p:cNvGrpSpPr/>
          <p:nvPr/>
        </p:nvGrpSpPr>
        <p:grpSpPr>
          <a:xfrm>
            <a:off x="314778" y="673432"/>
            <a:ext cx="7502041" cy="576007"/>
            <a:chOff x="542089" y="3761889"/>
            <a:chExt cx="10287685" cy="663544"/>
          </a:xfrm>
        </p:grpSpPr>
        <p:grpSp>
          <p:nvGrpSpPr>
            <p:cNvPr id="13" name="Group 12">
              <a:extLst>
                <a:ext uri="{FF2B5EF4-FFF2-40B4-BE49-F238E27FC236}">
                  <a16:creationId xmlns:a16="http://schemas.microsoft.com/office/drawing/2014/main" id="{5D6CEA0F-C418-4997-82BC-DBE077FB391D}"/>
                </a:ext>
              </a:extLst>
            </p:cNvPr>
            <p:cNvGrpSpPr/>
            <p:nvPr/>
          </p:nvGrpSpPr>
          <p:grpSpPr>
            <a:xfrm>
              <a:off x="542089" y="3761889"/>
              <a:ext cx="9891945" cy="663544"/>
              <a:chOff x="-368899" y="1283152"/>
              <a:chExt cx="9891945" cy="663544"/>
            </a:xfrm>
          </p:grpSpPr>
          <p:sp>
            <p:nvSpPr>
              <p:cNvPr id="17" name="Rectangle 16">
                <a:extLst>
                  <a:ext uri="{FF2B5EF4-FFF2-40B4-BE49-F238E27FC236}">
                    <a16:creationId xmlns:a16="http://schemas.microsoft.com/office/drawing/2014/main" id="{8EB73A95-5C6E-4BD9-8BCA-535E7439CAA2}"/>
                  </a:ext>
                </a:extLst>
              </p:cNvPr>
              <p:cNvSpPr/>
              <p:nvPr/>
            </p:nvSpPr>
            <p:spPr>
              <a:xfrm>
                <a:off x="141006" y="1283153"/>
                <a:ext cx="8872131" cy="663543"/>
              </a:xfrm>
              <a:prstGeom prst="rect">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031C9623-BC4F-4E9B-BCE9-FBC03BF683DE}"/>
                  </a:ext>
                </a:extLst>
              </p:cNvPr>
              <p:cNvSpPr/>
              <p:nvPr/>
            </p:nvSpPr>
            <p:spPr>
              <a:xfrm flipV="1">
                <a:off x="9013139" y="1283152"/>
                <a:ext cx="509907" cy="663544"/>
              </a:xfrm>
              <a:prstGeom prst="rtTriangle">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2A81D9CB-DBC8-4D48-8E31-DEBACF0055EB}"/>
                  </a:ext>
                </a:extLst>
              </p:cNvPr>
              <p:cNvSpPr/>
              <p:nvPr/>
            </p:nvSpPr>
            <p:spPr>
              <a:xfrm flipH="1">
                <a:off x="-368899" y="1283152"/>
                <a:ext cx="509907" cy="663544"/>
              </a:xfrm>
              <a:prstGeom prst="rtTriangle">
                <a:avLst/>
              </a:prstGeom>
              <a:solidFill>
                <a:srgbClr val="FFD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Parallelogram 14">
              <a:extLst>
                <a:ext uri="{FF2B5EF4-FFF2-40B4-BE49-F238E27FC236}">
                  <a16:creationId xmlns:a16="http://schemas.microsoft.com/office/drawing/2014/main" id="{B0CF6710-BBA8-4772-82B2-4C56E4019B61}"/>
                </a:ext>
              </a:extLst>
            </p:cNvPr>
            <p:cNvSpPr/>
            <p:nvPr/>
          </p:nvSpPr>
          <p:spPr>
            <a:xfrm>
              <a:off x="9994211" y="3761890"/>
              <a:ext cx="835563" cy="663543"/>
            </a:xfrm>
            <a:prstGeom prst="parallelogram">
              <a:avLst>
                <a:gd name="adj" fmla="val 64823"/>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21AEDA68-92E8-467F-825B-526AA9C80AEB}"/>
              </a:ext>
            </a:extLst>
          </p:cNvPr>
          <p:cNvSpPr txBox="1"/>
          <p:nvPr/>
        </p:nvSpPr>
        <p:spPr>
          <a:xfrm>
            <a:off x="737721" y="690434"/>
            <a:ext cx="6565510" cy="604781"/>
          </a:xfrm>
          <a:prstGeom prst="rect">
            <a:avLst/>
          </a:prstGeom>
          <a:noFill/>
        </p:spPr>
        <p:txBody>
          <a:bodyPr wrap="square" rtlCol="0">
            <a:spAutoFit/>
          </a:bodyPr>
          <a:lstStyle/>
          <a:p>
            <a:pPr>
              <a:lnSpc>
                <a:spcPct val="90000"/>
              </a:lnSpc>
            </a:pPr>
            <a:r>
              <a:rPr lang="en-US" sz="3600" b="1" dirty="0">
                <a:solidFill>
                  <a:srgbClr val="002060"/>
                </a:solidFill>
                <a:latin typeface="TH Niramit AS" panose="02000506000000020004" pitchFamily="2" charset="-34"/>
                <a:cs typeface="TH Niramit AS" panose="02000506000000020004" pitchFamily="2" charset="-34"/>
              </a:rPr>
              <a:t>Policy File</a:t>
            </a:r>
            <a:endParaRPr lang="th-TH" sz="3600" b="1" dirty="0">
              <a:solidFill>
                <a:srgbClr val="002060"/>
              </a:solidFill>
              <a:latin typeface="TH Niramit AS" panose="02000506000000020004" pitchFamily="2" charset="-34"/>
              <a:cs typeface="TH Niramit AS" panose="02000506000000020004" pitchFamily="2" charset="-34"/>
            </a:endParaRPr>
          </a:p>
        </p:txBody>
      </p:sp>
      <p:sp>
        <p:nvSpPr>
          <p:cNvPr id="21" name="TextBox 20">
            <a:extLst>
              <a:ext uri="{FF2B5EF4-FFF2-40B4-BE49-F238E27FC236}">
                <a16:creationId xmlns:a16="http://schemas.microsoft.com/office/drawing/2014/main" id="{FCD2EBC5-9B72-44B5-9157-2FC121F1BBFC}"/>
              </a:ext>
            </a:extLst>
          </p:cNvPr>
          <p:cNvSpPr txBox="1"/>
          <p:nvPr/>
        </p:nvSpPr>
        <p:spPr>
          <a:xfrm>
            <a:off x="737721" y="1492032"/>
            <a:ext cx="4627381"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provides access to U.S. foreign and domestic research reports, position papers, and other documents from think tanks, research institutes, and agencies. Contents are updated weekly.</a:t>
            </a:r>
            <a:endParaRPr lang="en-US" sz="3200" b="1" dirty="0">
              <a:latin typeface="TH Niramit AS" panose="02000506000000020004" pitchFamily="2" charset="-34"/>
              <a:cs typeface="TH Niramit AS" panose="02000506000000020004" pitchFamily="2" charset="-34"/>
            </a:endParaRPr>
          </a:p>
        </p:txBody>
      </p:sp>
      <p:sp>
        <p:nvSpPr>
          <p:cNvPr id="22" name="Rectangle: Rounded Corners 21">
            <a:extLst>
              <a:ext uri="{FF2B5EF4-FFF2-40B4-BE49-F238E27FC236}">
                <a16:creationId xmlns:a16="http://schemas.microsoft.com/office/drawing/2014/main" id="{76525AF7-F369-4009-B01E-2D5861B282D4}"/>
              </a:ext>
            </a:extLst>
          </p:cNvPr>
          <p:cNvSpPr/>
          <p:nvPr/>
        </p:nvSpPr>
        <p:spPr>
          <a:xfrm>
            <a:off x="831027" y="5086171"/>
            <a:ext cx="10076459" cy="766590"/>
          </a:xfrm>
          <a:prstGeom prst="roundRect">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0A0701A-36E0-49B2-AC32-54B512A94B6E}"/>
              </a:ext>
            </a:extLst>
          </p:cNvPr>
          <p:cNvSpPr txBox="1"/>
          <p:nvPr/>
        </p:nvSpPr>
        <p:spPr>
          <a:xfrm>
            <a:off x="1101011" y="5207438"/>
            <a:ext cx="9881119" cy="58477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Descriptions of resources are adapted or quoted from vendor websites.</a:t>
            </a:r>
          </a:p>
        </p:txBody>
      </p:sp>
      <p:pic>
        <p:nvPicPr>
          <p:cNvPr id="3" name="Picture 2" descr="A picture containing application&#10;&#10;Description automatically generated">
            <a:extLst>
              <a:ext uri="{FF2B5EF4-FFF2-40B4-BE49-F238E27FC236}">
                <a16:creationId xmlns:a16="http://schemas.microsoft.com/office/drawing/2014/main" id="{FFD39714-1482-4B35-84C8-13805694C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8330" y="1300088"/>
            <a:ext cx="4163213" cy="3512507"/>
          </a:xfrm>
          <a:prstGeom prst="rect">
            <a:avLst/>
          </a:prstGeom>
        </p:spPr>
      </p:pic>
    </p:spTree>
    <p:extLst>
      <p:ext uri="{BB962C8B-B14F-4D97-AF65-F5344CB8AC3E}">
        <p14:creationId xmlns:p14="http://schemas.microsoft.com/office/powerpoint/2010/main" val="4197250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Manual Input 6">
            <a:extLst>
              <a:ext uri="{FF2B5EF4-FFF2-40B4-BE49-F238E27FC236}">
                <a16:creationId xmlns:a16="http://schemas.microsoft.com/office/drawing/2014/main" id="{8164609B-B19A-4D26-9808-5C27D213E933}"/>
              </a:ext>
            </a:extLst>
          </p:cNvPr>
          <p:cNvSpPr/>
          <p:nvPr/>
        </p:nvSpPr>
        <p:spPr>
          <a:xfrm rot="16200000">
            <a:off x="6492879" y="-5346563"/>
            <a:ext cx="410547" cy="111036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959703" y="-2"/>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796419" y="-3"/>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3" name="Flowchart: Manual Input 6">
            <a:extLst>
              <a:ext uri="{FF2B5EF4-FFF2-40B4-BE49-F238E27FC236}">
                <a16:creationId xmlns:a16="http://schemas.microsoft.com/office/drawing/2014/main" id="{A33DAA95-2D5D-4B90-BD62-46D9D88508AE}"/>
              </a:ext>
            </a:extLst>
          </p:cNvPr>
          <p:cNvSpPr/>
          <p:nvPr/>
        </p:nvSpPr>
        <p:spPr>
          <a:xfrm rot="16200000">
            <a:off x="6698114" y="-4571342"/>
            <a:ext cx="410547" cy="106697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Flowchart: Manual Input 6">
            <a:extLst>
              <a:ext uri="{FF2B5EF4-FFF2-40B4-BE49-F238E27FC236}">
                <a16:creationId xmlns:a16="http://schemas.microsoft.com/office/drawing/2014/main" id="{5AC9F3F2-C781-488E-AE99-FCB7A185E049}"/>
              </a:ext>
            </a:extLst>
          </p:cNvPr>
          <p:cNvSpPr/>
          <p:nvPr/>
        </p:nvSpPr>
        <p:spPr>
          <a:xfrm rot="16200000">
            <a:off x="6624034" y="-4851861"/>
            <a:ext cx="410547" cy="10826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A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32297" y="78898"/>
            <a:ext cx="895741" cy="1148481"/>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006FE10-249A-4259-B8B5-4027B3BBB5BE}"/>
              </a:ext>
            </a:extLst>
          </p:cNvPr>
          <p:cNvSpPr/>
          <p:nvPr/>
        </p:nvSpPr>
        <p:spPr>
          <a:xfrm>
            <a:off x="1872611" y="24822"/>
            <a:ext cx="9444033"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Importance of Broadening the Research Topic</a:t>
            </a:r>
            <a:endParaRPr lang="th-TH" sz="4800" b="1" dirty="0">
              <a:solidFill>
                <a:srgbClr val="002060"/>
              </a:solidFill>
              <a:latin typeface="TH Niramit AS" panose="02000506000000020004" pitchFamily="2" charset="-34"/>
              <a:cs typeface="TH Niramit AS" panose="02000506000000020004" pitchFamily="2" charset="-34"/>
            </a:endParaRPr>
          </a:p>
        </p:txBody>
      </p:sp>
      <p:sp>
        <p:nvSpPr>
          <p:cNvPr id="45" name="TextBox 44">
            <a:extLst>
              <a:ext uri="{FF2B5EF4-FFF2-40B4-BE49-F238E27FC236}">
                <a16:creationId xmlns:a16="http://schemas.microsoft.com/office/drawing/2014/main" id="{B59DD33A-7BD1-4FE7-92E6-D82C21BA8954}"/>
              </a:ext>
            </a:extLst>
          </p:cNvPr>
          <p:cNvSpPr txBox="1"/>
          <p:nvPr/>
        </p:nvSpPr>
        <p:spPr>
          <a:xfrm>
            <a:off x="1376269" y="1962383"/>
            <a:ext cx="9439462" cy="2554545"/>
          </a:xfrm>
          <a:prstGeom prst="rect">
            <a:avLst/>
          </a:prstGeom>
          <a:noFill/>
        </p:spPr>
        <p:txBody>
          <a:bodyPr wrap="square" rtlCol="0">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It is important to adopt a flexible approach when choosing a topic to investigate. The goal when writing any paper is to choose a research problem that is focused and time-limited. However, your starting point should not be so narrowly defined that you unnecessarily constrict your opportunity to investigate the topic thoroughly. </a:t>
            </a:r>
            <a:endParaRPr lang="en-US" sz="3200" b="1" spc="-50" dirty="0">
              <a:latin typeface="TH Niramit AS" panose="02000506000000020004" pitchFamily="2" charset="-34"/>
              <a:ea typeface="Times New Roman" panose="02020603050405020304" pitchFamily="18" charset="0"/>
              <a:cs typeface="TH Niramit AS" panose="02000506000000020004" pitchFamily="2" charset="-34"/>
            </a:endParaRPr>
          </a:p>
        </p:txBody>
      </p:sp>
    </p:spTree>
    <p:extLst>
      <p:ext uri="{BB962C8B-B14F-4D97-AF65-F5344CB8AC3E}">
        <p14:creationId xmlns:p14="http://schemas.microsoft.com/office/powerpoint/2010/main" val="1564826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810067" y="339304"/>
            <a:ext cx="9303766" cy="107721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However, you could experience a number of problems if your topic focuses on a very recent issue or event, including the following:</a:t>
            </a:r>
            <a:endParaRPr lang="en-US" sz="3200" b="1" dirty="0">
              <a:latin typeface="TH Niramit AS" panose="02000506000000020004" pitchFamily="2" charset="-34"/>
              <a:cs typeface="TH Niramit AS" panose="02000506000000020004" pitchFamily="2" charset="-34"/>
            </a:endParaRPr>
          </a:p>
        </p:txBody>
      </p:sp>
      <p:sp>
        <p:nvSpPr>
          <p:cNvPr id="22" name="TextBox 21">
            <a:extLst>
              <a:ext uri="{FF2B5EF4-FFF2-40B4-BE49-F238E27FC236}">
                <a16:creationId xmlns:a16="http://schemas.microsoft.com/office/drawing/2014/main" id="{5121F780-8460-4DE0-B1BB-35FA6B2F063F}"/>
              </a:ext>
            </a:extLst>
          </p:cNvPr>
          <p:cNvSpPr txBox="1"/>
          <p:nvPr/>
        </p:nvSpPr>
        <p:spPr>
          <a:xfrm>
            <a:off x="1309480" y="2255697"/>
            <a:ext cx="5961961" cy="255454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It can be difficult to find scholarly sources and, as a consequence, your study may be considered less rigorous and valid because it does not cite research studies that provide in-depth analysis of the topic.</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737721" y="2078993"/>
            <a:ext cx="6926555" cy="3116481"/>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B8F5806-69FF-4E24-A541-8A0ED61774A3}"/>
              </a:ext>
            </a:extLst>
          </p:cNvPr>
          <p:cNvSpPr/>
          <p:nvPr/>
        </p:nvSpPr>
        <p:spPr>
          <a:xfrm>
            <a:off x="504456" y="1959231"/>
            <a:ext cx="706186" cy="706186"/>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H SarabunPSK" panose="020B0500040200020003" pitchFamily="34" charset="-34"/>
                <a:cs typeface="TH SarabunPSK" panose="020B0500040200020003" pitchFamily="34" charset="-34"/>
              </a:rPr>
              <a:t>1</a:t>
            </a:r>
          </a:p>
        </p:txBody>
      </p:sp>
      <p:pic>
        <p:nvPicPr>
          <p:cNvPr id="4" name="Picture 3" descr="Graphical user interface&#10;&#10;Description automatically generated">
            <a:extLst>
              <a:ext uri="{FF2B5EF4-FFF2-40B4-BE49-F238E27FC236}">
                <a16:creationId xmlns:a16="http://schemas.microsoft.com/office/drawing/2014/main" id="{643079B2-B849-4606-8911-48716325C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43" y="1559315"/>
            <a:ext cx="4842456" cy="4056902"/>
          </a:xfrm>
          <a:prstGeom prst="rect">
            <a:avLst/>
          </a:prstGeom>
        </p:spPr>
      </p:pic>
    </p:spTree>
    <p:extLst>
      <p:ext uri="{BB962C8B-B14F-4D97-AF65-F5344CB8AC3E}">
        <p14:creationId xmlns:p14="http://schemas.microsoft.com/office/powerpoint/2010/main" val="949978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810067" y="339304"/>
            <a:ext cx="9303766" cy="107721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 research problem that is too narrowly defined leads to any of the following problems:</a:t>
            </a:r>
            <a:endParaRPr lang="en-US" sz="3200" b="1" dirty="0">
              <a:latin typeface="TH Niramit AS" panose="02000506000000020004" pitchFamily="2" charset="-34"/>
              <a:cs typeface="TH Niramit AS" panose="02000506000000020004" pitchFamily="2" charset="-34"/>
            </a:endParaRPr>
          </a:p>
        </p:txBody>
      </p:sp>
      <p:sp>
        <p:nvSpPr>
          <p:cNvPr id="22" name="TextBox 21">
            <a:extLst>
              <a:ext uri="{FF2B5EF4-FFF2-40B4-BE49-F238E27FC236}">
                <a16:creationId xmlns:a16="http://schemas.microsoft.com/office/drawing/2014/main" id="{5121F780-8460-4DE0-B1BB-35FA6B2F063F}"/>
              </a:ext>
            </a:extLst>
          </p:cNvPr>
          <p:cNvSpPr txBox="1"/>
          <p:nvPr/>
        </p:nvSpPr>
        <p:spPr>
          <a:xfrm>
            <a:off x="1395535" y="1751182"/>
            <a:ext cx="9411478" cy="4031873"/>
          </a:xfrm>
          <a:prstGeom prst="rect">
            <a:avLst/>
          </a:prstGeom>
          <a:noFill/>
        </p:spPr>
        <p:txBody>
          <a:bodyPr wrap="square">
            <a:spAutoFit/>
          </a:bodyPr>
          <a:lstStyle/>
          <a:p>
            <a:pPr marL="457200" indent="-457200" algn="thaiDist">
              <a:buFont typeface="Arial" panose="020B0604020202020204" pitchFamily="34" charset="0"/>
              <a:buChar char="•"/>
            </a:pPr>
            <a:r>
              <a:rPr lang="en-US" sz="3200" b="1" dirty="0">
                <a:solidFill>
                  <a:srgbClr val="000000"/>
                </a:solidFill>
                <a:latin typeface="TH Niramit AS" panose="02000506000000020004" pitchFamily="2" charset="-34"/>
                <a:cs typeface="TH Niramit AS" panose="02000506000000020004" pitchFamily="2" charset="-34"/>
              </a:rPr>
              <a:t>You can't find enough information and what you do find is tangential or irrelevant.</a:t>
            </a:r>
          </a:p>
          <a:p>
            <a:pPr marL="457200" indent="-457200" algn="thaiDist">
              <a:buFont typeface="Arial" panose="020B0604020202020204" pitchFamily="34" charset="0"/>
              <a:buChar char="•"/>
            </a:pPr>
            <a:endParaRPr lang="en-US" sz="3200" b="1" dirty="0">
              <a:solidFill>
                <a:srgbClr val="000000"/>
              </a:solidFill>
              <a:latin typeface="TH Niramit AS" panose="02000506000000020004" pitchFamily="2" charset="-34"/>
              <a:cs typeface="TH Niramit AS" panose="02000506000000020004" pitchFamily="2" charset="-34"/>
            </a:endParaRPr>
          </a:p>
          <a:p>
            <a:pPr marL="457200" indent="-457200" algn="thaiDist">
              <a:buFont typeface="Arial" panose="020B0604020202020204" pitchFamily="34" charset="0"/>
              <a:buChar char="•"/>
            </a:pPr>
            <a:r>
              <a:rPr lang="en-US" sz="3200" b="1" dirty="0">
                <a:solidFill>
                  <a:srgbClr val="000000"/>
                </a:solidFill>
                <a:latin typeface="TH Niramit AS" panose="02000506000000020004" pitchFamily="2" charset="-34"/>
                <a:cs typeface="TH Niramit AS" panose="02000506000000020004" pitchFamily="2" charset="-34"/>
              </a:rPr>
              <a:t>You find information that is so specific that it can't lead to any significant conclusions.</a:t>
            </a:r>
          </a:p>
          <a:p>
            <a:pPr marL="457200" indent="-457200" algn="thaiDist">
              <a:buFont typeface="Arial" panose="020B0604020202020204" pitchFamily="34" charset="0"/>
              <a:buChar char="•"/>
            </a:pPr>
            <a:endParaRPr lang="en-US" sz="3200" b="1" dirty="0">
              <a:solidFill>
                <a:srgbClr val="000000"/>
              </a:solidFill>
              <a:latin typeface="TH Niramit AS" panose="02000506000000020004" pitchFamily="2" charset="-34"/>
              <a:cs typeface="TH Niramit AS" panose="02000506000000020004" pitchFamily="2" charset="-34"/>
            </a:endParaRPr>
          </a:p>
          <a:p>
            <a:pPr marL="457200" indent="-457200" algn="thaiDist">
              <a:buFont typeface="Arial" panose="020B0604020202020204" pitchFamily="34" charset="0"/>
              <a:buChar char="•"/>
            </a:pPr>
            <a:r>
              <a:rPr lang="en-US" sz="3200" b="1" dirty="0">
                <a:solidFill>
                  <a:srgbClr val="000000"/>
                </a:solidFill>
                <a:latin typeface="TH Niramit AS" panose="02000506000000020004" pitchFamily="2" charset="-34"/>
                <a:cs typeface="TH Niramit AS" panose="02000506000000020004" pitchFamily="2" charset="-34"/>
              </a:rPr>
              <a:t>Your sources cover so few ideas that you can't expand them into a significant paper.</a:t>
            </a:r>
          </a:p>
        </p:txBody>
      </p:sp>
      <p:cxnSp>
        <p:nvCxnSpPr>
          <p:cNvPr id="3" name="Straight Connector 2">
            <a:extLst>
              <a:ext uri="{FF2B5EF4-FFF2-40B4-BE49-F238E27FC236}">
                <a16:creationId xmlns:a16="http://schemas.microsoft.com/office/drawing/2014/main" id="{97A8AEC0-DEEE-4468-AD9C-217466502229}"/>
              </a:ext>
            </a:extLst>
          </p:cNvPr>
          <p:cNvCxnSpPr/>
          <p:nvPr/>
        </p:nvCxnSpPr>
        <p:spPr>
          <a:xfrm>
            <a:off x="1498986" y="2939143"/>
            <a:ext cx="9236162"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B00A3F-467F-4238-9A32-2B13B42A5562}"/>
              </a:ext>
            </a:extLst>
          </p:cNvPr>
          <p:cNvCxnSpPr/>
          <p:nvPr/>
        </p:nvCxnSpPr>
        <p:spPr>
          <a:xfrm>
            <a:off x="1477919" y="4491135"/>
            <a:ext cx="9236162"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518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893863" y="1275320"/>
            <a:ext cx="5807698" cy="4031873"/>
          </a:xfrm>
          <a:prstGeom prst="rect">
            <a:avLst/>
          </a:prstGeom>
          <a:noFill/>
        </p:spPr>
        <p:txBody>
          <a:bodyPr wrap="square">
            <a:spAutoFit/>
          </a:bodyPr>
          <a:lstStyle/>
          <a:p>
            <a:pPr marL="457200" indent="-457200" algn="thaiDist">
              <a:buFont typeface="Arial" panose="020B0604020202020204" pitchFamily="34" charset="0"/>
              <a:buChar char="•"/>
            </a:pPr>
            <a:r>
              <a:rPr lang="en-US" sz="3200" b="1" dirty="0">
                <a:solidFill>
                  <a:srgbClr val="000000"/>
                </a:solidFill>
                <a:latin typeface="TH Niramit AS" panose="02000506000000020004" pitchFamily="2" charset="-34"/>
                <a:cs typeface="TH Niramit AS" panose="02000506000000020004" pitchFamily="2" charset="-34"/>
              </a:rPr>
              <a:t>The research problem is so case specific that it limits opportunities to generalize or apply the results to other contexts.</a:t>
            </a:r>
          </a:p>
          <a:p>
            <a:pPr marL="457200" indent="-457200" algn="thaiDist">
              <a:buFont typeface="Arial" panose="020B0604020202020204" pitchFamily="34" charset="0"/>
              <a:buChar char="•"/>
            </a:pPr>
            <a:endParaRPr lang="en-US" sz="3200" b="1" dirty="0">
              <a:solidFill>
                <a:srgbClr val="000000"/>
              </a:solidFill>
              <a:latin typeface="TH Niramit AS" panose="02000506000000020004" pitchFamily="2" charset="-34"/>
              <a:cs typeface="TH Niramit AS" panose="02000506000000020004" pitchFamily="2" charset="-34"/>
            </a:endParaRPr>
          </a:p>
          <a:p>
            <a:pPr marL="457200" indent="-457200" algn="thaiDist">
              <a:buFont typeface="Arial" panose="020B0604020202020204" pitchFamily="34" charset="0"/>
              <a:buChar char="•"/>
            </a:pPr>
            <a:r>
              <a:rPr lang="en-US" sz="3200" b="1" dirty="0">
                <a:solidFill>
                  <a:srgbClr val="000000"/>
                </a:solidFill>
                <a:latin typeface="TH Niramit AS" panose="02000506000000020004" pitchFamily="2" charset="-34"/>
                <a:cs typeface="TH Niramit AS" panose="02000506000000020004" pitchFamily="2" charset="-34"/>
              </a:rPr>
              <a:t>The significance of the research problem is limited to only a very small, unique population.</a:t>
            </a:r>
          </a:p>
        </p:txBody>
      </p:sp>
      <p:cxnSp>
        <p:nvCxnSpPr>
          <p:cNvPr id="3" name="Straight Connector 2">
            <a:extLst>
              <a:ext uri="{FF2B5EF4-FFF2-40B4-BE49-F238E27FC236}">
                <a16:creationId xmlns:a16="http://schemas.microsoft.com/office/drawing/2014/main" id="{97A8AEC0-DEEE-4468-AD9C-217466502229}"/>
              </a:ext>
            </a:extLst>
          </p:cNvPr>
          <p:cNvCxnSpPr>
            <a:cxnSpLocks/>
          </p:cNvCxnSpPr>
          <p:nvPr/>
        </p:nvCxnSpPr>
        <p:spPr>
          <a:xfrm>
            <a:off x="893863" y="3429000"/>
            <a:ext cx="5936145"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10;&#10;Description automatically generated">
            <a:extLst>
              <a:ext uri="{FF2B5EF4-FFF2-40B4-BE49-F238E27FC236}">
                <a16:creationId xmlns:a16="http://schemas.microsoft.com/office/drawing/2014/main" id="{D5A2269E-0610-44D0-AF68-6F95E6662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576" y="1210474"/>
            <a:ext cx="4034561" cy="4034561"/>
          </a:xfrm>
          <a:prstGeom prst="rect">
            <a:avLst/>
          </a:prstGeom>
        </p:spPr>
      </p:pic>
    </p:spTree>
    <p:extLst>
      <p:ext uri="{BB962C8B-B14F-4D97-AF65-F5344CB8AC3E}">
        <p14:creationId xmlns:p14="http://schemas.microsoft.com/office/powerpoint/2010/main" val="3898277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Manual Input 6">
            <a:extLst>
              <a:ext uri="{FF2B5EF4-FFF2-40B4-BE49-F238E27FC236}">
                <a16:creationId xmlns:a16="http://schemas.microsoft.com/office/drawing/2014/main" id="{8164609B-B19A-4D26-9808-5C27D213E933}"/>
              </a:ext>
            </a:extLst>
          </p:cNvPr>
          <p:cNvSpPr/>
          <p:nvPr/>
        </p:nvSpPr>
        <p:spPr>
          <a:xfrm rot="16200000">
            <a:off x="6492879" y="-5346563"/>
            <a:ext cx="410547" cy="111036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959703" y="-2"/>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796419" y="-3"/>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3" name="Flowchart: Manual Input 6">
            <a:extLst>
              <a:ext uri="{FF2B5EF4-FFF2-40B4-BE49-F238E27FC236}">
                <a16:creationId xmlns:a16="http://schemas.microsoft.com/office/drawing/2014/main" id="{A33DAA95-2D5D-4B90-BD62-46D9D88508AE}"/>
              </a:ext>
            </a:extLst>
          </p:cNvPr>
          <p:cNvSpPr/>
          <p:nvPr/>
        </p:nvSpPr>
        <p:spPr>
          <a:xfrm rot="16200000">
            <a:off x="6698114" y="-4571342"/>
            <a:ext cx="410547" cy="106697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Flowchart: Manual Input 6">
            <a:extLst>
              <a:ext uri="{FF2B5EF4-FFF2-40B4-BE49-F238E27FC236}">
                <a16:creationId xmlns:a16="http://schemas.microsoft.com/office/drawing/2014/main" id="{5AC9F3F2-C781-488E-AE99-FCB7A185E049}"/>
              </a:ext>
            </a:extLst>
          </p:cNvPr>
          <p:cNvSpPr/>
          <p:nvPr/>
        </p:nvSpPr>
        <p:spPr>
          <a:xfrm rot="16200000">
            <a:off x="6624034" y="-4851861"/>
            <a:ext cx="410547" cy="10826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A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32297" y="78898"/>
            <a:ext cx="895741" cy="1148481"/>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006FE10-249A-4259-B8B5-4027B3BBB5BE}"/>
              </a:ext>
            </a:extLst>
          </p:cNvPr>
          <p:cNvSpPr/>
          <p:nvPr/>
        </p:nvSpPr>
        <p:spPr>
          <a:xfrm>
            <a:off x="1872611" y="24822"/>
            <a:ext cx="9444033"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Strategies for Broadening the Research Topic</a:t>
            </a:r>
            <a:endParaRPr lang="th-TH" sz="4800" b="1" dirty="0">
              <a:solidFill>
                <a:srgbClr val="002060"/>
              </a:solidFill>
              <a:latin typeface="TH Niramit AS" panose="02000506000000020004" pitchFamily="2" charset="-34"/>
              <a:cs typeface="TH Niramit AS" panose="02000506000000020004" pitchFamily="2" charset="-34"/>
            </a:endParaRPr>
          </a:p>
        </p:txBody>
      </p:sp>
      <p:sp>
        <p:nvSpPr>
          <p:cNvPr id="45" name="TextBox 44">
            <a:extLst>
              <a:ext uri="{FF2B5EF4-FFF2-40B4-BE49-F238E27FC236}">
                <a16:creationId xmlns:a16="http://schemas.microsoft.com/office/drawing/2014/main" id="{B59DD33A-7BD1-4FE7-92E6-D82C21BA8954}"/>
              </a:ext>
            </a:extLst>
          </p:cNvPr>
          <p:cNvSpPr txBox="1"/>
          <p:nvPr/>
        </p:nvSpPr>
        <p:spPr>
          <a:xfrm>
            <a:off x="1007706" y="2181706"/>
            <a:ext cx="4750630" cy="2554545"/>
          </a:xfrm>
          <a:prstGeom prst="rect">
            <a:avLst/>
          </a:prstGeom>
          <a:noFill/>
        </p:spPr>
        <p:txBody>
          <a:bodyPr wrap="square" rtlCol="0">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In general, an indication that a research problem is too narrowly defined is that you can't find any relevant or meaningful information about it. </a:t>
            </a:r>
            <a:endParaRPr lang="en-US" sz="3200" b="1" spc="-50" dirty="0">
              <a:latin typeface="TH Niramit AS" panose="02000506000000020004" pitchFamily="2" charset="-34"/>
              <a:ea typeface="Times New Roman" panose="02020603050405020304" pitchFamily="18" charset="0"/>
              <a:cs typeface="TH Niramit AS" panose="02000506000000020004" pitchFamily="2" charset="-34"/>
            </a:endParaRPr>
          </a:p>
        </p:txBody>
      </p:sp>
      <p:pic>
        <p:nvPicPr>
          <p:cNvPr id="5" name="Picture 4" descr="Graphical user interface&#10;&#10;Description automatically generated">
            <a:extLst>
              <a:ext uri="{FF2B5EF4-FFF2-40B4-BE49-F238E27FC236}">
                <a16:creationId xmlns:a16="http://schemas.microsoft.com/office/drawing/2014/main" id="{04EC6E58-F0CC-4CA9-A9F3-2E212BC7E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074" y="855724"/>
            <a:ext cx="5242242" cy="5242242"/>
          </a:xfrm>
          <a:prstGeom prst="rect">
            <a:avLst/>
          </a:prstGeom>
        </p:spPr>
      </p:pic>
    </p:spTree>
    <p:extLst>
      <p:ext uri="{BB962C8B-B14F-4D97-AF65-F5344CB8AC3E}">
        <p14:creationId xmlns:p14="http://schemas.microsoft.com/office/powerpoint/2010/main" val="1878247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932831" y="1197477"/>
            <a:ext cx="6018476"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If this happens, don't immediately abandon your efforts to investigate the problem because it could very well be an excellent topic of study. A good way to begin is to look for parallels and opportunities for broader associations that apply to the initial research problem. </a:t>
            </a:r>
            <a:endParaRPr lang="en-US" sz="3200" b="1" dirty="0">
              <a:latin typeface="TH Niramit AS" panose="02000506000000020004" pitchFamily="2" charset="-34"/>
              <a:cs typeface="TH Niramit AS" panose="02000506000000020004" pitchFamily="2" charset="-34"/>
            </a:endParaRPr>
          </a:p>
        </p:txBody>
      </p:sp>
      <p:pic>
        <p:nvPicPr>
          <p:cNvPr id="4" name="Picture 3" descr="Icon&#10;&#10;Description automatically generated">
            <a:extLst>
              <a:ext uri="{FF2B5EF4-FFF2-40B4-BE49-F238E27FC236}">
                <a16:creationId xmlns:a16="http://schemas.microsoft.com/office/drawing/2014/main" id="{823133E1-BDF0-40F8-97BB-F656A42A7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491" y="1031035"/>
            <a:ext cx="4310743" cy="4310743"/>
          </a:xfrm>
          <a:prstGeom prst="rect">
            <a:avLst/>
          </a:prstGeom>
        </p:spPr>
      </p:pic>
    </p:spTree>
    <p:extLst>
      <p:ext uri="{BB962C8B-B14F-4D97-AF65-F5344CB8AC3E}">
        <p14:creationId xmlns:p14="http://schemas.microsoft.com/office/powerpoint/2010/main" val="1908616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595306" y="2027902"/>
            <a:ext cx="4124360" cy="206210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 strategy for doing this is to ask yourself the basic six questions of who, what, where, when, how, and why.</a:t>
            </a:r>
            <a:endParaRPr lang="en-US" sz="3200" b="1" dirty="0">
              <a:latin typeface="TH Niramit AS" panose="02000506000000020004" pitchFamily="2" charset="-34"/>
              <a:cs typeface="TH Niramit AS" panose="02000506000000020004" pitchFamily="2" charset="-34"/>
            </a:endParaRPr>
          </a:p>
        </p:txBody>
      </p:sp>
      <p:pic>
        <p:nvPicPr>
          <p:cNvPr id="3" name="Picture 2" descr="Graphical user interface, application&#10;&#10;Description automatically generated">
            <a:extLst>
              <a:ext uri="{FF2B5EF4-FFF2-40B4-BE49-F238E27FC236}">
                <a16:creationId xmlns:a16="http://schemas.microsoft.com/office/drawing/2014/main" id="{0608F2ED-9702-4127-B242-812B6E164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54712"/>
            <a:ext cx="5962650" cy="4219575"/>
          </a:xfrm>
          <a:prstGeom prst="rect">
            <a:avLst/>
          </a:prstGeom>
        </p:spPr>
      </p:pic>
    </p:spTree>
    <p:extLst>
      <p:ext uri="{BB962C8B-B14F-4D97-AF65-F5344CB8AC3E}">
        <p14:creationId xmlns:p14="http://schemas.microsoft.com/office/powerpoint/2010/main" val="1983363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007706" y="1542711"/>
            <a:ext cx="5579706"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Here is an example of how to apply the six questions strategy to broadening your topic. Let's use the research topic of how to investigate ways to improve trade relations between Peru and Bolivia as an example. Ask yourself:</a:t>
            </a:r>
            <a:endParaRPr lang="en-US" sz="3200" b="1" dirty="0">
              <a:latin typeface="TH Niramit AS" panose="02000506000000020004" pitchFamily="2" charset="-34"/>
              <a:cs typeface="TH Niramit AS" panose="02000506000000020004" pitchFamily="2" charset="-34"/>
            </a:endParaRPr>
          </a:p>
        </p:txBody>
      </p:sp>
      <p:pic>
        <p:nvPicPr>
          <p:cNvPr id="3" name="Picture 2" descr="Graphical user interface&#10;&#10;Description automatically generated with medium confidence">
            <a:extLst>
              <a:ext uri="{FF2B5EF4-FFF2-40B4-BE49-F238E27FC236}">
                <a16:creationId xmlns:a16="http://schemas.microsoft.com/office/drawing/2014/main" id="{8E348453-DA3A-4A54-B7E9-CFC049AD5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730" y="839212"/>
            <a:ext cx="4777005" cy="4777005"/>
          </a:xfrm>
          <a:prstGeom prst="rect">
            <a:avLst/>
          </a:prstGeom>
        </p:spPr>
      </p:pic>
    </p:spTree>
    <p:extLst>
      <p:ext uri="{BB962C8B-B14F-4D97-AF65-F5344CB8AC3E}">
        <p14:creationId xmlns:p14="http://schemas.microsoft.com/office/powerpoint/2010/main" val="2141865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287809" y="1613912"/>
            <a:ext cx="4646460"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are there other countries involved in the relations between these two countries that might want to challenge or encourage this relationship? Are there particular individuals or special interest groups </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737721" y="1358016"/>
            <a:ext cx="5513789" cy="3933328"/>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737721" y="593014"/>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004819" y="568495"/>
            <a:ext cx="1822357" cy="830997"/>
          </a:xfrm>
          <a:prstGeom prst="rect">
            <a:avLst/>
          </a:prstGeom>
        </p:spPr>
        <p:txBody>
          <a:bodyPr wrap="square">
            <a:spAutoFit/>
          </a:bodyPr>
          <a:lstStyle/>
          <a:p>
            <a:pPr algn="ctr"/>
            <a:r>
              <a:rPr lang="en-US" sz="4800" b="1" dirty="0">
                <a:solidFill>
                  <a:srgbClr val="002060"/>
                </a:solidFill>
                <a:latin typeface="TH Niramit AS" panose="02000506000000020004" pitchFamily="2" charset="-34"/>
                <a:cs typeface="TH Niramit AS" panose="02000506000000020004" pitchFamily="2" charset="-34"/>
              </a:rPr>
              <a:t>Who?</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4" name="Picture 3" descr="A group of people on a stage&#10;&#10;Description automatically generated">
            <a:extLst>
              <a:ext uri="{FF2B5EF4-FFF2-40B4-BE49-F238E27FC236}">
                <a16:creationId xmlns:a16="http://schemas.microsoft.com/office/drawing/2014/main" id="{409266F9-4D91-4E30-9049-3F5887019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971" y="1069955"/>
            <a:ext cx="4413380" cy="4413380"/>
          </a:xfrm>
          <a:prstGeom prst="rect">
            <a:avLst/>
          </a:prstGeom>
        </p:spPr>
      </p:pic>
    </p:spTree>
    <p:extLst>
      <p:ext uri="{BB962C8B-B14F-4D97-AF65-F5344CB8AC3E}">
        <p14:creationId xmlns:p14="http://schemas.microsoft.com/office/powerpoint/2010/main" val="1907887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929591" y="1733030"/>
            <a:ext cx="5629829"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[e.g., politicians, union leaders, etc.] promoting trade relations or trying to inhibit it? [remember to ask either the individual who question, the collective who question, or the institutional who question].</a:t>
            </a:r>
            <a:endParaRPr lang="en-US" sz="3200" b="1" dirty="0">
              <a:latin typeface="TH Niramit AS" panose="02000506000000020004" pitchFamily="2" charset="-34"/>
              <a:cs typeface="TH Niramit AS" panose="02000506000000020004" pitchFamily="2" charset="-34"/>
            </a:endParaRPr>
          </a:p>
        </p:txBody>
      </p:sp>
      <p:pic>
        <p:nvPicPr>
          <p:cNvPr id="3" name="Picture 2" descr="Graphical user interface&#10;&#10;Description automatically generated">
            <a:extLst>
              <a:ext uri="{FF2B5EF4-FFF2-40B4-BE49-F238E27FC236}">
                <a16:creationId xmlns:a16="http://schemas.microsoft.com/office/drawing/2014/main" id="{92E4A429-2269-4D01-8069-1ADBCCB6F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531" y="1040305"/>
            <a:ext cx="4321629" cy="4321629"/>
          </a:xfrm>
          <a:prstGeom prst="rect">
            <a:avLst/>
          </a:prstGeom>
        </p:spPr>
      </p:pic>
    </p:spTree>
    <p:extLst>
      <p:ext uri="{BB962C8B-B14F-4D97-AF65-F5344CB8AC3E}">
        <p14:creationId xmlns:p14="http://schemas.microsoft.com/office/powerpoint/2010/main" val="3622404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287809" y="1613912"/>
            <a:ext cx="5038346"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what are the specific trading commodities you are examining? Are there commodities not currently traded between Peru and Bolivia that could be? What commodities are not being traded but could be?</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737721" y="1358016"/>
            <a:ext cx="6213585" cy="3540555"/>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737721" y="593014"/>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004819" y="568495"/>
            <a:ext cx="1822357" cy="830997"/>
          </a:xfrm>
          <a:prstGeom prst="rect">
            <a:avLst/>
          </a:prstGeom>
        </p:spPr>
        <p:txBody>
          <a:bodyPr wrap="square">
            <a:spAutoFit/>
          </a:bodyPr>
          <a:lstStyle/>
          <a:p>
            <a:pPr algn="ctr"/>
            <a:r>
              <a:rPr lang="en-US" sz="4800" b="1" dirty="0">
                <a:solidFill>
                  <a:srgbClr val="002060"/>
                </a:solidFill>
                <a:latin typeface="TH Niramit AS" panose="02000506000000020004" pitchFamily="2" charset="-34"/>
                <a:cs typeface="TH Niramit AS" panose="02000506000000020004" pitchFamily="2" charset="-34"/>
              </a:rPr>
              <a:t>What?</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4" name="Picture 3" descr="A picture containing text, vector graphics&#10;&#10;Description automatically generated">
            <a:extLst>
              <a:ext uri="{FF2B5EF4-FFF2-40B4-BE49-F238E27FC236}">
                <a16:creationId xmlns:a16="http://schemas.microsoft.com/office/drawing/2014/main" id="{D8594B71-82CC-4966-85BF-747A20270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243" y="983993"/>
            <a:ext cx="4551404" cy="4551404"/>
          </a:xfrm>
          <a:prstGeom prst="rect">
            <a:avLst/>
          </a:prstGeom>
        </p:spPr>
      </p:pic>
    </p:spTree>
    <p:extLst>
      <p:ext uri="{BB962C8B-B14F-4D97-AF65-F5344CB8AC3E}">
        <p14:creationId xmlns:p14="http://schemas.microsoft.com/office/powerpoint/2010/main" val="1173481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287807" y="2243035"/>
            <a:ext cx="5140983" cy="206210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are there examples of other bi-lateral trade agreements that could model the potential for closer trade relations between Peru and Bolivia? </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737721" y="1987139"/>
            <a:ext cx="6110948" cy="2495527"/>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737720" y="1222137"/>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004818" y="1197618"/>
            <a:ext cx="1822357" cy="830997"/>
          </a:xfrm>
          <a:prstGeom prst="rect">
            <a:avLst/>
          </a:prstGeom>
        </p:spPr>
        <p:txBody>
          <a:bodyPr wrap="square">
            <a:spAutoFit/>
          </a:bodyPr>
          <a:lstStyle/>
          <a:p>
            <a:pPr algn="ctr"/>
            <a:r>
              <a:rPr lang="en-US" sz="4800" b="1" dirty="0">
                <a:solidFill>
                  <a:srgbClr val="002060"/>
                </a:solidFill>
                <a:latin typeface="TH Niramit AS" panose="02000506000000020004" pitchFamily="2" charset="-34"/>
                <a:cs typeface="TH Niramit AS" panose="02000506000000020004" pitchFamily="2" charset="-34"/>
              </a:rPr>
              <a:t>Where?</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4" name="Picture 3" descr="A picture containing text, vector graphics, sushi&#10;&#10;Description automatically generated">
            <a:extLst>
              <a:ext uri="{FF2B5EF4-FFF2-40B4-BE49-F238E27FC236}">
                <a16:creationId xmlns:a16="http://schemas.microsoft.com/office/drawing/2014/main" id="{2314B089-C03E-420D-B4D3-7CD795F28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133" y="1292169"/>
            <a:ext cx="4023049" cy="4023049"/>
          </a:xfrm>
          <a:prstGeom prst="rect">
            <a:avLst/>
          </a:prstGeom>
        </p:spPr>
      </p:pic>
    </p:spTree>
    <p:extLst>
      <p:ext uri="{BB962C8B-B14F-4D97-AF65-F5344CB8AC3E}">
        <p14:creationId xmlns:p14="http://schemas.microsoft.com/office/powerpoint/2010/main" val="242682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483567" y="1068105"/>
            <a:ext cx="5961961" cy="403187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Examination of a very recent event or issue may force you to draw upon historical precedents in order to frame the research problem effectively. As a consequence, though, the scholarly sources supporting your paper end up being more about the historical precedents than the current research problem.</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1007706" y="730004"/>
            <a:ext cx="6926555" cy="4594138"/>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B8F5806-69FF-4E24-A541-8A0ED61774A3}"/>
              </a:ext>
            </a:extLst>
          </p:cNvPr>
          <p:cNvSpPr/>
          <p:nvPr/>
        </p:nvSpPr>
        <p:spPr>
          <a:xfrm>
            <a:off x="774441" y="610242"/>
            <a:ext cx="706186" cy="706186"/>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H SarabunPSK" panose="020B0500040200020003" pitchFamily="34" charset="-34"/>
                <a:cs typeface="TH SarabunPSK" panose="020B0500040200020003" pitchFamily="34" charset="-34"/>
              </a:rPr>
              <a:t>2</a:t>
            </a:r>
          </a:p>
        </p:txBody>
      </p:sp>
      <p:pic>
        <p:nvPicPr>
          <p:cNvPr id="4" name="Picture 3" descr="Graphical user interface&#10;&#10;Description automatically generated">
            <a:extLst>
              <a:ext uri="{FF2B5EF4-FFF2-40B4-BE49-F238E27FC236}">
                <a16:creationId xmlns:a16="http://schemas.microsoft.com/office/drawing/2014/main" id="{799C3B44-32A0-4850-BAB2-7DE365EA4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140" y="1697396"/>
            <a:ext cx="2978020" cy="2978020"/>
          </a:xfrm>
          <a:prstGeom prst="rect">
            <a:avLst/>
          </a:prstGeom>
        </p:spPr>
      </p:pic>
    </p:spTree>
    <p:extLst>
      <p:ext uri="{BB962C8B-B14F-4D97-AF65-F5344CB8AC3E}">
        <p14:creationId xmlns:p14="http://schemas.microsoft.com/office/powerpoint/2010/main" val="3252361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782147" y="599413"/>
            <a:ext cx="8349457" cy="156966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Note that the question of where can also relate to specific spatial and geographical issues, such as, are there any barriers impeding transportation of goods in the region?</a:t>
            </a:r>
            <a:endParaRPr lang="en-US" sz="3200" b="1" dirty="0">
              <a:latin typeface="TH Niramit AS" panose="02000506000000020004" pitchFamily="2" charset="-34"/>
              <a:cs typeface="TH Niramit AS" panose="02000506000000020004" pitchFamily="2" charset="-34"/>
            </a:endParaRPr>
          </a:p>
        </p:txBody>
      </p:sp>
      <p:pic>
        <p:nvPicPr>
          <p:cNvPr id="3" name="Picture 2" descr="Chart&#10;&#10;Description automatically generated">
            <a:extLst>
              <a:ext uri="{FF2B5EF4-FFF2-40B4-BE49-F238E27FC236}">
                <a16:creationId xmlns:a16="http://schemas.microsoft.com/office/drawing/2014/main" id="{0F111E93-C00A-4C4A-8444-2E2CFA299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293" y="2343477"/>
            <a:ext cx="6307414" cy="3884286"/>
          </a:xfrm>
          <a:prstGeom prst="rect">
            <a:avLst/>
          </a:prstGeom>
        </p:spPr>
      </p:pic>
    </p:spTree>
    <p:extLst>
      <p:ext uri="{BB962C8B-B14F-4D97-AF65-F5344CB8AC3E}">
        <p14:creationId xmlns:p14="http://schemas.microsoft.com/office/powerpoint/2010/main" val="1752507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287809" y="1613912"/>
            <a:ext cx="5038346"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how long have these countries had or not had trade relations? How far into the future might a trade relationship last given other factors? The question of when can relate to past issues as well as future areas of interest.</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737722" y="1358016"/>
            <a:ext cx="6110948" cy="4035078"/>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737721" y="593014"/>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1004819" y="568495"/>
            <a:ext cx="1822357" cy="830997"/>
          </a:xfrm>
          <a:prstGeom prst="rect">
            <a:avLst/>
          </a:prstGeom>
        </p:spPr>
        <p:txBody>
          <a:bodyPr wrap="square">
            <a:spAutoFit/>
          </a:bodyPr>
          <a:lstStyle/>
          <a:p>
            <a:pPr algn="ctr"/>
            <a:r>
              <a:rPr lang="en-US" sz="4800" b="1" dirty="0">
                <a:solidFill>
                  <a:srgbClr val="002060"/>
                </a:solidFill>
                <a:latin typeface="TH Niramit AS" panose="02000506000000020004" pitchFamily="2" charset="-34"/>
                <a:cs typeface="TH Niramit AS" panose="02000506000000020004" pitchFamily="2" charset="-34"/>
              </a:rPr>
              <a:t>When?</a:t>
            </a:r>
            <a:endParaRPr lang="th-TH" sz="4800" b="1" dirty="0">
              <a:solidFill>
                <a:srgbClr val="002060"/>
              </a:solidFill>
              <a:latin typeface="TH Niramit AS" panose="02000506000000020004" pitchFamily="2" charset="-34"/>
              <a:cs typeface="TH Niramit AS" panose="02000506000000020004" pitchFamily="2" charset="-34"/>
            </a:endParaRPr>
          </a:p>
        </p:txBody>
      </p:sp>
      <p:pic>
        <p:nvPicPr>
          <p:cNvPr id="4" name="Picture 3" descr="A picture containing text, electronics, screenshot, vector graphics&#10;&#10;Description automatically generated">
            <a:extLst>
              <a:ext uri="{FF2B5EF4-FFF2-40B4-BE49-F238E27FC236}">
                <a16:creationId xmlns:a16="http://schemas.microsoft.com/office/drawing/2014/main" id="{94C743D7-E6DB-47A0-9F51-B17ADAAB6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743" y="1538347"/>
            <a:ext cx="4735077" cy="3429000"/>
          </a:xfrm>
          <a:prstGeom prst="rect">
            <a:avLst/>
          </a:prstGeom>
        </p:spPr>
      </p:pic>
    </p:spTree>
    <p:extLst>
      <p:ext uri="{BB962C8B-B14F-4D97-AF65-F5344CB8AC3E}">
        <p14:creationId xmlns:p14="http://schemas.microsoft.com/office/powerpoint/2010/main" val="2288808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2724722" y="1667357"/>
            <a:ext cx="6647299"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how might Peru and Bolivia forge these ties in relation to, for example, long-standing internal conflicts within each country? Note that the how question can also be framed as, "In what way might...." [e.g., In what way might improved trade relations lead to other forms of economic exchanges between the two countries?].</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2174636" y="1411461"/>
            <a:ext cx="7678490" cy="4035078"/>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2174635" y="646459"/>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2441733" y="621940"/>
            <a:ext cx="1822357" cy="830997"/>
          </a:xfrm>
          <a:prstGeom prst="rect">
            <a:avLst/>
          </a:prstGeom>
        </p:spPr>
        <p:txBody>
          <a:bodyPr wrap="square">
            <a:spAutoFit/>
          </a:bodyPr>
          <a:lstStyle/>
          <a:p>
            <a:pPr algn="ctr"/>
            <a:r>
              <a:rPr lang="en-US" sz="4800" b="1" dirty="0">
                <a:solidFill>
                  <a:srgbClr val="002060"/>
                </a:solidFill>
                <a:latin typeface="TH Niramit AS" panose="02000506000000020004" pitchFamily="2" charset="-34"/>
                <a:cs typeface="TH Niramit AS" panose="02000506000000020004" pitchFamily="2" charset="-34"/>
              </a:rPr>
              <a:t>How?</a:t>
            </a:r>
            <a:endParaRPr lang="th-TH" sz="4800" b="1" dirty="0">
              <a:solidFill>
                <a:srgbClr val="002060"/>
              </a:solidFill>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3606979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2806841" y="1667357"/>
            <a:ext cx="6647299"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what advantages can each country gain by pursuing active trade relations? Why might other countries be concerned about closer ties between these two countries? Asking why can raise the "So What?" question applied to your topic and, thus, provide a means of assessing significance.</a:t>
            </a:r>
            <a:endParaRPr lang="en-US" sz="3200" b="1" dirty="0">
              <a:latin typeface="TH Niramit AS" panose="02000506000000020004" pitchFamily="2" charset="-34"/>
              <a:cs typeface="TH Niramit AS" panose="02000506000000020004" pitchFamily="2" charset="-34"/>
            </a:endParaRPr>
          </a:p>
        </p:txBody>
      </p:sp>
      <p:sp>
        <p:nvSpPr>
          <p:cNvPr id="2" name="Rectangle: Rounded Corners 1">
            <a:extLst>
              <a:ext uri="{FF2B5EF4-FFF2-40B4-BE49-F238E27FC236}">
                <a16:creationId xmlns:a16="http://schemas.microsoft.com/office/drawing/2014/main" id="{422E49AC-2DDF-46D8-A79C-E86B71EDD926}"/>
              </a:ext>
            </a:extLst>
          </p:cNvPr>
          <p:cNvSpPr/>
          <p:nvPr/>
        </p:nvSpPr>
        <p:spPr>
          <a:xfrm>
            <a:off x="2256755" y="1411461"/>
            <a:ext cx="7678490" cy="4035078"/>
          </a:xfrm>
          <a:prstGeom prst="roundRect">
            <a:avLst>
              <a:gd name="adj" fmla="val 493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64EC9ED1-EE55-4498-99C5-28F8BD75D9CE}"/>
              </a:ext>
            </a:extLst>
          </p:cNvPr>
          <p:cNvSpPr/>
          <p:nvPr/>
        </p:nvSpPr>
        <p:spPr>
          <a:xfrm>
            <a:off x="2256754" y="646459"/>
            <a:ext cx="2252848" cy="742360"/>
          </a:xfrm>
          <a:prstGeom prst="round2DiagRect">
            <a:avLst>
              <a:gd name="adj1" fmla="val 50000"/>
              <a:gd name="adj2" fmla="val 0"/>
            </a:avLst>
          </a:prstGeom>
          <a:solidFill>
            <a:srgbClr val="FFD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C93EC5-CC57-4518-93D2-86E50E0A9D38}"/>
              </a:ext>
            </a:extLst>
          </p:cNvPr>
          <p:cNvSpPr/>
          <p:nvPr/>
        </p:nvSpPr>
        <p:spPr>
          <a:xfrm>
            <a:off x="2523852" y="621940"/>
            <a:ext cx="1822357" cy="830997"/>
          </a:xfrm>
          <a:prstGeom prst="rect">
            <a:avLst/>
          </a:prstGeom>
        </p:spPr>
        <p:txBody>
          <a:bodyPr wrap="square">
            <a:spAutoFit/>
          </a:bodyPr>
          <a:lstStyle/>
          <a:p>
            <a:pPr algn="ctr"/>
            <a:r>
              <a:rPr lang="en-US" sz="4800" b="1" dirty="0">
                <a:solidFill>
                  <a:srgbClr val="002060"/>
                </a:solidFill>
                <a:latin typeface="TH Niramit AS" panose="02000506000000020004" pitchFamily="2" charset="-34"/>
                <a:cs typeface="TH Niramit AS" panose="02000506000000020004" pitchFamily="2" charset="-34"/>
              </a:rPr>
              <a:t>Why?</a:t>
            </a:r>
            <a:endParaRPr lang="th-TH" sz="4800" b="1" dirty="0">
              <a:solidFill>
                <a:srgbClr val="002060"/>
              </a:solidFill>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906276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957812" y="1449404"/>
            <a:ext cx="10254099"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Reflecting upon these six questions during your initial review of the literature can help you formulate ways to expand the parameters of your initial research problem, providing an opportunity to identify new avenues of investigation and centering your study around gaps in the literature when answers to questions cannot be found. Once you've identified additional directions in which to proceed with your topic, you can try narrowing it down again, if needed.</a:t>
            </a:r>
            <a:endParaRPr lang="en-US" sz="3200" b="1" dirty="0">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3151915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Manual Input 6">
            <a:extLst>
              <a:ext uri="{FF2B5EF4-FFF2-40B4-BE49-F238E27FC236}">
                <a16:creationId xmlns:a16="http://schemas.microsoft.com/office/drawing/2014/main" id="{8164609B-B19A-4D26-9808-5C27D213E933}"/>
              </a:ext>
            </a:extLst>
          </p:cNvPr>
          <p:cNvSpPr/>
          <p:nvPr/>
        </p:nvSpPr>
        <p:spPr>
          <a:xfrm rot="16200000">
            <a:off x="6492879" y="-5346563"/>
            <a:ext cx="410547" cy="111036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959703" y="-2"/>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796419" y="-3"/>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3" name="Flowchart: Manual Input 6">
            <a:extLst>
              <a:ext uri="{FF2B5EF4-FFF2-40B4-BE49-F238E27FC236}">
                <a16:creationId xmlns:a16="http://schemas.microsoft.com/office/drawing/2014/main" id="{A33DAA95-2D5D-4B90-BD62-46D9D88508AE}"/>
              </a:ext>
            </a:extLst>
          </p:cNvPr>
          <p:cNvSpPr/>
          <p:nvPr/>
        </p:nvSpPr>
        <p:spPr>
          <a:xfrm rot="16200000">
            <a:off x="6698114" y="-4571342"/>
            <a:ext cx="410547" cy="106697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Flowchart: Manual Input 6">
            <a:extLst>
              <a:ext uri="{FF2B5EF4-FFF2-40B4-BE49-F238E27FC236}">
                <a16:creationId xmlns:a16="http://schemas.microsoft.com/office/drawing/2014/main" id="{5AC9F3F2-C781-488E-AE99-FCB7A185E049}"/>
              </a:ext>
            </a:extLst>
          </p:cNvPr>
          <p:cNvSpPr/>
          <p:nvPr/>
        </p:nvSpPr>
        <p:spPr>
          <a:xfrm rot="16200000">
            <a:off x="6624034" y="-4851861"/>
            <a:ext cx="410547" cy="10826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A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32297" y="78898"/>
            <a:ext cx="895741" cy="1148481"/>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006FE10-249A-4259-B8B5-4027B3BBB5BE}"/>
              </a:ext>
            </a:extLst>
          </p:cNvPr>
          <p:cNvSpPr/>
          <p:nvPr/>
        </p:nvSpPr>
        <p:spPr>
          <a:xfrm>
            <a:off x="2109315" y="24822"/>
            <a:ext cx="9207329" cy="1107996"/>
          </a:xfrm>
          <a:prstGeom prst="rect">
            <a:avLst/>
          </a:prstGeom>
        </p:spPr>
        <p:txBody>
          <a:bodyPr wrap="square">
            <a:spAutoFit/>
          </a:bodyPr>
          <a:lstStyle/>
          <a:p>
            <a:r>
              <a:rPr lang="en-US" sz="6600" b="1" dirty="0">
                <a:solidFill>
                  <a:srgbClr val="002060"/>
                </a:solidFill>
                <a:latin typeface="TH Niramit AS" panose="02000506000000020004" pitchFamily="2" charset="-34"/>
                <a:cs typeface="TH Niramit AS" panose="02000506000000020004" pitchFamily="2" charset="-34"/>
              </a:rPr>
              <a:t>Research Title</a:t>
            </a:r>
            <a:endParaRPr lang="th-TH" sz="6600" b="1" dirty="0">
              <a:solidFill>
                <a:srgbClr val="002060"/>
              </a:solidFill>
              <a:latin typeface="TH Niramit AS" panose="02000506000000020004" pitchFamily="2" charset="-34"/>
              <a:cs typeface="TH Niramit AS" panose="02000506000000020004" pitchFamily="2" charset="-34"/>
            </a:endParaRPr>
          </a:p>
        </p:txBody>
      </p:sp>
      <p:sp>
        <p:nvSpPr>
          <p:cNvPr id="45" name="TextBox 44">
            <a:extLst>
              <a:ext uri="{FF2B5EF4-FFF2-40B4-BE49-F238E27FC236}">
                <a16:creationId xmlns:a16="http://schemas.microsoft.com/office/drawing/2014/main" id="{B59DD33A-7BD1-4FE7-92E6-D82C21BA8954}"/>
              </a:ext>
            </a:extLst>
          </p:cNvPr>
          <p:cNvSpPr txBox="1"/>
          <p:nvPr/>
        </p:nvSpPr>
        <p:spPr>
          <a:xfrm>
            <a:off x="1192972" y="1932744"/>
            <a:ext cx="5099176" cy="3046988"/>
          </a:xfrm>
          <a:prstGeom prst="rect">
            <a:avLst/>
          </a:prstGeom>
          <a:noFill/>
        </p:spPr>
        <p:txBody>
          <a:bodyPr wrap="square" rtlCol="0">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The title summarizes the main idea or ideas of your study. A good title contains the fewest possible words needed to adequately describe the content and/or purpose of your research paper.</a:t>
            </a:r>
            <a:endParaRPr lang="en-US" sz="3200" b="1" spc="-50" dirty="0">
              <a:latin typeface="TH Niramit AS" panose="02000506000000020004" pitchFamily="2" charset="-34"/>
              <a:ea typeface="Times New Roman" panose="02020603050405020304" pitchFamily="18" charset="0"/>
              <a:cs typeface="TH Niramit AS" panose="02000506000000020004" pitchFamily="2" charset="-34"/>
            </a:endParaRPr>
          </a:p>
        </p:txBody>
      </p:sp>
      <p:pic>
        <p:nvPicPr>
          <p:cNvPr id="5" name="Picture 4" descr="A person sitting at a desk&#10;&#10;Description automatically generated with medium confidence">
            <a:extLst>
              <a:ext uri="{FF2B5EF4-FFF2-40B4-BE49-F238E27FC236}">
                <a16:creationId xmlns:a16="http://schemas.microsoft.com/office/drawing/2014/main" id="{B1AD5CC7-1F2E-4751-8558-D2693669C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312" y="888778"/>
            <a:ext cx="5236029" cy="5236029"/>
          </a:xfrm>
          <a:prstGeom prst="rect">
            <a:avLst/>
          </a:prstGeom>
        </p:spPr>
      </p:pic>
    </p:spTree>
    <p:extLst>
      <p:ext uri="{BB962C8B-B14F-4D97-AF65-F5344CB8AC3E}">
        <p14:creationId xmlns:p14="http://schemas.microsoft.com/office/powerpoint/2010/main" val="444961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E2EBB823-1F6E-45F2-8714-5DFA32F12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360" y="1179654"/>
            <a:ext cx="5632460" cy="4042931"/>
          </a:xfrm>
          <a:prstGeom prst="rect">
            <a:avLst/>
          </a:prstGeom>
        </p:spPr>
      </p:pic>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855176" y="1677625"/>
            <a:ext cx="5704245"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The title is the part of a paper that is read the most, and it is usually read first. It is, therefore, the most important element that defines the research study. With this in mind, avoid the following when creating a title:</a:t>
            </a:r>
            <a:endParaRPr lang="en-US" sz="3200" b="1" dirty="0">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4114542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10;&#10;Description automatically generated">
            <a:extLst>
              <a:ext uri="{FF2B5EF4-FFF2-40B4-BE49-F238E27FC236}">
                <a16:creationId xmlns:a16="http://schemas.microsoft.com/office/drawing/2014/main" id="{D3A31F76-EFC9-414C-B9E1-5887C7099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07" y="1132070"/>
            <a:ext cx="4535306" cy="4217437"/>
          </a:xfrm>
          <a:prstGeom prst="rect">
            <a:avLst/>
          </a:prstGeom>
        </p:spPr>
      </p:pic>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4855504" y="1210474"/>
            <a:ext cx="5704245" cy="403187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If the title is too long, this usually indicates there are too many unnecessary words. Avoid language, such as, "A Study to Investigate the...," or "An Examination of the...." These phrases are obvious and generally superfluous unless they are necessary to covey the scope, intent, or type of a study.</a:t>
            </a:r>
            <a:endParaRPr lang="en-US" sz="3200" b="1" dirty="0">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24238294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312376" y="1733030"/>
            <a:ext cx="9494637"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On the other hand, a title which is too short often uses words which are too broad and, thus, does not tell the reader what is being studied. For example, a paper with the title, "African Politics" is so non-specific the title could be the title of a book and so ambiguous that it could refer to anything associated with politics in Africa. A good title should provide information about the focus and/or scope of your research study.</a:t>
            </a:r>
            <a:endParaRPr lang="en-US" sz="3200" b="1" dirty="0">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30910275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4855504" y="1210474"/>
            <a:ext cx="5704245" cy="403187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In academic writing, catchy phrases or non-specific language may be used, but only if it's within the context of the study [e.g., "Fair and Impartial Jury--Catch as Catch Can"]. However, in most cases, you should avoid including words or phrases that do not help the reader understand the purpose of your paper.</a:t>
            </a:r>
            <a:endParaRPr lang="en-US" sz="3200" b="1" dirty="0">
              <a:latin typeface="TH Niramit AS" panose="02000506000000020004" pitchFamily="2" charset="-34"/>
              <a:cs typeface="TH Niramit AS" panose="02000506000000020004" pitchFamily="2" charset="-34"/>
            </a:endParaRPr>
          </a:p>
        </p:txBody>
      </p:sp>
      <p:pic>
        <p:nvPicPr>
          <p:cNvPr id="3" name="Picture 2" descr="Graphical user interface&#10;&#10;Description automatically generated">
            <a:extLst>
              <a:ext uri="{FF2B5EF4-FFF2-40B4-BE49-F238E27FC236}">
                <a16:creationId xmlns:a16="http://schemas.microsoft.com/office/drawing/2014/main" id="{07DBDED2-476A-4DE0-9A20-0CEB614AC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02" y="1001059"/>
            <a:ext cx="4450702" cy="4450702"/>
          </a:xfrm>
          <a:prstGeom prst="rect">
            <a:avLst/>
          </a:prstGeom>
        </p:spPr>
      </p:pic>
    </p:spTree>
    <p:extLst>
      <p:ext uri="{BB962C8B-B14F-4D97-AF65-F5344CB8AC3E}">
        <p14:creationId xmlns:p14="http://schemas.microsoft.com/office/powerpoint/2010/main" val="792243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483567" y="1391347"/>
            <a:ext cx="4805265"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The consequences or results of a current event or issue have yet to be determined and, therefore, any conclusions or recommendations presented in your paper may be rendered less relevant as things unfold.</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1007706" y="1071907"/>
            <a:ext cx="5682343" cy="3972625"/>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B8F5806-69FF-4E24-A541-8A0ED61774A3}"/>
              </a:ext>
            </a:extLst>
          </p:cNvPr>
          <p:cNvSpPr/>
          <p:nvPr/>
        </p:nvSpPr>
        <p:spPr>
          <a:xfrm>
            <a:off x="774441" y="933484"/>
            <a:ext cx="706186" cy="706186"/>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H SarabunPSK" panose="020B0500040200020003" pitchFamily="34" charset="-34"/>
                <a:cs typeface="TH SarabunPSK" panose="020B0500040200020003" pitchFamily="34" charset="-34"/>
              </a:rPr>
              <a:t>3</a:t>
            </a:r>
          </a:p>
        </p:txBody>
      </p:sp>
      <p:pic>
        <p:nvPicPr>
          <p:cNvPr id="4" name="Picture 3" descr="A picture containing text, vector graphics, sushi&#10;&#10;Description automatically generated">
            <a:extLst>
              <a:ext uri="{FF2B5EF4-FFF2-40B4-BE49-F238E27FC236}">
                <a16:creationId xmlns:a16="http://schemas.microsoft.com/office/drawing/2014/main" id="{C8AEEDEA-15DF-4DFC-9203-F3D966C65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693" y="783774"/>
            <a:ext cx="4805265" cy="4805265"/>
          </a:xfrm>
          <a:prstGeom prst="rect">
            <a:avLst/>
          </a:prstGeom>
        </p:spPr>
      </p:pic>
    </p:spTree>
    <p:extLst>
      <p:ext uri="{BB962C8B-B14F-4D97-AF65-F5344CB8AC3E}">
        <p14:creationId xmlns:p14="http://schemas.microsoft.com/office/powerpoint/2010/main" val="2634138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312377" y="1733030"/>
            <a:ext cx="4388628"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Academic writing is a serious and deliberate endeavor. Avoid using humorous or clever journalistic styles of phrasing when creating the title to your paper. </a:t>
            </a:r>
            <a:endParaRPr lang="en-US" sz="3200" b="1" dirty="0">
              <a:latin typeface="TH Niramit AS" panose="02000506000000020004" pitchFamily="2" charset="-34"/>
              <a:cs typeface="TH Niramit AS" panose="02000506000000020004" pitchFamily="2" charset="-34"/>
            </a:endParaRPr>
          </a:p>
        </p:txBody>
      </p:sp>
      <p:pic>
        <p:nvPicPr>
          <p:cNvPr id="3" name="Picture 2" descr="A picture containing diagram&#10;&#10;Description automatically generated">
            <a:extLst>
              <a:ext uri="{FF2B5EF4-FFF2-40B4-BE49-F238E27FC236}">
                <a16:creationId xmlns:a16="http://schemas.microsoft.com/office/drawing/2014/main" id="{5759FB92-30A6-4A23-992D-1C90439AA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899" y="1109354"/>
            <a:ext cx="4493059" cy="4493059"/>
          </a:xfrm>
          <a:prstGeom prst="rect">
            <a:avLst/>
          </a:prstGeom>
        </p:spPr>
      </p:pic>
    </p:spTree>
    <p:extLst>
      <p:ext uri="{BB962C8B-B14F-4D97-AF65-F5344CB8AC3E}">
        <p14:creationId xmlns:p14="http://schemas.microsoft.com/office/powerpoint/2010/main" val="42858562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4538130" y="1132070"/>
            <a:ext cx="6565510" cy="4031873"/>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Journalistic headlines often use emotional adjectives [e.g., incredible, amazing, effortless] to highlight a problem experienced by the reader or use "trigger words" or interrogative words like how, what, when, or why to persuade people to read the article or click on a link. These approaches are viewed as counter-productive in academic writing. </a:t>
            </a:r>
            <a:endParaRPr lang="en-US" sz="3200" b="1" dirty="0">
              <a:latin typeface="TH Niramit AS" panose="02000506000000020004" pitchFamily="2" charset="-34"/>
              <a:cs typeface="TH Niramit AS" panose="02000506000000020004" pitchFamily="2" charset="-34"/>
            </a:endParaRPr>
          </a:p>
        </p:txBody>
      </p:sp>
      <p:pic>
        <p:nvPicPr>
          <p:cNvPr id="3" name="Picture 2" descr="A group of people sitting on a bench&#10;&#10;Description automatically generated with low confidence">
            <a:extLst>
              <a:ext uri="{FF2B5EF4-FFF2-40B4-BE49-F238E27FC236}">
                <a16:creationId xmlns:a16="http://schemas.microsoft.com/office/drawing/2014/main" id="{45E87ABD-5545-4EDB-A6FE-CFAD1E866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64" y="713794"/>
            <a:ext cx="4152122" cy="4152122"/>
          </a:xfrm>
          <a:prstGeom prst="rect">
            <a:avLst/>
          </a:prstGeom>
        </p:spPr>
      </p:pic>
    </p:spTree>
    <p:extLst>
      <p:ext uri="{BB962C8B-B14F-4D97-AF65-F5344CB8AC3E}">
        <p14:creationId xmlns:p14="http://schemas.microsoft.com/office/powerpoint/2010/main" val="18709211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2715208" y="1649055"/>
            <a:ext cx="7180250"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 A reader does not need clever or humorous titles to catch their attention because the act of reading is assumed to be deliberate based on a desire to learn and improve understanding of the research problem. In addition, a humorous title can merely detract from the seriousness and authority of your research. </a:t>
            </a:r>
            <a:endParaRPr lang="en-US" sz="3200" b="1" dirty="0">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4548483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007706" y="1621063"/>
            <a:ext cx="5467739" cy="2554545"/>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Unlike everywhere else in a college-level social sciences research paper [except when using direct quotes in the text], titles do not have to adhere to rigid grammatical or stylistic standards. </a:t>
            </a:r>
            <a:endParaRPr lang="en-US" sz="3200" b="1" dirty="0">
              <a:latin typeface="TH Niramit AS" panose="02000506000000020004" pitchFamily="2" charset="-34"/>
              <a:cs typeface="TH Niramit AS" panose="02000506000000020004" pitchFamily="2" charset="-34"/>
            </a:endParaRPr>
          </a:p>
        </p:txBody>
      </p:sp>
      <p:pic>
        <p:nvPicPr>
          <p:cNvPr id="3" name="Picture 2" descr="A picture containing text, queen, vector graphics, businesscard&#10;&#10;Description automatically generated">
            <a:extLst>
              <a:ext uri="{FF2B5EF4-FFF2-40B4-BE49-F238E27FC236}">
                <a16:creationId xmlns:a16="http://schemas.microsoft.com/office/drawing/2014/main" id="{F3F5377E-02A8-4CEB-8A41-A81E90AB1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938" y="1521610"/>
            <a:ext cx="3359020" cy="3359020"/>
          </a:xfrm>
          <a:prstGeom prst="rect">
            <a:avLst/>
          </a:prstGeom>
        </p:spPr>
      </p:pic>
    </p:spTree>
    <p:extLst>
      <p:ext uri="{BB962C8B-B14F-4D97-AF65-F5344CB8AC3E}">
        <p14:creationId xmlns:p14="http://schemas.microsoft.com/office/powerpoint/2010/main" val="615565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EF9CEFD-DBE8-45A9-8239-4AA3D6C4C8DA}"/>
              </a:ext>
            </a:extLst>
          </p:cNvPr>
          <p:cNvSpPr txBox="1"/>
          <p:nvPr/>
        </p:nvSpPr>
        <p:spPr>
          <a:xfrm>
            <a:off x="1233822" y="1359806"/>
            <a:ext cx="5467739" cy="3046988"/>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For example, it could be appropriate to begin a title with a coordinating conjunction [i.e., and, but, or, nor, for, so, yet] if it makes sense to do so and does not detract from the purpose of the study</a:t>
            </a:r>
            <a:endParaRPr lang="en-US" sz="3200" b="1" dirty="0">
              <a:latin typeface="TH Niramit AS" panose="02000506000000020004" pitchFamily="2" charset="-34"/>
              <a:cs typeface="TH Niramit AS" panose="02000506000000020004" pitchFamily="2" charset="-34"/>
            </a:endParaRPr>
          </a:p>
        </p:txBody>
      </p:sp>
      <p:pic>
        <p:nvPicPr>
          <p:cNvPr id="3" name="Picture 2" descr="Graphical user interface, application&#10;&#10;Description automatically generated">
            <a:extLst>
              <a:ext uri="{FF2B5EF4-FFF2-40B4-BE49-F238E27FC236}">
                <a16:creationId xmlns:a16="http://schemas.microsoft.com/office/drawing/2014/main" id="{224F12AD-196A-49E4-9896-3C262E59C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812" y="1072209"/>
            <a:ext cx="4544008" cy="4544008"/>
          </a:xfrm>
          <a:prstGeom prst="rect">
            <a:avLst/>
          </a:prstGeom>
        </p:spPr>
      </p:pic>
    </p:spTree>
    <p:extLst>
      <p:ext uri="{BB962C8B-B14F-4D97-AF65-F5344CB8AC3E}">
        <p14:creationId xmlns:p14="http://schemas.microsoft.com/office/powerpoint/2010/main" val="2874724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61D6-D57B-4C15-86F1-19EA63607771}"/>
              </a:ext>
            </a:extLst>
          </p:cNvPr>
          <p:cNvSpPr>
            <a:spLocks noGrp="1"/>
          </p:cNvSpPr>
          <p:nvPr>
            <p:ph type="title"/>
          </p:nvPr>
        </p:nvSpPr>
        <p:spPr/>
        <p:txBody>
          <a:bodyPr/>
          <a:lstStyle/>
          <a:p>
            <a:r>
              <a:rPr lang="en-US" dirty="0"/>
              <a:t>Research title Example</a:t>
            </a:r>
          </a:p>
        </p:txBody>
      </p:sp>
      <p:sp>
        <p:nvSpPr>
          <p:cNvPr id="3" name="Content Placeholder 2">
            <a:extLst>
              <a:ext uri="{FF2B5EF4-FFF2-40B4-BE49-F238E27FC236}">
                <a16:creationId xmlns:a16="http://schemas.microsoft.com/office/drawing/2014/main" id="{8DAB22F4-2D7A-4DE5-A892-DE46313D0980}"/>
              </a:ext>
            </a:extLst>
          </p:cNvPr>
          <p:cNvSpPr>
            <a:spLocks noGrp="1"/>
          </p:cNvSpPr>
          <p:nvPr>
            <p:ph idx="1"/>
          </p:nvPr>
        </p:nvSpPr>
        <p:spPr/>
        <p:txBody>
          <a:bodyPr>
            <a:normAutofit lnSpcReduction="10000"/>
          </a:bodyPr>
          <a:lstStyle/>
          <a:p>
            <a:r>
              <a:rPr lang="en-US" sz="3200" b="1" dirty="0">
                <a:latin typeface="TH Niramit AS" panose="02000506000000020004" pitchFamily="2" charset="-34"/>
                <a:cs typeface="TH Niramit AS" panose="02000506000000020004" pitchFamily="2" charset="-34"/>
              </a:rPr>
              <a:t>Examining the Relationship Between Psychological Well-being &amp; Academic Performance Among First-year College Students in a US Mid-south University</a:t>
            </a:r>
          </a:p>
          <a:p>
            <a:r>
              <a:rPr lang="en-US" sz="3200" b="1" dirty="0">
                <a:latin typeface="TH Niramit AS" panose="02000506000000020004" pitchFamily="2" charset="-34"/>
                <a:cs typeface="TH Niramit AS" panose="02000506000000020004" pitchFamily="2" charset="-34"/>
              </a:rPr>
              <a:t>Administrative Leaders' Viewpoints About the Significance of Art Education in Schools</a:t>
            </a:r>
          </a:p>
          <a:p>
            <a:r>
              <a:rPr lang="en-US" sz="3200" b="1" dirty="0">
                <a:latin typeface="TH Niramit AS" panose="02000506000000020004" pitchFamily="2" charset="-34"/>
                <a:cs typeface="TH Niramit AS" panose="02000506000000020004" pitchFamily="2" charset="-34"/>
              </a:rPr>
              <a:t>Faculty Perception of the Impact of perception of the Impact of COVID-19: A Descriptive COVID-19: A Descriptive Case Study Analysis</a:t>
            </a:r>
          </a:p>
          <a:p>
            <a:r>
              <a:rPr lang="en-US" sz="3200" b="1" dirty="0">
                <a:latin typeface="TH Niramit AS" panose="02000506000000020004" pitchFamily="2" charset="-34"/>
                <a:cs typeface="TH Niramit AS" panose="02000506000000020004" pitchFamily="2" charset="-34"/>
              </a:rPr>
              <a:t>Anxiety Patterns in Gifted Adolescents for patterns in Gifted Adolescents from Parents' perspectives</a:t>
            </a:r>
          </a:p>
          <a:p>
            <a:endParaRPr lang="en-US" sz="3200" b="1" dirty="0">
              <a:latin typeface="TH Niramit AS" panose="02000506000000020004" pitchFamily="2" charset="-34"/>
              <a:cs typeface="TH Niramit AS" panose="02000506000000020004" pitchFamily="2" charset="-34"/>
            </a:endParaRPr>
          </a:p>
        </p:txBody>
      </p:sp>
    </p:spTree>
    <p:extLst>
      <p:ext uri="{BB962C8B-B14F-4D97-AF65-F5344CB8AC3E}">
        <p14:creationId xmlns:p14="http://schemas.microsoft.com/office/powerpoint/2010/main" val="774515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2ABEC3-9C4A-4D1F-A377-1C5F4DC9EC7E}"/>
              </a:ext>
            </a:extLst>
          </p:cNvPr>
          <p:cNvSpPr>
            <a:spLocks noGrp="1"/>
          </p:cNvSpPr>
          <p:nvPr>
            <p:ph idx="1"/>
          </p:nvPr>
        </p:nvSpPr>
        <p:spPr/>
        <p:txBody>
          <a:bodyPr/>
          <a:lstStyle/>
          <a:p>
            <a:r>
              <a:rPr lang="en-US" dirty="0"/>
              <a:t>The Impact of Teacher Perception of Gifted Individuals on the Instruction of Gifted Students</a:t>
            </a:r>
          </a:p>
          <a:p>
            <a:r>
              <a:rPr lang="en-US" dirty="0"/>
              <a:t>Characteristics of Local Dual Credit Programs That Promote Sustained Enrollment and High School Achievement</a:t>
            </a:r>
          </a:p>
          <a:p>
            <a:r>
              <a:rPr lang="en-US" dirty="0"/>
              <a:t>Principals and Teacher Leaders Co-Constructing Theories in Practice: Empowerment and Accountability Exchanged Through School Leadership</a:t>
            </a:r>
          </a:p>
          <a:p>
            <a:r>
              <a:rPr lang="en-US" dirty="0"/>
              <a:t>The Long-Term Effects of a Preschool Program</a:t>
            </a:r>
          </a:p>
          <a:p>
            <a:r>
              <a:rPr lang="en-US" dirty="0"/>
              <a:t>Public Relations: Its Importance in the Public School System</a:t>
            </a:r>
          </a:p>
        </p:txBody>
      </p:sp>
    </p:spTree>
    <p:extLst>
      <p:ext uri="{BB962C8B-B14F-4D97-AF65-F5344CB8AC3E}">
        <p14:creationId xmlns:p14="http://schemas.microsoft.com/office/powerpoint/2010/main" val="3699797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52F5FD-02CD-4256-B845-BAE1B1105118}"/>
              </a:ext>
            </a:extLst>
          </p:cNvPr>
          <p:cNvSpPr>
            <a:spLocks noGrp="1"/>
          </p:cNvSpPr>
          <p:nvPr>
            <p:ph idx="1"/>
          </p:nvPr>
        </p:nvSpPr>
        <p:spPr/>
        <p:txBody>
          <a:bodyPr>
            <a:normAutofit/>
          </a:bodyPr>
          <a:lstStyle/>
          <a:p>
            <a:r>
              <a:rPr lang="en-US" sz="3200" b="1" dirty="0">
                <a:latin typeface="TH Niramit AS" panose="02000506000000020004" pitchFamily="2" charset="-34"/>
                <a:cs typeface="TH Niramit AS" panose="02000506000000020004" pitchFamily="2" charset="-34"/>
              </a:rPr>
              <a:t>Stress Indicators of Kentucky Elementary Principals</a:t>
            </a:r>
          </a:p>
          <a:p>
            <a:r>
              <a:rPr lang="en-US" sz="3200" b="1" dirty="0">
                <a:latin typeface="TH Niramit AS" panose="02000506000000020004" pitchFamily="2" charset="-34"/>
                <a:cs typeface="TH Niramit AS" panose="02000506000000020004" pitchFamily="2" charset="-34"/>
              </a:rPr>
              <a:t>Teacher Influence in Site-Based Decision Making: A Descriptive Study</a:t>
            </a:r>
          </a:p>
          <a:p>
            <a:r>
              <a:rPr lang="en-US" sz="3200" b="1" i="0" dirty="0">
                <a:solidFill>
                  <a:srgbClr val="000000"/>
                </a:solidFill>
                <a:effectLst/>
                <a:latin typeface="TH Niramit AS" panose="02000506000000020004" pitchFamily="2" charset="-34"/>
                <a:cs typeface="TH Niramit AS" panose="02000506000000020004" pitchFamily="2" charset="-34"/>
              </a:rPr>
              <a:t>An Analysis of Attitudes of Administrators Towards Higher-Level Thinking Skills Using Collegial Leadership in a Design to Improve Instruction: The Curriculum &amp; Instructional Leader Program</a:t>
            </a:r>
          </a:p>
          <a:p>
            <a:r>
              <a:rPr lang="en-US" sz="3200" b="1" dirty="0">
                <a:latin typeface="TH Niramit AS" panose="02000506000000020004" pitchFamily="2" charset="-34"/>
                <a:cs typeface="TH Niramit AS" panose="02000506000000020004" pitchFamily="2" charset="-34"/>
              </a:rPr>
              <a:t>A Survey of Factors Affecting Enrollment in Mathematics Teacher Education Programs</a:t>
            </a:r>
          </a:p>
        </p:txBody>
      </p:sp>
    </p:spTree>
    <p:extLst>
      <p:ext uri="{BB962C8B-B14F-4D97-AF65-F5344CB8AC3E}">
        <p14:creationId xmlns:p14="http://schemas.microsoft.com/office/powerpoint/2010/main" val="2957847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0983C-C9D2-4A19-AE38-B1C97DF62526}"/>
              </a:ext>
            </a:extLst>
          </p:cNvPr>
          <p:cNvSpPr>
            <a:spLocks noGrp="1"/>
          </p:cNvSpPr>
          <p:nvPr>
            <p:ph type="title"/>
          </p:nvPr>
        </p:nvSpPr>
        <p:spPr>
          <a:xfrm>
            <a:off x="125129" y="153192"/>
            <a:ext cx="11954576" cy="1325563"/>
          </a:xfrm>
        </p:spPr>
        <p:txBody>
          <a:bodyPr>
            <a:noAutofit/>
          </a:bodyPr>
          <a:lstStyle/>
          <a:p>
            <a:r>
              <a:rPr lang="en-US" sz="3600" b="1" dirty="0">
                <a:solidFill>
                  <a:srgbClr val="FF0000"/>
                </a:solidFill>
                <a:latin typeface="TH Niramit AS" panose="02000506000000020004" pitchFamily="2" charset="-34"/>
                <a:cs typeface="TH Niramit AS" panose="02000506000000020004" pitchFamily="2" charset="-34"/>
              </a:rPr>
              <a:t>Examining the Relationship Between Psychological Well-being &amp; Academic Performance Among First-year College Students in a US Mid-south University</a:t>
            </a:r>
          </a:p>
        </p:txBody>
      </p:sp>
      <p:sp>
        <p:nvSpPr>
          <p:cNvPr id="3" name="Content Placeholder 2">
            <a:extLst>
              <a:ext uri="{FF2B5EF4-FFF2-40B4-BE49-F238E27FC236}">
                <a16:creationId xmlns:a16="http://schemas.microsoft.com/office/drawing/2014/main" id="{FC72ED22-D166-498B-BF1F-AAD2E2D370D4}"/>
              </a:ext>
            </a:extLst>
          </p:cNvPr>
          <p:cNvSpPr>
            <a:spLocks noGrp="1"/>
          </p:cNvSpPr>
          <p:nvPr>
            <p:ph idx="1"/>
          </p:nvPr>
        </p:nvSpPr>
        <p:spPr>
          <a:xfrm>
            <a:off x="125129" y="1690688"/>
            <a:ext cx="11954576" cy="4351338"/>
          </a:xfrm>
        </p:spPr>
        <p:txBody>
          <a:bodyPr>
            <a:noAutofit/>
          </a:bodyPr>
          <a:lstStyle/>
          <a:p>
            <a:r>
              <a:rPr lang="en-US" sz="3200" b="1" dirty="0">
                <a:latin typeface="TH Niramit AS" panose="02000506000000020004" pitchFamily="2" charset="-34"/>
                <a:cs typeface="TH Niramit AS" panose="02000506000000020004" pitchFamily="2" charset="-34"/>
              </a:rPr>
              <a:t>This study examined the relationship between psychological well-being and college students. In addition, I looked at how COVID-19 impacted their psychological well-being. I used </a:t>
            </a:r>
            <a:r>
              <a:rPr lang="en-US" sz="3200" b="1" dirty="0" err="1">
                <a:latin typeface="TH Niramit AS" panose="02000506000000020004" pitchFamily="2" charset="-34"/>
                <a:cs typeface="TH Niramit AS" panose="02000506000000020004" pitchFamily="2" charset="-34"/>
              </a:rPr>
              <a:t>Ryff</a:t>
            </a:r>
            <a:r>
              <a:rPr lang="en-US" sz="3200" b="1" dirty="0">
                <a:latin typeface="TH Niramit AS" panose="02000506000000020004" pitchFamily="2" charset="-34"/>
                <a:cs typeface="TH Niramit AS" panose="02000506000000020004" pitchFamily="2" charset="-34"/>
              </a:rPr>
              <a:t> and Keyes’ (1995) 18-item Scale of Psychological Well-Being (SPWB-18) to measure participants' psychological well-being. Other demographic information such as race, gender, first-generation college student status, college readiness, and Pell Grant eligibility were collected from the WKU’s Institutes of Research. </a:t>
            </a:r>
          </a:p>
        </p:txBody>
      </p:sp>
    </p:spTree>
    <p:extLst>
      <p:ext uri="{BB962C8B-B14F-4D97-AF65-F5344CB8AC3E}">
        <p14:creationId xmlns:p14="http://schemas.microsoft.com/office/powerpoint/2010/main" val="3070951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D1DE60-FD71-4B58-8C8C-D33C49FBFF7C}"/>
              </a:ext>
            </a:extLst>
          </p:cNvPr>
          <p:cNvSpPr>
            <a:spLocks noGrp="1"/>
          </p:cNvSpPr>
          <p:nvPr>
            <p:ph idx="1"/>
          </p:nvPr>
        </p:nvSpPr>
        <p:spPr>
          <a:xfrm>
            <a:off x="838200" y="1142231"/>
            <a:ext cx="10515600" cy="4351338"/>
          </a:xfrm>
        </p:spPr>
        <p:txBody>
          <a:bodyPr>
            <a:normAutofit/>
          </a:bodyPr>
          <a:lstStyle/>
          <a:p>
            <a:r>
              <a:rPr lang="en-US" sz="3200" b="1" dirty="0">
                <a:latin typeface="TH Niramit AS" panose="02000506000000020004" pitchFamily="2" charset="-34"/>
                <a:cs typeface="TH Niramit AS" panose="02000506000000020004" pitchFamily="2" charset="-34"/>
              </a:rPr>
              <a:t>Data were analyzed using multiple regressions that controlled for the effects of ethnicity, gender, first-generation status, and socioeconomic status. Moreover, the impact of COVID-19 on psychological well-being was evaluated and reported. In this dataset, the internal consistency of the SPWB-18 overall scale was .77; however, the reliabilities of the individual subscales were all below .60. Results indicated subscales of self-acceptance, purpose in life, personal growth and autonomy predicted GPA with statistical significance, but these results should be considered cautiously given the low internal consistency of these subscales. </a:t>
            </a:r>
            <a:endParaRPr lang="en-US" sz="3200" dirty="0"/>
          </a:p>
        </p:txBody>
      </p:sp>
    </p:spTree>
    <p:extLst>
      <p:ext uri="{BB962C8B-B14F-4D97-AF65-F5344CB8AC3E}">
        <p14:creationId xmlns:p14="http://schemas.microsoft.com/office/powerpoint/2010/main" val="3714942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121F780-8460-4DE0-B1BB-35FA6B2F063F}"/>
              </a:ext>
            </a:extLst>
          </p:cNvPr>
          <p:cNvSpPr txBox="1"/>
          <p:nvPr/>
        </p:nvSpPr>
        <p:spPr>
          <a:xfrm>
            <a:off x="1903444" y="1470171"/>
            <a:ext cx="8378890" cy="3539430"/>
          </a:xfrm>
          <a:prstGeom prst="rect">
            <a:avLst/>
          </a:prstGeom>
          <a:noFill/>
        </p:spPr>
        <p:txBody>
          <a:bodyPr wrap="square">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A current issue or event is rarely a static unit of analysis; it is more like a moving target. Given this, it can be difficult to focus on a specific research problem related to the topic you've chosen to investigate because its relevance or importance may diminish over time due to unforeseen circumstances, while at the same time, new and significant topics may emerge instead.</a:t>
            </a:r>
          </a:p>
        </p:txBody>
      </p:sp>
      <p:sp>
        <p:nvSpPr>
          <p:cNvPr id="23" name="Rectangle: Rounded Corners 22">
            <a:extLst>
              <a:ext uri="{FF2B5EF4-FFF2-40B4-BE49-F238E27FC236}">
                <a16:creationId xmlns:a16="http://schemas.microsoft.com/office/drawing/2014/main" id="{D48A01EE-1BA9-4BEB-AB1A-E8F86FE08ED3}"/>
              </a:ext>
            </a:extLst>
          </p:cNvPr>
          <p:cNvSpPr/>
          <p:nvPr/>
        </p:nvSpPr>
        <p:spPr>
          <a:xfrm>
            <a:off x="1427583" y="1132070"/>
            <a:ext cx="9552043" cy="4317857"/>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B8F5806-69FF-4E24-A541-8A0ED61774A3}"/>
              </a:ext>
            </a:extLst>
          </p:cNvPr>
          <p:cNvSpPr/>
          <p:nvPr/>
        </p:nvSpPr>
        <p:spPr>
          <a:xfrm>
            <a:off x="1194318" y="1012308"/>
            <a:ext cx="706186" cy="706186"/>
          </a:xfrm>
          <a:prstGeom prst="ellips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H SarabunPSK" panose="020B0500040200020003" pitchFamily="34" charset="-34"/>
                <a:cs typeface="TH SarabunPSK" panose="020B0500040200020003" pitchFamily="34" charset="-34"/>
              </a:rPr>
              <a:t>4</a:t>
            </a:r>
          </a:p>
        </p:txBody>
      </p:sp>
    </p:spTree>
    <p:extLst>
      <p:ext uri="{BB962C8B-B14F-4D97-AF65-F5344CB8AC3E}">
        <p14:creationId xmlns:p14="http://schemas.microsoft.com/office/powerpoint/2010/main" val="30785195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13E2B-E62F-4118-89CE-A64EECA20381}"/>
              </a:ext>
            </a:extLst>
          </p:cNvPr>
          <p:cNvSpPr>
            <a:spLocks noGrp="1"/>
          </p:cNvSpPr>
          <p:nvPr>
            <p:ph idx="1"/>
          </p:nvPr>
        </p:nvSpPr>
        <p:spPr>
          <a:xfrm>
            <a:off x="838200" y="920850"/>
            <a:ext cx="10515600" cy="4351338"/>
          </a:xfrm>
        </p:spPr>
        <p:txBody>
          <a:bodyPr>
            <a:normAutofit/>
          </a:bodyPr>
          <a:lstStyle/>
          <a:p>
            <a:r>
              <a:rPr lang="en-US" sz="3200" b="1" dirty="0">
                <a:latin typeface="TH Niramit AS" panose="02000506000000020004" pitchFamily="2" charset="-34"/>
                <a:cs typeface="TH Niramit AS" panose="02000506000000020004" pitchFamily="2" charset="-34"/>
              </a:rPr>
              <a:t>First-generation students' overall psychological well-being scores and their self-acceptance sub scores both positively predicted GPA scores more strongly than these scores for other students. Half of the students felt that COVID-19 did impact their psychological well-being to some extent, almost a third were neutral, and the remainder did not believe it had impact. Keywords: psychological well-being, student success, academic performance, COVID-19</a:t>
            </a:r>
            <a:endParaRPr lang="en-US" sz="3200" dirty="0"/>
          </a:p>
        </p:txBody>
      </p:sp>
    </p:spTree>
    <p:extLst>
      <p:ext uri="{BB962C8B-B14F-4D97-AF65-F5344CB8AC3E}">
        <p14:creationId xmlns:p14="http://schemas.microsoft.com/office/powerpoint/2010/main" val="29453662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C68D3-AC9B-4CB5-853F-6C10A76A5AE1}"/>
              </a:ext>
            </a:extLst>
          </p:cNvPr>
          <p:cNvSpPr>
            <a:spLocks noGrp="1"/>
          </p:cNvSpPr>
          <p:nvPr>
            <p:ph type="title"/>
          </p:nvPr>
        </p:nvSpPr>
        <p:spPr/>
        <p:txBody>
          <a:bodyPr>
            <a:normAutofit/>
          </a:bodyPr>
          <a:lstStyle/>
          <a:p>
            <a:r>
              <a:rPr lang="en-US" sz="4000" b="1" dirty="0">
                <a:solidFill>
                  <a:srgbClr val="FF0000"/>
                </a:solidFill>
                <a:latin typeface="TH Niramit AS" panose="02000506000000020004" pitchFamily="2" charset="-34"/>
                <a:cs typeface="TH Niramit AS" panose="02000506000000020004" pitchFamily="2" charset="-34"/>
              </a:rPr>
              <a:t>Administrative Leaders' Viewpoints About the Significance of Art Education in Schools</a:t>
            </a:r>
          </a:p>
        </p:txBody>
      </p:sp>
      <p:sp>
        <p:nvSpPr>
          <p:cNvPr id="3" name="Content Placeholder 2">
            <a:extLst>
              <a:ext uri="{FF2B5EF4-FFF2-40B4-BE49-F238E27FC236}">
                <a16:creationId xmlns:a16="http://schemas.microsoft.com/office/drawing/2014/main" id="{04BC82AF-506B-4C8C-A94A-6D19C91F3AB9}"/>
              </a:ext>
            </a:extLst>
          </p:cNvPr>
          <p:cNvSpPr>
            <a:spLocks noGrp="1"/>
          </p:cNvSpPr>
          <p:nvPr>
            <p:ph idx="1"/>
          </p:nvPr>
        </p:nvSpPr>
        <p:spPr>
          <a:xfrm>
            <a:off x="838200" y="1825625"/>
            <a:ext cx="10515600" cy="4180539"/>
          </a:xfrm>
        </p:spPr>
        <p:txBody>
          <a:bodyPr>
            <a:normAutofit/>
          </a:bodyPr>
          <a:lstStyle/>
          <a:p>
            <a:r>
              <a:rPr lang="en-US" sz="3200" b="1" dirty="0">
                <a:latin typeface="TH Niramit AS" panose="02000506000000020004" pitchFamily="2" charset="-34"/>
                <a:cs typeface="TH Niramit AS" panose="02000506000000020004" pitchFamily="2" charset="-34"/>
              </a:rPr>
              <a:t>The value of art education and people’s perspective of its value have been subjects of research throughout the years. Art programs are usually the first to be eliminated when there are budget cuts in the public school systems. </a:t>
            </a:r>
          </a:p>
        </p:txBody>
      </p:sp>
    </p:spTree>
    <p:extLst>
      <p:ext uri="{BB962C8B-B14F-4D97-AF65-F5344CB8AC3E}">
        <p14:creationId xmlns:p14="http://schemas.microsoft.com/office/powerpoint/2010/main" val="3766016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4A8D1-9F87-4B55-A4CE-66E5FFE1BA0C}"/>
              </a:ext>
            </a:extLst>
          </p:cNvPr>
          <p:cNvSpPr>
            <a:spLocks noGrp="1"/>
          </p:cNvSpPr>
          <p:nvPr>
            <p:ph idx="1"/>
          </p:nvPr>
        </p:nvSpPr>
        <p:spPr/>
        <p:txBody>
          <a:bodyPr>
            <a:normAutofit/>
          </a:bodyPr>
          <a:lstStyle/>
          <a:p>
            <a:r>
              <a:rPr lang="en-US" sz="3200" b="1" dirty="0">
                <a:latin typeface="TH Niramit AS" panose="02000506000000020004" pitchFamily="2" charset="-34"/>
                <a:cs typeface="TH Niramit AS" panose="02000506000000020004" pitchFamily="2" charset="-34"/>
              </a:rPr>
              <a:t>This study examines policy, history, and teachers’, parents’, and students’ viewpoints of the value of art education. It also analyzes the researched value that an art education provides. As there is little to no research on administrative leaders’ viewpoints, this research study utilized Q-methodology to determine administrators’ viewpoints on their personal value of art education. </a:t>
            </a:r>
            <a:endParaRPr lang="en-US" sz="3200" dirty="0"/>
          </a:p>
        </p:txBody>
      </p:sp>
    </p:spTree>
    <p:extLst>
      <p:ext uri="{BB962C8B-B14F-4D97-AF65-F5344CB8AC3E}">
        <p14:creationId xmlns:p14="http://schemas.microsoft.com/office/powerpoint/2010/main" val="1764552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C3B9ED-4822-433E-AA52-ED45BA8DDEC1}"/>
              </a:ext>
            </a:extLst>
          </p:cNvPr>
          <p:cNvSpPr>
            <a:spLocks noGrp="1"/>
          </p:cNvSpPr>
          <p:nvPr>
            <p:ph idx="1"/>
          </p:nvPr>
        </p:nvSpPr>
        <p:spPr/>
        <p:txBody>
          <a:bodyPr>
            <a:normAutofit/>
          </a:bodyPr>
          <a:lstStyle/>
          <a:p>
            <a:r>
              <a:rPr lang="en-US" sz="3200" b="1" dirty="0">
                <a:latin typeface="TH Niramit AS" panose="02000506000000020004" pitchFamily="2" charset="-34"/>
                <a:cs typeface="TH Niramit AS" panose="02000506000000020004" pitchFamily="2" charset="-34"/>
              </a:rPr>
              <a:t>The main goal of this research was to assess administrators’ perspectives, positions, and standpoints as this is currently an unexplored area of research. </a:t>
            </a:r>
          </a:p>
          <a:p>
            <a:r>
              <a:rPr lang="en-US" sz="3200" b="1" dirty="0">
                <a:latin typeface="TH Niramit AS" panose="02000506000000020004" pitchFamily="2" charset="-34"/>
                <a:cs typeface="TH Niramit AS" panose="02000506000000020004" pitchFamily="2" charset="-34"/>
              </a:rPr>
              <a:t>Keywords: art education, benefits, importance, value, budget cuts, perceptions, viewpoints, policies, impacts, Q-sorting</a:t>
            </a:r>
            <a:endParaRPr lang="en-US" sz="3200" dirty="0"/>
          </a:p>
        </p:txBody>
      </p:sp>
    </p:spTree>
    <p:extLst>
      <p:ext uri="{BB962C8B-B14F-4D97-AF65-F5344CB8AC3E}">
        <p14:creationId xmlns:p14="http://schemas.microsoft.com/office/powerpoint/2010/main" val="21261775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1C92-7B13-4D67-8F29-4174CB1237FF}"/>
              </a:ext>
            </a:extLst>
          </p:cNvPr>
          <p:cNvSpPr>
            <a:spLocks noGrp="1"/>
          </p:cNvSpPr>
          <p:nvPr>
            <p:ph type="title"/>
          </p:nvPr>
        </p:nvSpPr>
        <p:spPr>
          <a:xfrm>
            <a:off x="491691" y="500062"/>
            <a:ext cx="10515600" cy="1325563"/>
          </a:xfrm>
        </p:spPr>
        <p:txBody>
          <a:bodyPr>
            <a:noAutofit/>
          </a:bodyPr>
          <a:lstStyle/>
          <a:p>
            <a:r>
              <a:rPr lang="en-US" sz="3600" b="1" dirty="0">
                <a:latin typeface="TH Niramit AS" panose="02000506000000020004" pitchFamily="2" charset="-34"/>
                <a:cs typeface="TH Niramit AS" panose="02000506000000020004" pitchFamily="2" charset="-34"/>
              </a:rPr>
              <a:t>Faculty Perception of the Impact COVID-19: A Descriptive COVID-19: A Descriptive Case Study Analysis </a:t>
            </a:r>
          </a:p>
        </p:txBody>
      </p:sp>
      <p:sp>
        <p:nvSpPr>
          <p:cNvPr id="3" name="Content Placeholder 2">
            <a:extLst>
              <a:ext uri="{FF2B5EF4-FFF2-40B4-BE49-F238E27FC236}">
                <a16:creationId xmlns:a16="http://schemas.microsoft.com/office/drawing/2014/main" id="{F1FA4BE2-4B19-4677-9E59-E513259660EE}"/>
              </a:ext>
            </a:extLst>
          </p:cNvPr>
          <p:cNvSpPr>
            <a:spLocks noGrp="1"/>
          </p:cNvSpPr>
          <p:nvPr>
            <p:ph idx="1"/>
          </p:nvPr>
        </p:nvSpPr>
        <p:spPr>
          <a:xfrm>
            <a:off x="838200" y="1825625"/>
            <a:ext cx="10515600" cy="4931310"/>
          </a:xfrm>
        </p:spPr>
        <p:txBody>
          <a:bodyPr>
            <a:noAutofit/>
          </a:bodyPr>
          <a:lstStyle/>
          <a:p>
            <a:r>
              <a:rPr lang="en-US" sz="3200" b="1" dirty="0">
                <a:latin typeface="TH Niramit AS" panose="02000506000000020004" pitchFamily="2" charset="-34"/>
                <a:cs typeface="TH Niramit AS" panose="02000506000000020004" pitchFamily="2" charset="-34"/>
              </a:rPr>
              <a:t>The purpose of this study was to get an understanding of college faculty experiences and perceptions of student learning outcomes during forced virtual instruction in the spring 2020 semester. The study was limited to faculty who taught at one of the 18 member institutions of the Association of Kentucky Colleges and Universities (AIKCU). Factors such as the discipline being taught were considered. </a:t>
            </a:r>
          </a:p>
        </p:txBody>
      </p:sp>
    </p:spTree>
    <p:extLst>
      <p:ext uri="{BB962C8B-B14F-4D97-AF65-F5344CB8AC3E}">
        <p14:creationId xmlns:p14="http://schemas.microsoft.com/office/powerpoint/2010/main" val="4397550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EE6402-53A0-4DD5-90D6-B246411F1ED3}"/>
              </a:ext>
            </a:extLst>
          </p:cNvPr>
          <p:cNvSpPr>
            <a:spLocks noGrp="1"/>
          </p:cNvSpPr>
          <p:nvPr>
            <p:ph idx="1"/>
          </p:nvPr>
        </p:nvSpPr>
        <p:spPr>
          <a:xfrm>
            <a:off x="905577" y="1132606"/>
            <a:ext cx="10515600" cy="4351338"/>
          </a:xfrm>
        </p:spPr>
        <p:txBody>
          <a:bodyPr>
            <a:normAutofit/>
          </a:bodyPr>
          <a:lstStyle/>
          <a:p>
            <a:r>
              <a:rPr lang="en-US" sz="3200" b="1" dirty="0">
                <a:latin typeface="TH Niramit AS" panose="02000506000000020004" pitchFamily="2" charset="-34"/>
                <a:cs typeface="TH Niramit AS" panose="02000506000000020004" pitchFamily="2" charset="-34"/>
              </a:rPr>
              <a:t>Other factors considered were faculty experience with virtual instruction, the availability of technology for faculty and students, and the support provided to students and faculty amid the transition to virtual instruction. The survey reviewed responses from each AIKCU respondent. A total of 68 people responded to the survey. There were 11 faculty (16.18%) who were not teaching during spring 2020 and 57 (83.82%) who were teaching during the spring 2020 semester, and they moved forward to complete the survey. The 57 respondents did not participate in each question. The results include the number of participants for each question. </a:t>
            </a:r>
            <a:endParaRPr lang="en-US" sz="3200" b="1" dirty="0"/>
          </a:p>
        </p:txBody>
      </p:sp>
    </p:spTree>
    <p:extLst>
      <p:ext uri="{BB962C8B-B14F-4D97-AF65-F5344CB8AC3E}">
        <p14:creationId xmlns:p14="http://schemas.microsoft.com/office/powerpoint/2010/main" val="3362083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21B61-A132-42AD-A982-BD466EB43485}"/>
              </a:ext>
            </a:extLst>
          </p:cNvPr>
          <p:cNvSpPr>
            <a:spLocks noGrp="1"/>
          </p:cNvSpPr>
          <p:nvPr>
            <p:ph idx="1"/>
          </p:nvPr>
        </p:nvSpPr>
        <p:spPr>
          <a:xfrm>
            <a:off x="674571" y="1253331"/>
            <a:ext cx="10515600" cy="4351338"/>
          </a:xfrm>
        </p:spPr>
        <p:txBody>
          <a:bodyPr>
            <a:normAutofit/>
          </a:bodyPr>
          <a:lstStyle/>
          <a:p>
            <a:r>
              <a:rPr lang="en-US" sz="3200" b="1" dirty="0">
                <a:latin typeface="TH Niramit AS" panose="02000506000000020004" pitchFamily="2" charset="-34"/>
                <a:cs typeface="TH Niramit AS" panose="02000506000000020004" pitchFamily="2" charset="-34"/>
              </a:rPr>
              <a:t>This case study also served to add to the limited body of research about faculty experience and perception as it relates to the impact Covid-19 had in the spring 2020 semester when face-to-face instruction transitioned abruptly to Emergency Remote Teaching (ERT). The researcher used a questionnaire for data collection, a non-experimental descriptive approach. The iv information collected adds to the growing body of literature on the challenges faced and feelings experienced by faculty during the Covid-19 pandemic. The case study revealed a number of interesting findings. This study supported other research by capturing faculty experiences. </a:t>
            </a:r>
            <a:endParaRPr lang="en-US" sz="3200" b="1" dirty="0"/>
          </a:p>
        </p:txBody>
      </p:sp>
    </p:spTree>
    <p:extLst>
      <p:ext uri="{BB962C8B-B14F-4D97-AF65-F5344CB8AC3E}">
        <p14:creationId xmlns:p14="http://schemas.microsoft.com/office/powerpoint/2010/main" val="31910829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E3FD67-C6B1-4775-9390-4B716C740F1B}"/>
              </a:ext>
            </a:extLst>
          </p:cNvPr>
          <p:cNvSpPr>
            <a:spLocks noGrp="1"/>
          </p:cNvSpPr>
          <p:nvPr>
            <p:ph idx="1"/>
          </p:nvPr>
        </p:nvSpPr>
        <p:spPr/>
        <p:txBody>
          <a:bodyPr>
            <a:normAutofit/>
          </a:bodyPr>
          <a:lstStyle/>
          <a:p>
            <a:r>
              <a:rPr lang="en-US" sz="3200" b="1" dirty="0">
                <a:latin typeface="TH Niramit AS" panose="02000506000000020004" pitchFamily="2" charset="-34"/>
                <a:cs typeface="TH Niramit AS" panose="02000506000000020004" pitchFamily="2" charset="-34"/>
              </a:rPr>
              <a:t>A number of faculty expressed a lack of knowledge in virtual instruction, while many also indicated less familiarity with the technology required once ERT began. Faculty struggled with the loss of connectivity with students. At least 50% of the respondents felt academic integrity declined. Additionally, faculty shared an increase in tiredness, more demand on their time, and increased family responsibilities. According to the case study, AICKU faculty, though weary, continued to focus on teaching the course content. </a:t>
            </a:r>
            <a:endParaRPr lang="en-US" sz="3200" b="1" dirty="0"/>
          </a:p>
        </p:txBody>
      </p:sp>
    </p:spTree>
    <p:extLst>
      <p:ext uri="{BB962C8B-B14F-4D97-AF65-F5344CB8AC3E}">
        <p14:creationId xmlns:p14="http://schemas.microsoft.com/office/powerpoint/2010/main" val="1188734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2AC09-1562-4E1D-821B-8E5C9CE93BFD}"/>
              </a:ext>
            </a:extLst>
          </p:cNvPr>
          <p:cNvSpPr>
            <a:spLocks noGrp="1"/>
          </p:cNvSpPr>
          <p:nvPr>
            <p:ph idx="1"/>
          </p:nvPr>
        </p:nvSpPr>
        <p:spPr/>
        <p:txBody>
          <a:bodyPr>
            <a:normAutofit/>
          </a:bodyPr>
          <a:lstStyle/>
          <a:p>
            <a:r>
              <a:rPr lang="en-US" sz="3200" b="1" dirty="0">
                <a:latin typeface="TH Niramit AS" panose="02000506000000020004" pitchFamily="2" charset="-34"/>
                <a:cs typeface="TH Niramit AS" panose="02000506000000020004" pitchFamily="2" charset="-34"/>
              </a:rPr>
              <a:t>However, faculty perception indicated student learning outcomes were not achieved during the spring 2020 semester. Faculty felt hindered by the loss of hands-on learning, clinical experiences, and field opportunities for students. Finally, this case study provided feedback from faculty regarding academic deficits some students may have moving forward, and how to potentially combat those. Additionally, faculty responses provided new techniques and tools that may be used in the future to supplement virtual learning.</a:t>
            </a:r>
            <a:endParaRPr lang="en-US" sz="3200" b="1" dirty="0"/>
          </a:p>
          <a:p>
            <a:endParaRPr lang="en-US" sz="3200" b="1" dirty="0"/>
          </a:p>
        </p:txBody>
      </p:sp>
    </p:spTree>
    <p:extLst>
      <p:ext uri="{BB962C8B-B14F-4D97-AF65-F5344CB8AC3E}">
        <p14:creationId xmlns:p14="http://schemas.microsoft.com/office/powerpoint/2010/main" val="24863395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10410460" y="-223160"/>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10410460" y="-1"/>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79958" y="66756"/>
            <a:ext cx="830876" cy="1065314"/>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OneBar.io - Run a Q&amp;amp;A Forum">
            <a:extLst>
              <a:ext uri="{FF2B5EF4-FFF2-40B4-BE49-F238E27FC236}">
                <a16:creationId xmlns:a16="http://schemas.microsoft.com/office/drawing/2014/main" id="{FAFEC868-D249-4349-BD3F-F87DA7803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04" y="925947"/>
            <a:ext cx="10263886" cy="4698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262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Manual Input 6">
            <a:extLst>
              <a:ext uri="{FF2B5EF4-FFF2-40B4-BE49-F238E27FC236}">
                <a16:creationId xmlns:a16="http://schemas.microsoft.com/office/drawing/2014/main" id="{8164609B-B19A-4D26-9808-5C27D213E933}"/>
              </a:ext>
            </a:extLst>
          </p:cNvPr>
          <p:cNvSpPr/>
          <p:nvPr/>
        </p:nvSpPr>
        <p:spPr>
          <a:xfrm rot="16200000">
            <a:off x="6492879" y="-5346563"/>
            <a:ext cx="410547" cy="111036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966D29BB-5D5E-4363-91B1-198FF9A9760E}"/>
              </a:ext>
            </a:extLst>
          </p:cNvPr>
          <p:cNvSpPr/>
          <p:nvPr/>
        </p:nvSpPr>
        <p:spPr>
          <a:xfrm flipH="1">
            <a:off x="959703" y="-2"/>
            <a:ext cx="693180" cy="766590"/>
          </a:xfrm>
          <a:prstGeom prst="parallelogram">
            <a:avLst>
              <a:gd name="adj" fmla="val 79493"/>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52E5206B-413D-4353-9750-2E7790E4C770}"/>
              </a:ext>
            </a:extLst>
          </p:cNvPr>
          <p:cNvSpPr/>
          <p:nvPr/>
        </p:nvSpPr>
        <p:spPr>
          <a:xfrm flipH="1">
            <a:off x="796419" y="-3"/>
            <a:ext cx="396553" cy="410549"/>
          </a:xfrm>
          <a:prstGeom prst="parallelogram">
            <a:avLst>
              <a:gd name="adj" fmla="val 73041"/>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Input 6">
            <a:extLst>
              <a:ext uri="{FF2B5EF4-FFF2-40B4-BE49-F238E27FC236}">
                <a16:creationId xmlns:a16="http://schemas.microsoft.com/office/drawing/2014/main" id="{66E1E15C-C7BE-41D8-B228-F04F7393E778}"/>
              </a:ext>
            </a:extLst>
          </p:cNvPr>
          <p:cNvSpPr/>
          <p:nvPr/>
        </p:nvSpPr>
        <p:spPr>
          <a:xfrm rot="16200000">
            <a:off x="5443462" y="1741713"/>
            <a:ext cx="410547" cy="982202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FE207999-66BA-4B5F-877C-BD2A360D95DF}"/>
              </a:ext>
            </a:extLst>
          </p:cNvPr>
          <p:cNvSpPr/>
          <p:nvPr/>
        </p:nvSpPr>
        <p:spPr>
          <a:xfrm flipH="1">
            <a:off x="-78732" y="5624882"/>
            <a:ext cx="1086438" cy="1317094"/>
          </a:xfrm>
          <a:prstGeom prst="parallelogram">
            <a:avLst>
              <a:gd name="adj" fmla="val 86363"/>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ED1F9679-72B1-4399-AFBA-998365BC3838}"/>
              </a:ext>
            </a:extLst>
          </p:cNvPr>
          <p:cNvSpPr/>
          <p:nvPr/>
        </p:nvSpPr>
        <p:spPr>
          <a:xfrm flipH="1">
            <a:off x="233264" y="6287353"/>
            <a:ext cx="504457" cy="570647"/>
          </a:xfrm>
          <a:prstGeom prst="parallelogram">
            <a:avLst>
              <a:gd name="adj" fmla="val 79507"/>
            </a:avLst>
          </a:prstGeom>
          <a:solidFill>
            <a:srgbClr val="FF5B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a:extLst>
              <a:ext uri="{FF2B5EF4-FFF2-40B4-BE49-F238E27FC236}">
                <a16:creationId xmlns:a16="http://schemas.microsoft.com/office/drawing/2014/main" id="{DFDF9B1D-593E-4EB8-9D96-F74CD5FF9954}"/>
              </a:ext>
            </a:extLst>
          </p:cNvPr>
          <p:cNvSpPr/>
          <p:nvPr/>
        </p:nvSpPr>
        <p:spPr>
          <a:xfrm flipH="1">
            <a:off x="11479160" y="6204857"/>
            <a:ext cx="585321" cy="653143"/>
          </a:xfrm>
          <a:prstGeom prst="parallelogram">
            <a:avLst>
              <a:gd name="adj" fmla="val 7822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Input 6">
            <a:extLst>
              <a:ext uri="{FF2B5EF4-FFF2-40B4-BE49-F238E27FC236}">
                <a16:creationId xmlns:a16="http://schemas.microsoft.com/office/drawing/2014/main" id="{F66F972A-FED8-4C96-A14B-5DA4E14DD3D3}"/>
              </a:ext>
            </a:extLst>
          </p:cNvPr>
          <p:cNvSpPr/>
          <p:nvPr/>
        </p:nvSpPr>
        <p:spPr>
          <a:xfrm rot="16200000" flipH="1" flipV="1">
            <a:off x="6496288" y="1472052"/>
            <a:ext cx="410547" cy="10361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B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D479C2B-5F8E-417E-AF46-DE0ED739738C}"/>
              </a:ext>
            </a:extLst>
          </p:cNvPr>
          <p:cNvSpPr txBox="1"/>
          <p:nvPr/>
        </p:nvSpPr>
        <p:spPr>
          <a:xfrm>
            <a:off x="1007706" y="6424808"/>
            <a:ext cx="6565510" cy="461665"/>
          </a:xfrm>
          <a:prstGeom prst="rect">
            <a:avLst/>
          </a:prstGeom>
          <a:noFill/>
        </p:spPr>
        <p:txBody>
          <a:bodyPr wrap="square">
            <a:spAutoFit/>
          </a:bodyPr>
          <a:lstStyle/>
          <a:p>
            <a:r>
              <a:rPr lang="en-US" sz="2400" b="1" dirty="0">
                <a:solidFill>
                  <a:schemeClr val="bg1"/>
                </a:solidFill>
                <a:latin typeface="Agency FB" panose="020B0503020202020204" pitchFamily="34" charset="0"/>
              </a:rPr>
              <a:t>SUAN SUNANDHA RAJABHAT UNIVERSITY</a:t>
            </a:r>
          </a:p>
        </p:txBody>
      </p:sp>
      <p:sp>
        <p:nvSpPr>
          <p:cNvPr id="3" name="Flowchart: Manual Input 6">
            <a:extLst>
              <a:ext uri="{FF2B5EF4-FFF2-40B4-BE49-F238E27FC236}">
                <a16:creationId xmlns:a16="http://schemas.microsoft.com/office/drawing/2014/main" id="{A33DAA95-2D5D-4B90-BD62-46D9D88508AE}"/>
              </a:ext>
            </a:extLst>
          </p:cNvPr>
          <p:cNvSpPr/>
          <p:nvPr/>
        </p:nvSpPr>
        <p:spPr>
          <a:xfrm rot="16200000">
            <a:off x="6698114" y="-4571342"/>
            <a:ext cx="410547" cy="1066970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8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Flowchart: Manual Input 6">
            <a:extLst>
              <a:ext uri="{FF2B5EF4-FFF2-40B4-BE49-F238E27FC236}">
                <a16:creationId xmlns:a16="http://schemas.microsoft.com/office/drawing/2014/main" id="{5AC9F3F2-C781-488E-AE99-FCB7A185E049}"/>
              </a:ext>
            </a:extLst>
          </p:cNvPr>
          <p:cNvSpPr/>
          <p:nvPr/>
        </p:nvSpPr>
        <p:spPr>
          <a:xfrm rot="16200000">
            <a:off x="6624034" y="-4851861"/>
            <a:ext cx="410547" cy="1082634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08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08 h 10000"/>
              <a:gd name="connsiteX0" fmla="*/ 0 w 10000"/>
              <a:gd name="connsiteY0" fmla="*/ 28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8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284"/>
                </a:moveTo>
                <a:lnTo>
                  <a:pt x="10000" y="0"/>
                </a:lnTo>
                <a:lnTo>
                  <a:pt x="10000" y="10000"/>
                </a:lnTo>
                <a:lnTo>
                  <a:pt x="0" y="10000"/>
                </a:lnTo>
                <a:lnTo>
                  <a:pt x="0" y="284"/>
                </a:lnTo>
                <a:close/>
              </a:path>
            </a:pathLst>
          </a:custGeom>
          <a:solidFill>
            <a:srgbClr val="FFA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มหาวิทยาลัยราชภัฏสวนสุนันทา - วิกิพีเดีย">
            <a:extLst>
              <a:ext uri="{FF2B5EF4-FFF2-40B4-BE49-F238E27FC236}">
                <a16:creationId xmlns:a16="http://schemas.microsoft.com/office/drawing/2014/main" id="{DC5B1F5C-5909-43EA-B13C-93A8FAE8B2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232297" y="78898"/>
            <a:ext cx="895741" cy="1148481"/>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006FE10-249A-4259-B8B5-4027B3BBB5BE}"/>
              </a:ext>
            </a:extLst>
          </p:cNvPr>
          <p:cNvSpPr/>
          <p:nvPr/>
        </p:nvSpPr>
        <p:spPr>
          <a:xfrm>
            <a:off x="1872611" y="24822"/>
            <a:ext cx="9253193" cy="830997"/>
          </a:xfrm>
          <a:prstGeom prst="rect">
            <a:avLst/>
          </a:prstGeom>
        </p:spPr>
        <p:txBody>
          <a:bodyPr wrap="square">
            <a:spAutoFit/>
          </a:bodyPr>
          <a:lstStyle/>
          <a:p>
            <a:r>
              <a:rPr lang="en-US" sz="4800" b="1" dirty="0">
                <a:solidFill>
                  <a:srgbClr val="002060"/>
                </a:solidFill>
                <a:latin typeface="TH Niramit AS" panose="02000506000000020004" pitchFamily="2" charset="-34"/>
                <a:cs typeface="TH Niramit AS" panose="02000506000000020004" pitchFamily="2" charset="-34"/>
              </a:rPr>
              <a:t>Choosing a Research Problem / How to Begin</a:t>
            </a:r>
            <a:endParaRPr lang="th-TH" sz="4800" b="1" dirty="0">
              <a:solidFill>
                <a:srgbClr val="002060"/>
              </a:solidFill>
              <a:latin typeface="TH Niramit AS" panose="02000506000000020004" pitchFamily="2" charset="-34"/>
              <a:cs typeface="TH Niramit AS" panose="02000506000000020004" pitchFamily="2" charset="-34"/>
            </a:endParaRPr>
          </a:p>
        </p:txBody>
      </p:sp>
      <p:sp>
        <p:nvSpPr>
          <p:cNvPr id="45" name="TextBox 44">
            <a:extLst>
              <a:ext uri="{FF2B5EF4-FFF2-40B4-BE49-F238E27FC236}">
                <a16:creationId xmlns:a16="http://schemas.microsoft.com/office/drawing/2014/main" id="{B59DD33A-7BD1-4FE7-92E6-D82C21BA8954}"/>
              </a:ext>
            </a:extLst>
          </p:cNvPr>
          <p:cNvSpPr txBox="1"/>
          <p:nvPr/>
        </p:nvSpPr>
        <p:spPr>
          <a:xfrm>
            <a:off x="1520888" y="2317879"/>
            <a:ext cx="4559352" cy="2554545"/>
          </a:xfrm>
          <a:prstGeom prst="rect">
            <a:avLst/>
          </a:prstGeom>
          <a:noFill/>
        </p:spPr>
        <p:txBody>
          <a:bodyPr wrap="square" rtlCol="0">
            <a:spAutoFit/>
          </a:bodyPr>
          <a:lstStyle/>
          <a:p>
            <a:pPr algn="thaiDist"/>
            <a:r>
              <a:rPr lang="en-US" sz="3200" b="1" dirty="0">
                <a:solidFill>
                  <a:srgbClr val="000000"/>
                </a:solidFill>
                <a:latin typeface="TH Niramit AS" panose="02000506000000020004" pitchFamily="2" charset="-34"/>
                <a:cs typeface="TH Niramit AS" panose="02000506000000020004" pitchFamily="2" charset="-34"/>
              </a:rPr>
              <a:t>Do not assume that identifying a research problem to investigate will be a quick and easy task! You should be thinking about it at the start of the course. </a:t>
            </a:r>
            <a:endParaRPr lang="en-US" sz="3200" b="1" spc="-50" dirty="0">
              <a:latin typeface="TH Niramit AS" panose="02000506000000020004" pitchFamily="2" charset="-34"/>
              <a:ea typeface="Times New Roman" panose="02020603050405020304" pitchFamily="18" charset="0"/>
              <a:cs typeface="TH Niramit AS" panose="02000506000000020004" pitchFamily="2" charset="-34"/>
            </a:endParaRPr>
          </a:p>
        </p:txBody>
      </p:sp>
      <p:pic>
        <p:nvPicPr>
          <p:cNvPr id="5" name="Picture 4" descr="Text, whiteboard&#10;&#10;Description automatically generated">
            <a:extLst>
              <a:ext uri="{FF2B5EF4-FFF2-40B4-BE49-F238E27FC236}">
                <a16:creationId xmlns:a16="http://schemas.microsoft.com/office/drawing/2014/main" id="{EA67E0F0-34DC-42A6-9E0E-FD42381CC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387" y="1287657"/>
            <a:ext cx="4699000" cy="4699000"/>
          </a:xfrm>
          <a:prstGeom prst="rect">
            <a:avLst/>
          </a:prstGeom>
        </p:spPr>
      </p:pic>
    </p:spTree>
    <p:extLst>
      <p:ext uri="{BB962C8B-B14F-4D97-AF65-F5344CB8AC3E}">
        <p14:creationId xmlns:p14="http://schemas.microsoft.com/office/powerpoint/2010/main" val="169718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5009</Words>
  <Application>Microsoft Office PowerPoint</Application>
  <PresentationFormat>Widescreen</PresentationFormat>
  <Paragraphs>231</Paragraphs>
  <Slides>89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Agency FB</vt:lpstr>
      <vt:lpstr>Arial</vt:lpstr>
      <vt:lpstr>Calibri</vt:lpstr>
      <vt:lpstr>Calibri Light</vt:lpstr>
      <vt:lpstr>Impact</vt:lpstr>
      <vt:lpstr>TH Niramit AS</vt:lpstr>
      <vt:lpstr>TH SarabunPSK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title Example</vt:lpstr>
      <vt:lpstr>PowerPoint Presentation</vt:lpstr>
      <vt:lpstr>PowerPoint Presentation</vt:lpstr>
      <vt:lpstr>Examining the Relationship Between Psychological Well-being &amp; Academic Performance Among First-year College Students in a US Mid-south University</vt:lpstr>
      <vt:lpstr>PowerPoint Presentation</vt:lpstr>
      <vt:lpstr>PowerPoint Presentation</vt:lpstr>
      <vt:lpstr>Administrative Leaders' Viewpoints About the Significance of Art Education in Schools</vt:lpstr>
      <vt:lpstr>PowerPoint Presentation</vt:lpstr>
      <vt:lpstr>PowerPoint Presentation</vt:lpstr>
      <vt:lpstr>Faculty Perception of the Impact COVID-19: A Descriptive COVID-19: A Descriptive Case Study Analysis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Kornkamol  Chuchuey</dc:creator>
  <cp:lastModifiedBy>nuntiya noichun</cp:lastModifiedBy>
  <cp:revision>262</cp:revision>
  <dcterms:created xsi:type="dcterms:W3CDTF">2020-07-21T16:38:52Z</dcterms:created>
  <dcterms:modified xsi:type="dcterms:W3CDTF">2023-07-25T13:10:28Z</dcterms:modified>
</cp:coreProperties>
</file>