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4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2023E-2F88-4745-9FB2-9E8DB2BDBCB9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E35DF-D9C3-488E-AB30-5BB1B2927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22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โจทย์ปัญหาพาเพลิน ตอน เกมทายอายุ </a:t>
            </a:r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E35DF-D9C3-488E-AB30-5BB1B29277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5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ทายอายุคนหนึ่งคน เกมมีอยู่ว่า อีก </a:t>
            </a:r>
            <a:r>
              <a:rPr lang="en-US" dirty="0"/>
              <a:t>4 </a:t>
            </a:r>
            <a:r>
              <a:rPr lang="th-TH" dirty="0"/>
              <a:t>ปีข้างหน้า อารีจะอายุเป็น </a:t>
            </a:r>
            <a:r>
              <a:rPr lang="en-US" dirty="0"/>
              <a:t>3 </a:t>
            </a:r>
            <a:r>
              <a:rPr lang="th-TH" dirty="0"/>
              <a:t>เท่าของอายุปัจจุบัน จงหาอายุปัจจุบันของอารี ให้นักเรียนบันทึกข้อมูลลงในตารางที่แสดงปัจจุบันและอนาคต ใน</a:t>
            </a:r>
            <a:r>
              <a:rPr lang="th-TH" dirty="0" err="1"/>
              <a:t>ที่นี้</a:t>
            </a:r>
            <a:r>
              <a:rPr lang="th-TH" dirty="0"/>
              <a:t>สมมุติให้อายุปัจจุบันของอารีคือ </a:t>
            </a:r>
            <a:r>
              <a:rPr lang="en-US" dirty="0"/>
              <a:t>x </a:t>
            </a:r>
            <a:r>
              <a:rPr lang="th-TH" dirty="0"/>
              <a:t>อีก </a:t>
            </a:r>
            <a:r>
              <a:rPr lang="en-US" dirty="0"/>
              <a:t>4 </a:t>
            </a:r>
            <a:r>
              <a:rPr lang="th-TH" dirty="0"/>
              <a:t>ปีข้างหน้าอารีจะอายุ </a:t>
            </a:r>
            <a:r>
              <a:rPr lang="en-US" dirty="0"/>
              <a:t>x + 4 </a:t>
            </a:r>
            <a:r>
              <a:rPr lang="th-TH" dirty="0"/>
              <a:t>ปี ซึ่งมีค่าเท่ากับ </a:t>
            </a:r>
            <a:r>
              <a:rPr lang="en-US" dirty="0"/>
              <a:t>3 </a:t>
            </a:r>
            <a:r>
              <a:rPr lang="th-TH" dirty="0"/>
              <a:t>เท่าของอายุปัจจุบัน ดังนั้นสร้างสมการได้เป็น </a:t>
            </a:r>
            <a:r>
              <a:rPr lang="en-US" dirty="0"/>
              <a:t>x+4 = 3x </a:t>
            </a:r>
            <a:r>
              <a:rPr lang="th-TH" dirty="0"/>
              <a:t>จากนั้นใช้ความรู้เรื่องการแก้สมการมาใช้ โดยให้ตัวแปรอยู่ข้างเดียวกัน ได้ </a:t>
            </a:r>
            <a:r>
              <a:rPr lang="en-US" dirty="0"/>
              <a:t>3x – x </a:t>
            </a:r>
            <a:r>
              <a:rPr lang="th-TH" dirty="0"/>
              <a:t>และอีกข้างหนึ่งคือ </a:t>
            </a:r>
            <a:r>
              <a:rPr lang="en-US" dirty="0"/>
              <a:t>4 </a:t>
            </a:r>
            <a:r>
              <a:rPr lang="th-TH" dirty="0"/>
              <a:t>พจน์ทางซ้ายเป็นพจน์เหมือนกัน </a:t>
            </a:r>
            <a:r>
              <a:rPr lang="en-US" dirty="0"/>
              <a:t>3x – x </a:t>
            </a:r>
            <a:r>
              <a:rPr lang="th-TH" dirty="0"/>
              <a:t>ได้ </a:t>
            </a:r>
            <a:r>
              <a:rPr lang="en-US" dirty="0"/>
              <a:t>2x </a:t>
            </a:r>
            <a:r>
              <a:rPr lang="th-TH" dirty="0"/>
              <a:t>ซึ่งเท่ากับ </a:t>
            </a:r>
            <a:r>
              <a:rPr lang="en-US" dirty="0"/>
              <a:t>4 </a:t>
            </a:r>
            <a:r>
              <a:rPr lang="th-TH" dirty="0"/>
              <a:t>จากนั้นใช้สมบัติของการหาร ได้ </a:t>
            </a:r>
            <a:r>
              <a:rPr lang="en-US" dirty="0"/>
              <a:t>x </a:t>
            </a:r>
            <a:r>
              <a:rPr lang="th-TH" dirty="0"/>
              <a:t>เท่ากับ </a:t>
            </a:r>
            <a:r>
              <a:rPr lang="en-US" dirty="0"/>
              <a:t>2 </a:t>
            </a:r>
            <a:r>
              <a:rPr lang="th-TH" dirty="0"/>
              <a:t>คำตอบคือ ปัจจุบันอารีอายุ </a:t>
            </a:r>
            <a:r>
              <a:rPr lang="en-US" dirty="0"/>
              <a:t>2 </a:t>
            </a:r>
            <a:r>
              <a:rPr lang="th-TH" dirty="0"/>
              <a:t>ปี ตรวจสอบคำตอบที่ได้กับโจทย์ปัญหา จะพบว่าอีก </a:t>
            </a:r>
            <a:r>
              <a:rPr lang="en-US" dirty="0"/>
              <a:t>4 </a:t>
            </a:r>
            <a:r>
              <a:rPr lang="th-TH" dirty="0"/>
              <a:t>ปีข้างหน้าอารีจะอายุ </a:t>
            </a:r>
            <a:r>
              <a:rPr lang="en-US" dirty="0"/>
              <a:t>6 </a:t>
            </a:r>
            <a:r>
              <a:rPr lang="th-TH" dirty="0"/>
              <a:t>ปี และเป็น </a:t>
            </a:r>
            <a:r>
              <a:rPr lang="en-US" dirty="0"/>
              <a:t>3 </a:t>
            </a:r>
            <a:r>
              <a:rPr lang="th-TH" dirty="0"/>
              <a:t>เท่าของอายุปัจจุบันจริงตามเงื่อนไขของโจทย์ ดังนั้นคำตอบที่ได้ถูกต้อง</a:t>
            </a:r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E35DF-D9C3-488E-AB30-5BB1B29277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2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เกมนี้เกี่ยวข้องกับอายุอดีต อนาคต ปัจจุบันของวิทยา และต้องการหาอายุปัจจุบัน ใน</a:t>
            </a:r>
            <a:r>
              <a:rPr lang="th-TH" dirty="0" err="1"/>
              <a:t>ที่นี้</a:t>
            </a:r>
            <a:r>
              <a:rPr lang="th-TH" dirty="0"/>
              <a:t>สมมติให้อายุปัจจุบันเป็น </a:t>
            </a:r>
            <a:r>
              <a:rPr lang="en-US" dirty="0"/>
              <a:t>x </a:t>
            </a:r>
            <a:r>
              <a:rPr lang="th-TH" dirty="0"/>
              <a:t>ปี บันทึกข้อมูลลงในตารางจะได้อายุในอดีต </a:t>
            </a:r>
            <a:r>
              <a:rPr lang="en-US" dirty="0"/>
              <a:t>5 </a:t>
            </a:r>
            <a:r>
              <a:rPr lang="th-TH" dirty="0"/>
              <a:t>ปี คือ </a:t>
            </a:r>
            <a:r>
              <a:rPr lang="en-US" dirty="0"/>
              <a:t>x - 5</a:t>
            </a:r>
            <a:r>
              <a:rPr lang="th-TH" dirty="0"/>
              <a:t> และอายุในอนาคตอีก </a:t>
            </a:r>
            <a:r>
              <a:rPr lang="en-US" dirty="0"/>
              <a:t>8 </a:t>
            </a:r>
            <a:r>
              <a:rPr lang="th-TH" dirty="0"/>
              <a:t>ปี คือ </a:t>
            </a:r>
            <a:r>
              <a:rPr lang="en-US" dirty="0"/>
              <a:t>x + 8 </a:t>
            </a:r>
            <a:r>
              <a:rPr lang="th-TH" dirty="0"/>
              <a:t>สร้างสมการตามเงื่อนไขโจทย์จะได้ว่า </a:t>
            </a:r>
            <a:r>
              <a:rPr lang="en-US" dirty="0"/>
              <a:t>5 </a:t>
            </a:r>
            <a:r>
              <a:rPr lang="th-TH" dirty="0"/>
              <a:t>ปีที่แล้วอายุเป็นครึ่งหนึ่งของอีก </a:t>
            </a:r>
            <a:r>
              <a:rPr lang="en-US" dirty="0"/>
              <a:t>8 </a:t>
            </a:r>
            <a:r>
              <a:rPr lang="th-TH" dirty="0"/>
              <a:t>ปีข้างหน้า คือ </a:t>
            </a:r>
            <a:r>
              <a:rPr lang="en-US" dirty="0"/>
              <a:t>x – 5 </a:t>
            </a:r>
            <a:r>
              <a:rPr lang="th-TH" dirty="0"/>
              <a:t>เท่ากับเศษหนึ่งส่วนสองของ </a:t>
            </a:r>
            <a:r>
              <a:rPr lang="en-US" dirty="0"/>
              <a:t>x + 8 </a:t>
            </a:r>
            <a:r>
              <a:rPr lang="th-TH" dirty="0"/>
              <a:t>แก้สมการโดยนำตัวส่วน </a:t>
            </a:r>
            <a:r>
              <a:rPr lang="en-US" dirty="0"/>
              <a:t>2 </a:t>
            </a:r>
            <a:r>
              <a:rPr lang="th-TH" dirty="0"/>
              <a:t>คูณตลอด ได้ </a:t>
            </a:r>
            <a:r>
              <a:rPr lang="en-US" dirty="0"/>
              <a:t>2x -10 </a:t>
            </a:r>
            <a:r>
              <a:rPr lang="th-TH" dirty="0"/>
              <a:t>เท่ากับ </a:t>
            </a:r>
            <a:r>
              <a:rPr lang="en-US" dirty="0"/>
              <a:t>x + 8 </a:t>
            </a:r>
            <a:r>
              <a:rPr lang="th-TH" dirty="0"/>
              <a:t>จากนั้นนำพจน์ที่มีตัวแปรไว้ข้างเดียวกัน และพจน์ที่ไม่มีตัวแปรให้อยู่ข้างเดียวกัน จะได้ </a:t>
            </a:r>
            <a:r>
              <a:rPr lang="en-US" dirty="0"/>
              <a:t>2x - x </a:t>
            </a:r>
            <a:r>
              <a:rPr lang="th-TH" dirty="0"/>
              <a:t>เท่ากับ </a:t>
            </a:r>
            <a:r>
              <a:rPr lang="en-US" dirty="0"/>
              <a:t>8 + 10 </a:t>
            </a:r>
            <a:r>
              <a:rPr lang="th-TH" dirty="0"/>
              <a:t>ผลลัพธ์สุดท้ายได้ </a:t>
            </a:r>
            <a:r>
              <a:rPr lang="en-US" dirty="0"/>
              <a:t>x = 18 :</a:t>
            </a:r>
            <a:r>
              <a:rPr lang="th-TH" dirty="0"/>
              <a:t>นั้นคือปัจจุบันวิทยาอายุ </a:t>
            </a:r>
            <a:r>
              <a:rPr lang="en-US" dirty="0"/>
              <a:t>18 </a:t>
            </a:r>
            <a:r>
              <a:rPr lang="th-TH" dirty="0"/>
              <a:t>ปี ตรวจสอบว่าตรงตามเงื่อนไขที่โจทย์กำหนดหรือไม่ นั่นคือ </a:t>
            </a:r>
            <a:r>
              <a:rPr lang="en-US" dirty="0"/>
              <a:t>5 </a:t>
            </a:r>
            <a:r>
              <a:rPr lang="th-TH" dirty="0"/>
              <a:t>ปีที่แล้วจะอายุ </a:t>
            </a:r>
            <a:r>
              <a:rPr lang="en-US" dirty="0"/>
              <a:t>18 – 5</a:t>
            </a:r>
            <a:r>
              <a:rPr lang="th-TH" dirty="0"/>
              <a:t> </a:t>
            </a:r>
            <a:r>
              <a:rPr lang="en-US" dirty="0"/>
              <a:t>= 13 </a:t>
            </a:r>
            <a:r>
              <a:rPr lang="th-TH" dirty="0"/>
              <a:t>ปี และอีก </a:t>
            </a:r>
            <a:r>
              <a:rPr lang="en-US" dirty="0"/>
              <a:t>8 </a:t>
            </a:r>
            <a:r>
              <a:rPr lang="th-TH" dirty="0"/>
              <a:t>ปีข้างหน้าจะอายุ </a:t>
            </a:r>
            <a:r>
              <a:rPr lang="en-US" dirty="0"/>
              <a:t>18 + 8 = 26 </a:t>
            </a:r>
            <a:r>
              <a:rPr lang="th-TH" dirty="0"/>
              <a:t>ปี และ </a:t>
            </a:r>
            <a:r>
              <a:rPr lang="en-US" dirty="0"/>
              <a:t>13 </a:t>
            </a:r>
            <a:r>
              <a:rPr lang="th-TH" dirty="0"/>
              <a:t>มีค่าเป็นครึ่งหนึ่งของ </a:t>
            </a:r>
            <a:r>
              <a:rPr lang="en-US" dirty="0"/>
              <a:t>26 </a:t>
            </a:r>
            <a:r>
              <a:rPr lang="th-TH" dirty="0"/>
              <a:t>แสดงว่าคำตอบถูกต้อง</a:t>
            </a:r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E35DF-D9C3-488E-AB30-5BB1B29277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4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0335416-D63F-41A5-B040-95E1FA8C8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0954290-C15D-44AA-938D-A06D7FC0A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1AD612D-B4E0-47DC-AD07-433B176A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6C88-B2EB-4093-A0A5-B075CDF3C2D1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8EA9C24-39B3-4200-9D18-E1F4BB38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C37A12A-A9E8-4C2A-96FB-232100E7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659-165E-43E2-863C-64E240D4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5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5F052BB-EB2D-4B84-AEB4-A4DB73B0E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9179151-6E56-4BC1-A1ED-DA641EA80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E794C5A-65A6-409E-90B9-292F414E5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6C88-B2EB-4093-A0A5-B075CDF3C2D1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65451DF-1E7E-4657-B6FE-790EA6CDD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D68BAF3-CE99-4CD6-9DB7-458695FF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659-165E-43E2-863C-64E240D4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5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2BC08050-4093-4D88-B8F6-029E470CA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556C683-D0B4-4FD9-8C3E-32B60E955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6DB132F-7D57-4132-904E-D0F2206D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6C88-B2EB-4093-A0A5-B075CDF3C2D1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0C29713-5903-4719-B054-C996C94D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99A4FB4-A5DB-4572-9DC6-6B24168C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659-165E-43E2-863C-64E240D4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9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F144F6-7489-40BC-8A63-CDDA17903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379CE00-03AF-4FD4-AF82-E3532FC6E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B4E4DE0-74A8-4CF9-8212-C750358B9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6C88-B2EB-4093-A0A5-B075CDF3C2D1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ADB8BF4-B6D9-4B49-B1EA-D2F15C655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058EB63-A7BE-4316-A931-FF5E1D8E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659-165E-43E2-863C-64E240D4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8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99572C6-9E7F-4315-AF0D-FDC1D27E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2071944-0AC9-40F3-ABDD-2EE6C8DC6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16A2427-2CB5-4268-B1A6-CE50BB68C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6C88-B2EB-4093-A0A5-B075CDF3C2D1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3D6D5E7-B0BD-4BE7-8551-B4A2DDEC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0872199-6936-42E3-881F-4F6BD17D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659-165E-43E2-863C-64E240D4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2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2814B14-C427-4907-A212-FF81D152F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3AE1A16-C4C4-4E56-AA15-0D90B03C7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7485979A-61DE-4267-AF7F-A8C8708C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3106782-434C-4633-BB9E-71533D280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6C88-B2EB-4093-A0A5-B075CDF3C2D1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178DD5B-E47C-4770-8765-934BD448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2B660F8-8E6A-44B5-957E-9EA044BC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659-165E-43E2-863C-64E240D4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5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730FD21-9559-44E5-8BF6-C9734647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BBF68E0-36B5-41CD-AEAF-58628B963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DDB0D72-D3E5-494C-A165-1F90187B0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841D2F88-58FD-41C7-B79F-C3F465390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35659629-6B02-4D6E-BC57-923190341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D0A6D63D-31F5-44F7-B3D0-E0C04EE0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6C88-B2EB-4093-A0A5-B075CDF3C2D1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2969008D-8114-4368-A850-8ACA20D1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F731567-B546-47D9-B3A8-ECC43F8F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659-165E-43E2-863C-64E240D4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6459802-3F88-4C5F-8FEA-EB09548F6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34C4A1BC-727A-4BED-A679-0BC7AFACF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6C88-B2EB-4093-A0A5-B075CDF3C2D1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CE36FFAD-5C65-416F-ACF5-15C0746D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DEC8978C-2899-47E6-A90E-E2A33030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659-165E-43E2-863C-64E240D4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7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2C08800D-4CE2-4F65-9D9E-7A1D6DE2F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6C88-B2EB-4093-A0A5-B075CDF3C2D1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500ED9FE-30D5-4931-8B0B-EFFB6D95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A11E1D5-7C4D-4FE0-B05B-A01BEA9C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659-165E-43E2-863C-64E240D4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3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9DD8565-6BDE-40F8-8EB8-780AA221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52613B4-8E98-4609-AC6A-3BF046EC3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0D96873-5ACB-4E6D-AA50-99D6C699F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7A187D0-3642-4713-9EF9-0142F96B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6C88-B2EB-4093-A0A5-B075CDF3C2D1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0784F4F-A6FA-4760-AFF2-D92AFAD46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15CCA30-A9F2-40D0-A2D3-5418C5E4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659-165E-43E2-863C-64E240D4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5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7785C49-74B1-4345-B345-00FEB3A1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483DF6E6-F241-40E7-A5D0-C2CCB96AA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EA449F1D-8701-49F7-B82B-28148B3DB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E281753-23BD-48E3-AB77-4DA189B82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6C88-B2EB-4093-A0A5-B075CDF3C2D1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13637847-A65C-43EF-84FC-72E4CE04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60DAC89-D49A-4619-9733-5AA09D2A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659-165E-43E2-863C-64E240D4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1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F36CB152-2712-4ED5-A716-D80B6374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9C15CF-2BDD-40AA-A9C9-1D4DD53C6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548F3DA-5915-4EED-9D99-917897981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66C88-B2EB-4093-A0A5-B075CDF3C2D1}" type="datetimeFigureOut">
              <a:rPr lang="en-US" smtClean="0"/>
              <a:t>15-Mar-20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496BEE5-14B1-42C5-B0BA-90FCA27FE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BCC13BF-B37C-4C44-97BF-BB0F7AFB2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5C659-165E-43E2-863C-64E240D4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7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4a"/><Relationship Id="rId7" Type="http://schemas.openxmlformats.org/officeDocument/2006/relationships/image" Target="../media/image2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media3.m4a"/><Relationship Id="rId7" Type="http://schemas.openxmlformats.org/officeDocument/2006/relationships/image" Target="../media/image8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>
            <a:extLst>
              <a:ext uri="{FF2B5EF4-FFF2-40B4-BE49-F238E27FC236}">
                <a16:creationId xmlns:a16="http://schemas.microsoft.com/office/drawing/2014/main" id="{8DD9F683-B2B9-418A-BFB6-DE01F2344D0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44610" y="1432600"/>
            <a:ext cx="2947933" cy="3631716"/>
          </a:xfrm>
          <a:prstGeom prst="rect">
            <a:avLst/>
          </a:prstGeom>
        </p:spPr>
      </p:pic>
      <p:pic>
        <p:nvPicPr>
          <p:cNvPr id="7" name="Picture 31">
            <a:extLst>
              <a:ext uri="{FF2B5EF4-FFF2-40B4-BE49-F238E27FC236}">
                <a16:creationId xmlns:a16="http://schemas.microsoft.com/office/drawing/2014/main" id="{4E19DB37-7ED6-420F-A6D5-2B0C2A3C526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78494" y="3538331"/>
            <a:ext cx="1564640" cy="2156460"/>
          </a:xfrm>
          <a:prstGeom prst="rect">
            <a:avLst/>
          </a:prstGeom>
        </p:spPr>
      </p:pic>
      <p:pic>
        <p:nvPicPr>
          <p:cNvPr id="8" name="Picture 30">
            <a:extLst>
              <a:ext uri="{FF2B5EF4-FFF2-40B4-BE49-F238E27FC236}">
                <a16:creationId xmlns:a16="http://schemas.microsoft.com/office/drawing/2014/main" id="{46C04F74-0A01-41DF-8A10-FFAF19D9064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0310" y="1813279"/>
            <a:ext cx="2395306" cy="3450103"/>
          </a:xfrm>
          <a:prstGeom prst="rect">
            <a:avLst/>
          </a:prstGeom>
        </p:spPr>
      </p:pic>
      <p:pic>
        <p:nvPicPr>
          <p:cNvPr id="10" name="เสียง 9">
            <a:hlinkClick r:id="" action="ppaction://media"/>
            <a:extLst>
              <a:ext uri="{FF2B5EF4-FFF2-40B4-BE49-F238E27FC236}">
                <a16:creationId xmlns:a16="http://schemas.microsoft.com/office/drawing/2014/main" id="{4420B36D-D049-4EE7-AB5C-98C35293C6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5541D235-35D6-4C43-8B7E-C688D2125B87}"/>
              </a:ext>
            </a:extLst>
          </p:cNvPr>
          <p:cNvSpPr txBox="1"/>
          <p:nvPr/>
        </p:nvSpPr>
        <p:spPr>
          <a:xfrm>
            <a:off x="2251037" y="418101"/>
            <a:ext cx="7689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dirty="0">
                <a:solidFill>
                  <a:srgbClr val="C000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โจทย์ปัญหาพาเพลิน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468A68AC-1BBC-4BFB-9F01-349B59D812D9}"/>
              </a:ext>
            </a:extLst>
          </p:cNvPr>
          <p:cNvSpPr txBox="1"/>
          <p:nvPr/>
        </p:nvSpPr>
        <p:spPr>
          <a:xfrm>
            <a:off x="4147389" y="1472819"/>
            <a:ext cx="38972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dirty="0">
                <a:solidFill>
                  <a:schemeClr val="accent2">
                    <a:lumMod val="75000"/>
                  </a:scheme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เกมทายอายุ</a:t>
            </a:r>
          </a:p>
        </p:txBody>
      </p:sp>
    </p:spTree>
    <p:extLst>
      <p:ext uri="{BB962C8B-B14F-4D97-AF65-F5344CB8AC3E}">
        <p14:creationId xmlns:p14="http://schemas.microsoft.com/office/powerpoint/2010/main" val="331244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6"/>
    </mc:Choice>
    <mc:Fallback xmlns="">
      <p:transition spd="slow" advTm="7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09501E9-0D73-49F6-8C73-54C3DB4C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>
                <a:solidFill>
                  <a:srgbClr val="FF00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ทายอายุคนหนึ่งคน</a:t>
            </a:r>
            <a:endParaRPr lang="en-US" dirty="0">
              <a:solidFill>
                <a:srgbClr val="FF0000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3F007AB-FC8F-4F9F-B56B-D52C08D36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126" y="1404043"/>
            <a:ext cx="10515600" cy="903927"/>
          </a:xfrm>
        </p:spPr>
        <p:txBody>
          <a:bodyPr/>
          <a:lstStyle/>
          <a:p>
            <a:pPr marL="0" indent="0">
              <a:buNone/>
            </a:pPr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อีก </a:t>
            </a:r>
            <a:r>
              <a:rPr lang="en-US" dirty="0">
                <a:latin typeface="Mitr" panose="00000500000000000000" pitchFamily="2" charset="-34"/>
                <a:cs typeface="Mitr" panose="00000500000000000000" pitchFamily="2" charset="-34"/>
              </a:rPr>
              <a:t>4 </a:t>
            </a:r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ปีข้างหน้า อารีจะอายุเป็น </a:t>
            </a:r>
            <a:r>
              <a:rPr lang="en-US" dirty="0">
                <a:latin typeface="Mitr" panose="00000500000000000000" pitchFamily="2" charset="-34"/>
                <a:cs typeface="Mitr" panose="00000500000000000000" pitchFamily="2" charset="-34"/>
              </a:rPr>
              <a:t>3 </a:t>
            </a:r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เท่าของอายุปัจจุบัน จงหาอายุปัจจุบันของอารี</a:t>
            </a:r>
            <a:endParaRPr lang="en-US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ตาราง 6">
                <a:extLst>
                  <a:ext uri="{FF2B5EF4-FFF2-40B4-BE49-F238E27FC236}">
                    <a16:creationId xmlns:a16="http://schemas.microsoft.com/office/drawing/2014/main" id="{9B078C81-C0BC-4C2F-91E2-EFB5E6EC7B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5491784"/>
                  </p:ext>
                </p:extLst>
              </p:nvPr>
            </p:nvGraphicFramePr>
            <p:xfrm>
              <a:off x="927691" y="4252922"/>
              <a:ext cx="10244470" cy="1066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97031">
                      <a:extLst>
                        <a:ext uri="{9D8B030D-6E8A-4147-A177-3AD203B41FA5}">
                          <a16:colId xmlns:a16="http://schemas.microsoft.com/office/drawing/2014/main" val="1484828671"/>
                        </a:ext>
                      </a:extLst>
                    </a:gridCol>
                    <a:gridCol w="4747439">
                      <a:extLst>
                        <a:ext uri="{9D8B030D-6E8A-4147-A177-3AD203B41FA5}">
                          <a16:colId xmlns:a16="http://schemas.microsoft.com/office/drawing/2014/main" val="4253552529"/>
                        </a:ext>
                      </a:extLst>
                    </a:gridCol>
                  </a:tblGrid>
                  <a:tr h="24409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800" b="0" dirty="0">
                              <a:solidFill>
                                <a:srgbClr val="FF0000"/>
                              </a:solidFill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แก้สมการ</a:t>
                          </a:r>
                          <a:r>
                            <a:rPr lang="en-US" sz="2800" b="0" dirty="0">
                              <a:solidFill>
                                <a:srgbClr val="FF0000"/>
                              </a:solidFill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: </a:t>
                          </a:r>
                          <a:r>
                            <a:rPr lang="en-US" sz="2800" b="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+4=3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</m:oMath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  <a:p>
                          <a:pPr marL="1489075" marR="0" lvl="0" indent="-1489075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 	 </a:t>
                          </a:r>
                          <a:r>
                            <a:rPr lang="en-US" sz="2800" b="0" baseline="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4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=3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</m:oMath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	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4=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</m:oMath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  <a:p>
                          <a:r>
                            <a:rPr lang="en-US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	</a:t>
                          </a:r>
                          <a:r>
                            <a:rPr lang="en-US" sz="2800" baseline="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2=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</m:oMath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72619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ตาราง 6">
                <a:extLst>
                  <a:ext uri="{FF2B5EF4-FFF2-40B4-BE49-F238E27FC236}">
                    <a16:creationId xmlns:a16="http://schemas.microsoft.com/office/drawing/2014/main" id="{9B078C81-C0BC-4C2F-91E2-EFB5E6EC7B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5491784"/>
                  </p:ext>
                </p:extLst>
              </p:nvPr>
            </p:nvGraphicFramePr>
            <p:xfrm>
              <a:off x="927691" y="4252922"/>
              <a:ext cx="10244470" cy="1066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97031">
                      <a:extLst>
                        <a:ext uri="{9D8B030D-6E8A-4147-A177-3AD203B41FA5}">
                          <a16:colId xmlns:a16="http://schemas.microsoft.com/office/drawing/2014/main" val="1484828671"/>
                        </a:ext>
                      </a:extLst>
                    </a:gridCol>
                    <a:gridCol w="4747439">
                      <a:extLst>
                        <a:ext uri="{9D8B030D-6E8A-4147-A177-3AD203B41FA5}">
                          <a16:colId xmlns:a16="http://schemas.microsoft.com/office/drawing/2014/main" val="4253552529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1" t="-1136" r="-86585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5918" t="-1136" r="-257" b="-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7261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C43D2659-5DCF-445B-8962-BA3452BC8A22}"/>
              </a:ext>
            </a:extLst>
          </p:cNvPr>
          <p:cNvSpPr txBox="1"/>
          <p:nvPr/>
        </p:nvSpPr>
        <p:spPr>
          <a:xfrm>
            <a:off x="2828260" y="5847907"/>
            <a:ext cx="5199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ตอบ</a:t>
            </a:r>
            <a:r>
              <a:rPr lang="th-TH" sz="2800" dirty="0">
                <a:latin typeface="Mitr" panose="00000500000000000000" pitchFamily="2" charset="-34"/>
                <a:cs typeface="Mitr" panose="00000500000000000000" pitchFamily="2" charset="-34"/>
              </a:rPr>
              <a:t> ปัจจุบันอารีอายุ </a:t>
            </a:r>
            <a:r>
              <a:rPr lang="en-US" sz="2800" dirty="0">
                <a:latin typeface="Mitr" panose="00000500000000000000" pitchFamily="2" charset="-34"/>
                <a:cs typeface="Mitr" panose="00000500000000000000" pitchFamily="2" charset="-34"/>
              </a:rPr>
              <a:t>2 </a:t>
            </a:r>
            <a:r>
              <a:rPr lang="th-TH" sz="2800" dirty="0">
                <a:latin typeface="Mitr" panose="00000500000000000000" pitchFamily="2" charset="-34"/>
                <a:cs typeface="Mitr" panose="00000500000000000000" pitchFamily="2" charset="-34"/>
              </a:rPr>
              <a:t>ปี</a:t>
            </a:r>
            <a:endParaRPr lang="en-US" sz="28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90DB6467-0A78-4B98-B67F-6245D41F658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46423" y="4619031"/>
            <a:ext cx="1564640" cy="21564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ตาราง 10">
                <a:extLst>
                  <a:ext uri="{FF2B5EF4-FFF2-40B4-BE49-F238E27FC236}">
                    <a16:creationId xmlns:a16="http://schemas.microsoft.com/office/drawing/2014/main" id="{4D235E5F-B350-4313-8643-0DD2BF6B3B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9940518"/>
                  </p:ext>
                </p:extLst>
              </p:nvPr>
            </p:nvGraphicFramePr>
            <p:xfrm>
              <a:off x="927691" y="2348531"/>
              <a:ext cx="10244470" cy="1676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22235">
                      <a:extLst>
                        <a:ext uri="{9D8B030D-6E8A-4147-A177-3AD203B41FA5}">
                          <a16:colId xmlns:a16="http://schemas.microsoft.com/office/drawing/2014/main" val="561681766"/>
                        </a:ext>
                      </a:extLst>
                    </a:gridCol>
                    <a:gridCol w="5122235">
                      <a:extLst>
                        <a:ext uri="{9D8B030D-6E8A-4147-A177-3AD203B41FA5}">
                          <a16:colId xmlns:a16="http://schemas.microsoft.com/office/drawing/2014/main" val="28140743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ปัจจุบัน</a:t>
                          </a:r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อนาคต</a:t>
                          </a:r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3046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Mitr" panose="00000500000000000000" pitchFamily="2" charset="-34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Mitr" panose="00000500000000000000" pitchFamily="2" charset="-34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Mitr" panose="00000500000000000000" pitchFamily="2" charset="-34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2547304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4 </a:t>
                          </a:r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ปีข้างหน้ามีอายุเป็น </a:t>
                          </a:r>
                          <a:r>
                            <a:rPr lang="en-US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3 </a:t>
                          </a:r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เท่าของปัจจุบัน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+4=3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</m:oMath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19650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ตาราง 10">
                <a:extLst>
                  <a:ext uri="{FF2B5EF4-FFF2-40B4-BE49-F238E27FC236}">
                    <a16:creationId xmlns:a16="http://schemas.microsoft.com/office/drawing/2014/main" id="{4D235E5F-B350-4313-8643-0DD2BF6B3B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9940518"/>
                  </p:ext>
                </p:extLst>
              </p:nvPr>
            </p:nvGraphicFramePr>
            <p:xfrm>
              <a:off x="927691" y="2348531"/>
              <a:ext cx="10244470" cy="1676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22235">
                      <a:extLst>
                        <a:ext uri="{9D8B030D-6E8A-4147-A177-3AD203B41FA5}">
                          <a16:colId xmlns:a16="http://schemas.microsoft.com/office/drawing/2014/main" val="561681766"/>
                        </a:ext>
                      </a:extLst>
                    </a:gridCol>
                    <a:gridCol w="5122235">
                      <a:extLst>
                        <a:ext uri="{9D8B030D-6E8A-4147-A177-3AD203B41FA5}">
                          <a16:colId xmlns:a16="http://schemas.microsoft.com/office/drawing/2014/main" val="281407431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ปัจจุบัน</a:t>
                          </a:r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อนาคต</a:t>
                          </a:r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30462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19" t="-100000" r="-100357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238" t="-100000" r="-476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2547304"/>
                      </a:ext>
                    </a:extLst>
                  </a:tr>
                  <a:tr h="57912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59" t="-202105" r="-238" b="-2631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196507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E527C82B-8C6C-4AD1-9030-6CE0319CFBBD}"/>
              </a:ext>
            </a:extLst>
          </p:cNvPr>
          <p:cNvCxnSpPr/>
          <p:nvPr/>
        </p:nvCxnSpPr>
        <p:spPr>
          <a:xfrm>
            <a:off x="6985591" y="1850065"/>
            <a:ext cx="1531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>
            <a:extLst>
              <a:ext uri="{FF2B5EF4-FFF2-40B4-BE49-F238E27FC236}">
                <a16:creationId xmlns:a16="http://schemas.microsoft.com/office/drawing/2014/main" id="{02F9F753-F9E2-4A19-8BEE-378B4292CCE8}"/>
              </a:ext>
            </a:extLst>
          </p:cNvPr>
          <p:cNvCxnSpPr/>
          <p:nvPr/>
        </p:nvCxnSpPr>
        <p:spPr>
          <a:xfrm>
            <a:off x="1446028" y="1797018"/>
            <a:ext cx="17650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เสียง 16">
            <a:hlinkClick r:id="" action="ppaction://media"/>
            <a:extLst>
              <a:ext uri="{FF2B5EF4-FFF2-40B4-BE49-F238E27FC236}">
                <a16:creationId xmlns:a16="http://schemas.microsoft.com/office/drawing/2014/main" id="{8CA849A0-1C46-4786-8C5D-94E6A084A9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422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47"/>
    </mc:Choice>
    <mc:Fallback xmlns="">
      <p:transition spd="slow" advTm="89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09501E9-0D73-49F6-8C73-54C3DB4C3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723"/>
            <a:ext cx="10515600" cy="741146"/>
          </a:xfrm>
        </p:spPr>
        <p:txBody>
          <a:bodyPr/>
          <a:lstStyle/>
          <a:p>
            <a:pPr algn="ctr"/>
            <a:r>
              <a:rPr lang="th-TH" dirty="0">
                <a:solidFill>
                  <a:srgbClr val="FF00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ทายอายุคนหนึ่งคน (ต่อ)</a:t>
            </a:r>
            <a:endParaRPr lang="en-US" dirty="0">
              <a:solidFill>
                <a:srgbClr val="FF0000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3F007AB-FC8F-4F9F-B56B-D52C08D36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127" y="1144431"/>
            <a:ext cx="10515600" cy="9039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เมื่อ </a:t>
            </a:r>
            <a:r>
              <a:rPr lang="en-US" dirty="0">
                <a:latin typeface="Mitr" panose="00000500000000000000" pitchFamily="2" charset="-34"/>
                <a:cs typeface="Mitr" panose="00000500000000000000" pitchFamily="2" charset="-34"/>
              </a:rPr>
              <a:t>5 </a:t>
            </a:r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ปีที่แล้ว วิทยาอายุเป็นครึ่งหนึ่งของอายุอีก </a:t>
            </a:r>
            <a:r>
              <a:rPr lang="en-US" dirty="0">
                <a:latin typeface="Mitr" panose="00000500000000000000" pitchFamily="2" charset="-34"/>
                <a:cs typeface="Mitr" panose="00000500000000000000" pitchFamily="2" charset="-34"/>
              </a:rPr>
              <a:t>8 </a:t>
            </a:r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ปีข้างหน้า </a:t>
            </a:r>
            <a:endParaRPr lang="en-US" dirty="0"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marL="0" indent="0">
              <a:buNone/>
            </a:pPr>
            <a:r>
              <a:rPr lang="th-TH" dirty="0">
                <a:latin typeface="Mitr" panose="00000500000000000000" pitchFamily="2" charset="-34"/>
                <a:cs typeface="Mitr" panose="00000500000000000000" pitchFamily="2" charset="-34"/>
              </a:rPr>
              <a:t>ปัจจุบันวิทยาอายุเท่าใด</a:t>
            </a:r>
            <a:endParaRPr lang="en-US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ตาราง 4">
                <a:extLst>
                  <a:ext uri="{FF2B5EF4-FFF2-40B4-BE49-F238E27FC236}">
                    <a16:creationId xmlns:a16="http://schemas.microsoft.com/office/drawing/2014/main" id="{157F96BB-5161-411D-9A3D-73CE0168A6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6986928"/>
                  </p:ext>
                </p:extLst>
              </p:nvPr>
            </p:nvGraphicFramePr>
            <p:xfrm>
              <a:off x="884273" y="2077775"/>
              <a:ext cx="10244470" cy="20746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74561">
                      <a:extLst>
                        <a:ext uri="{9D8B030D-6E8A-4147-A177-3AD203B41FA5}">
                          <a16:colId xmlns:a16="http://schemas.microsoft.com/office/drawing/2014/main" val="959987257"/>
                        </a:ext>
                      </a:extLst>
                    </a:gridCol>
                    <a:gridCol w="3574561">
                      <a:extLst>
                        <a:ext uri="{9D8B030D-6E8A-4147-A177-3AD203B41FA5}">
                          <a16:colId xmlns:a16="http://schemas.microsoft.com/office/drawing/2014/main" val="2906067217"/>
                        </a:ext>
                      </a:extLst>
                    </a:gridCol>
                    <a:gridCol w="3095348">
                      <a:extLst>
                        <a:ext uri="{9D8B030D-6E8A-4147-A177-3AD203B41FA5}">
                          <a16:colId xmlns:a16="http://schemas.microsoft.com/office/drawing/2014/main" val="2499905186"/>
                        </a:ext>
                      </a:extLst>
                    </a:gridCol>
                  </a:tblGrid>
                  <a:tr h="4320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อดีต </a:t>
                          </a:r>
                          <a:endParaRPr lang="en-US" sz="24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ปัจจุบัน</a:t>
                          </a:r>
                          <a:endParaRPr lang="en-US" sz="24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4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อนาคต</a:t>
                          </a:r>
                          <a:endParaRPr lang="en-US" sz="24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565877"/>
                      </a:ext>
                    </a:extLst>
                  </a:tr>
                  <a:tr h="5472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Mitr" panose="00000500000000000000" pitchFamily="2" charset="-34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Mitr" panose="00000500000000000000" pitchFamily="2" charset="-34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Mitr" panose="00000500000000000000" pitchFamily="2" charset="-34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Mitr" panose="00000500000000000000" pitchFamily="2" charset="-34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Mitr" panose="00000500000000000000" pitchFamily="2" charset="-34"/>
                                  </a:rPr>
                                  <m:t>+8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6362169"/>
                      </a:ext>
                    </a:extLst>
                  </a:tr>
                  <a:tr h="981178">
                    <a:tc gridSpan="3">
                      <a:txBody>
                        <a:bodyPr/>
                        <a:lstStyle/>
                        <a:p>
                          <a:pPr algn="l"/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เมื่อ </a:t>
                          </a:r>
                          <a:r>
                            <a:rPr lang="en-US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5 </a:t>
                          </a:r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ปีที่แล้วเป็นครึ่งหนึ่งของ </a:t>
                          </a:r>
                          <a:r>
                            <a:rPr lang="en-US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8 </a:t>
                          </a:r>
                          <a:r>
                            <a:rPr lang="th-TH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ปีข้างหน้า</a:t>
                          </a:r>
                          <a:r>
                            <a:rPr lang="en-US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−5=</m:t>
                              </m:r>
                            </m:oMath>
                          </a14:m>
                          <a:r>
                            <a:rPr lang="en-US" sz="32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400" i="1" dirty="0" smtClean="0">
                                      <a:latin typeface="Cambria Math" panose="02040503050406030204" pitchFamily="18" charset="0"/>
                                      <a:cs typeface="Mitr" panose="00000500000000000000" pitchFamily="2" charset="-34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latin typeface="Cambria Math" panose="02040503050406030204" pitchFamily="18" charset="0"/>
                                      <a:cs typeface="Mitr" panose="00000500000000000000" pitchFamily="2" charset="-34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latin typeface="Cambria Math" panose="02040503050406030204" pitchFamily="18" charset="0"/>
                                      <a:cs typeface="Mitr" panose="00000500000000000000" pitchFamily="2" charset="-34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(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+8)</m:t>
                              </m:r>
                            </m:oMath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56447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ตาราง 4">
                <a:extLst>
                  <a:ext uri="{FF2B5EF4-FFF2-40B4-BE49-F238E27FC236}">
                    <a16:creationId xmlns:a16="http://schemas.microsoft.com/office/drawing/2014/main" id="{157F96BB-5161-411D-9A3D-73CE0168A6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6986928"/>
                  </p:ext>
                </p:extLst>
              </p:nvPr>
            </p:nvGraphicFramePr>
            <p:xfrm>
              <a:off x="884273" y="2077775"/>
              <a:ext cx="10244470" cy="20746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74561">
                      <a:extLst>
                        <a:ext uri="{9D8B030D-6E8A-4147-A177-3AD203B41FA5}">
                          <a16:colId xmlns:a16="http://schemas.microsoft.com/office/drawing/2014/main" val="959987257"/>
                        </a:ext>
                      </a:extLst>
                    </a:gridCol>
                    <a:gridCol w="3574561">
                      <a:extLst>
                        <a:ext uri="{9D8B030D-6E8A-4147-A177-3AD203B41FA5}">
                          <a16:colId xmlns:a16="http://schemas.microsoft.com/office/drawing/2014/main" val="2906067217"/>
                        </a:ext>
                      </a:extLst>
                    </a:gridCol>
                    <a:gridCol w="3095348">
                      <a:extLst>
                        <a:ext uri="{9D8B030D-6E8A-4147-A177-3AD203B41FA5}">
                          <a16:colId xmlns:a16="http://schemas.microsoft.com/office/drawing/2014/main" val="249990518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อดีต </a:t>
                          </a:r>
                          <a:endParaRPr lang="en-US" sz="24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h-TH" sz="24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ปัจจุบัน</a:t>
                          </a:r>
                          <a:endParaRPr lang="en-US" sz="24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4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อนาคต</a:t>
                          </a:r>
                          <a:endParaRPr lang="en-US" sz="24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56587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70" t="-85417" r="-187053" b="-180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341" t="-85417" r="-87372" b="-180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31102" t="-85417" r="-787" b="-1802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362169"/>
                      </a:ext>
                    </a:extLst>
                  </a:tr>
                  <a:tr h="1038289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9" t="-104094" r="-238" b="-117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56447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ตาราง 6">
                <a:extLst>
                  <a:ext uri="{FF2B5EF4-FFF2-40B4-BE49-F238E27FC236}">
                    <a16:creationId xmlns:a16="http://schemas.microsoft.com/office/drawing/2014/main" id="{9B078C81-C0BC-4C2F-91E2-EFB5E6EC7B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920200"/>
                  </p:ext>
                </p:extLst>
              </p:nvPr>
            </p:nvGraphicFramePr>
            <p:xfrm>
              <a:off x="884273" y="4207146"/>
              <a:ext cx="10423454" cy="152596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236196">
                      <a:extLst>
                        <a:ext uri="{9D8B030D-6E8A-4147-A177-3AD203B41FA5}">
                          <a16:colId xmlns:a16="http://schemas.microsoft.com/office/drawing/2014/main" val="1484828671"/>
                        </a:ext>
                      </a:extLst>
                    </a:gridCol>
                    <a:gridCol w="4187258">
                      <a:extLst>
                        <a:ext uri="{9D8B030D-6E8A-4147-A177-3AD203B41FA5}">
                          <a16:colId xmlns:a16="http://schemas.microsoft.com/office/drawing/2014/main" val="4253552529"/>
                        </a:ext>
                      </a:extLst>
                    </a:gridCol>
                  </a:tblGrid>
                  <a:tr h="13255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h-TH" sz="2800" b="0" dirty="0">
                              <a:solidFill>
                                <a:srgbClr val="FF0000"/>
                              </a:solidFill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แก้สมการ</a:t>
                          </a:r>
                          <a:r>
                            <a:rPr lang="en-US" sz="2800" b="0" dirty="0">
                              <a:solidFill>
                                <a:srgbClr val="FF0000"/>
                              </a:solidFill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: 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−5=</m:t>
                              </m:r>
                            </m:oMath>
                          </a14:m>
                          <a:r>
                            <a:rPr lang="en-US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400" i="1" dirty="0" smtClean="0">
                                      <a:latin typeface="Cambria Math" panose="02040503050406030204" pitchFamily="18" charset="0"/>
                                      <a:cs typeface="Mitr" panose="00000500000000000000" pitchFamily="2" charset="-34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latin typeface="Cambria Math" panose="02040503050406030204" pitchFamily="18" charset="0"/>
                                      <a:cs typeface="Mitr" panose="00000500000000000000" pitchFamily="2" charset="-34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latin typeface="Cambria Math" panose="02040503050406030204" pitchFamily="18" charset="0"/>
                                      <a:cs typeface="Mitr" panose="00000500000000000000" pitchFamily="2" charset="-34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(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+8)</m:t>
                              </m:r>
                            </m:oMath>
                          </a14:m>
                          <a:r>
                            <a:rPr lang="en-US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 …(1)</a:t>
                          </a:r>
                        </a:p>
                        <a:p>
                          <a:pPr marL="1489075" marR="0" lvl="0" indent="-1489075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 (1) x 2; 	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−10=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+8</m:t>
                              </m:r>
                            </m:oMath>
                          </a14:m>
                          <a:endParaRPr lang="en-US" sz="28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=8+10</m:t>
                              </m:r>
                            </m:oMath>
                          </a14:m>
                          <a:r>
                            <a:rPr lang="en-US" sz="32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 </a:t>
                          </a:r>
                        </a:p>
                        <a:p>
                          <a:r>
                            <a:rPr lang="en-US" sz="280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	</a:t>
                          </a:r>
                          <a:r>
                            <a:rPr lang="en-US" sz="2800" baseline="0" dirty="0">
                              <a:latin typeface="Mitr" panose="00000500000000000000" pitchFamily="2" charset="-34"/>
                              <a:cs typeface="Mitr" panose="00000500000000000000" pitchFamily="2" charset="-34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Mitr" panose="00000500000000000000" pitchFamily="2" charset="-34"/>
                                </a:rPr>
                                <m:t>=18</m:t>
                              </m:r>
                            </m:oMath>
                          </a14:m>
                          <a:endParaRPr lang="en-US" sz="3200" dirty="0">
                            <a:latin typeface="Mitr" panose="00000500000000000000" pitchFamily="2" charset="-34"/>
                            <a:cs typeface="Mitr" panose="00000500000000000000" pitchFamily="2" charset="-34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72619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ตาราง 6">
                <a:extLst>
                  <a:ext uri="{FF2B5EF4-FFF2-40B4-BE49-F238E27FC236}">
                    <a16:creationId xmlns:a16="http://schemas.microsoft.com/office/drawing/2014/main" id="{9B078C81-C0BC-4C2F-91E2-EFB5E6EC7B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920200"/>
                  </p:ext>
                </p:extLst>
              </p:nvPr>
            </p:nvGraphicFramePr>
            <p:xfrm>
              <a:off x="884273" y="4207146"/>
              <a:ext cx="10423454" cy="152596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236196">
                      <a:extLst>
                        <a:ext uri="{9D8B030D-6E8A-4147-A177-3AD203B41FA5}">
                          <a16:colId xmlns:a16="http://schemas.microsoft.com/office/drawing/2014/main" val="1484828671"/>
                        </a:ext>
                      </a:extLst>
                    </a:gridCol>
                    <a:gridCol w="4187258">
                      <a:extLst>
                        <a:ext uri="{9D8B030D-6E8A-4147-A177-3AD203B41FA5}">
                          <a16:colId xmlns:a16="http://schemas.microsoft.com/office/drawing/2014/main" val="4253552529"/>
                        </a:ext>
                      </a:extLst>
                    </a:gridCol>
                  </a:tblGrid>
                  <a:tr h="1525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8" t="-398" r="-67449" b="-99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49054" t="-398" r="-437" b="-99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7261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C43D2659-5DCF-445B-8962-BA3452BC8A22}"/>
              </a:ext>
            </a:extLst>
          </p:cNvPr>
          <p:cNvSpPr txBox="1"/>
          <p:nvPr/>
        </p:nvSpPr>
        <p:spPr>
          <a:xfrm>
            <a:off x="2828260" y="5847907"/>
            <a:ext cx="5199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ตอบ</a:t>
            </a:r>
            <a:r>
              <a:rPr lang="th-TH" sz="2800" dirty="0">
                <a:latin typeface="Mitr" panose="00000500000000000000" pitchFamily="2" charset="-34"/>
                <a:cs typeface="Mitr" panose="00000500000000000000" pitchFamily="2" charset="-34"/>
              </a:rPr>
              <a:t> ปัจจุบันวิทยาอายุ </a:t>
            </a:r>
            <a:r>
              <a:rPr lang="en-US" sz="2800" dirty="0">
                <a:latin typeface="Mitr" panose="00000500000000000000" pitchFamily="2" charset="-34"/>
                <a:cs typeface="Mitr" panose="00000500000000000000" pitchFamily="2" charset="-34"/>
              </a:rPr>
              <a:t>18 </a:t>
            </a:r>
            <a:r>
              <a:rPr lang="th-TH" sz="2800" dirty="0">
                <a:latin typeface="Mitr" panose="00000500000000000000" pitchFamily="2" charset="-34"/>
                <a:cs typeface="Mitr" panose="00000500000000000000" pitchFamily="2" charset="-34"/>
              </a:rPr>
              <a:t>ปี</a:t>
            </a:r>
            <a:endParaRPr lang="en-US" sz="28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90DB6467-0A78-4B98-B67F-6245D41F6589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46423" y="4619031"/>
            <a:ext cx="1564640" cy="2156460"/>
          </a:xfrm>
          <a:prstGeom prst="rect">
            <a:avLst/>
          </a:prstGeom>
        </p:spPr>
      </p:pic>
      <p:cxnSp>
        <p:nvCxnSpPr>
          <p:cNvPr id="7" name="ตัวเชื่อมต่อตรง 6">
            <a:extLst>
              <a:ext uri="{FF2B5EF4-FFF2-40B4-BE49-F238E27FC236}">
                <a16:creationId xmlns:a16="http://schemas.microsoft.com/office/drawing/2014/main" id="{4EB16E31-6250-4EC0-BAD0-7D2EB1AA087D}"/>
              </a:ext>
            </a:extLst>
          </p:cNvPr>
          <p:cNvCxnSpPr>
            <a:cxnSpLocks/>
          </p:cNvCxnSpPr>
          <p:nvPr/>
        </p:nvCxnSpPr>
        <p:spPr>
          <a:xfrm>
            <a:off x="884273" y="1519605"/>
            <a:ext cx="20729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>
            <a:extLst>
              <a:ext uri="{FF2B5EF4-FFF2-40B4-BE49-F238E27FC236}">
                <a16:creationId xmlns:a16="http://schemas.microsoft.com/office/drawing/2014/main" id="{D5CC67A1-C0FD-48D1-B103-D50B59DDB8E0}"/>
              </a:ext>
            </a:extLst>
          </p:cNvPr>
          <p:cNvCxnSpPr>
            <a:cxnSpLocks/>
          </p:cNvCxnSpPr>
          <p:nvPr/>
        </p:nvCxnSpPr>
        <p:spPr>
          <a:xfrm>
            <a:off x="7524661" y="1546868"/>
            <a:ext cx="162848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ตัวเชื่อมต่อตรง 12">
            <a:extLst>
              <a:ext uri="{FF2B5EF4-FFF2-40B4-BE49-F238E27FC236}">
                <a16:creationId xmlns:a16="http://schemas.microsoft.com/office/drawing/2014/main" id="{D36BB6DB-4CAB-4CC9-B11F-7A9377ACCB19}"/>
              </a:ext>
            </a:extLst>
          </p:cNvPr>
          <p:cNvCxnSpPr>
            <a:cxnSpLocks/>
          </p:cNvCxnSpPr>
          <p:nvPr/>
        </p:nvCxnSpPr>
        <p:spPr>
          <a:xfrm>
            <a:off x="921274" y="1943866"/>
            <a:ext cx="291920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เสียง 16">
            <a:hlinkClick r:id="" action="ppaction://media"/>
            <a:extLst>
              <a:ext uri="{FF2B5EF4-FFF2-40B4-BE49-F238E27FC236}">
                <a16:creationId xmlns:a16="http://schemas.microsoft.com/office/drawing/2014/main" id="{C254ABAB-874C-449A-937E-C644C4A4BE1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8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71"/>
    </mc:Choice>
    <mc:Fallback xmlns="">
      <p:transition spd="slow" advTm="122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6.8|4.7|21.2|2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3.9|4.4|5|38.2|32"/>
</p:tagLst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564</Words>
  <Application>Microsoft Office PowerPoint</Application>
  <PresentationFormat>แบบจอกว้าง</PresentationFormat>
  <Paragraphs>35</Paragraphs>
  <Slides>3</Slides>
  <Notes>3</Notes>
  <HiddenSlides>0</HiddenSlides>
  <MMClips>3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Mitr</vt:lpstr>
      <vt:lpstr>ธีมของ Office</vt:lpstr>
      <vt:lpstr>งานนำเสนอ PowerPoint</vt:lpstr>
      <vt:lpstr>ทายอายุคนหนึ่งคน</vt:lpstr>
      <vt:lpstr>ทายอายุคนหนึ่งคน (ต่อ)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Chaweewan</dc:creator>
  <cp:lastModifiedBy>Chaweewan</cp:lastModifiedBy>
  <cp:revision>55</cp:revision>
  <dcterms:created xsi:type="dcterms:W3CDTF">2020-02-07T09:03:36Z</dcterms:created>
  <dcterms:modified xsi:type="dcterms:W3CDTF">2020-03-15T13:00:21Z</dcterms:modified>
</cp:coreProperties>
</file>