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3" autoAdjust="0"/>
    <p:restoredTop sz="94660"/>
  </p:normalViewPr>
  <p:slideViewPr>
    <p:cSldViewPr snapToGrid="0">
      <p:cViewPr varScale="1">
        <p:scale>
          <a:sx n="37" d="100"/>
          <a:sy n="37" d="100"/>
        </p:scale>
        <p:origin x="2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98A0-F7C6-4BCC-A557-1F017973C0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A3834-C854-4E22-8832-DFF9F01B86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CF72D-EBE5-4261-9463-AC147B4D5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1A454-A242-4E3E-AFAA-91A0FF12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992A2-CD47-4DA3-B472-02B26CEF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11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CF7DC-4CAA-4FF5-A5BD-9CB40184B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7AC6C-8DE1-4919-9B7D-27A7CD3B1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33565-4D52-4268-9E1D-BCF77E44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276F3-0553-4CDD-8965-935D4F0B5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3098F-40CC-431B-8808-4CD68668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1582FB-C488-4C06-80B6-FAC168885C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6C190D-DEA4-4FA0-88C7-C04805A83A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6B02-DB6F-4C87-AB58-32B492D5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3C376-788F-44C9-8A08-8B48330ED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3F19B-17E2-4D74-9158-9D675F9A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9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0A655-6846-431B-8689-ECFF8AD9D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A45DE-B637-4A6A-A105-BEF2E75552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5DC99-60C1-47D4-A28F-0230A2DD0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BFF7E-3B54-401A-BAD1-4084D9484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71C97-2EF2-4A20-9B8C-43FA4118D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1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2BCF9-5099-4389-B1C4-9D4D93662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7BA49-6D7B-43AC-865E-9955AD920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B3FF47-E50D-4B42-9D03-F146819C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49840-E041-40FE-9276-5E04A0C83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57236-013A-4AE3-B835-9BE0CDDB9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6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3E851-4283-40B7-84AB-ACB60966E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2D32E-8DBE-408A-9D8E-FB841E942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BEA98-CA32-47B6-8004-90743C5D6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C02068-5A72-47D6-9FF7-D627D5B29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425C9-E80D-4DE3-BEE5-801FEDCA6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9F46-4917-4C51-8136-B4D901D6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80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21DE5-72AD-41EB-B7B6-631B8FFF4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6E14D-0B9B-4CD9-8646-727B4D09A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28267-194F-48C1-8847-2E0404126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79CBE2-5298-40EF-AFEE-6E9F3B5316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D5A53-F412-4984-981F-DFFAAE21AF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D0C17B-C4F8-4C8F-ABFA-EE2E7C450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CB20BD-3502-4F7F-A63B-BB41AEAD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C091D9-B6E4-4917-9312-0E907D2B9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5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A91C-DE8C-4928-9B16-67D49851F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A9968-919D-40D9-B946-12623873D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AEB81-C4D1-4E3D-BC4A-1D597352D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1BC099-1DAF-4B1C-AFF5-ECE40AC11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28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73BB1-2A1C-410C-BEB2-65D71442E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B3B63C-6363-42EB-8854-7A0B9783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19A2E-74F5-4090-B6E2-F62F8C3C6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1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B0C47-7BF9-4EA7-85AB-443375970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D81BB-248B-4F18-9D3B-82123B68E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E4622-084D-4F2F-860B-2303D95B1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8BB59-259E-47D4-A205-4223DF11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39C61-B5A8-4F4A-83FF-BD861FC08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8FA72-8790-4B6C-B62D-9287E045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7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FCBA-E329-40A1-B87E-67AF2740D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F6716E-6FA6-4DEF-BE97-CD0B942A70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5622FC-9440-483D-BFB2-5765BD810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6B4AC-6EB5-4E4F-A560-01D065AB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F77A5-95C3-4A9C-865D-D51965A6A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2A6752-FD0C-42D7-BE3F-01EB3C50D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31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99F14B-BDE8-428B-8B89-20306FB6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DFE4-A472-4980-B40C-F1D88FAFE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07C09-18B0-467C-B4A1-74E4C88B8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8F60-8B5C-4163-A383-5E7113EB3600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B2A01-BD74-4B83-9088-EC6CF9089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DBAA9-C843-4F48-B1DF-EFE4187D9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10E25-7F0E-477F-B9C8-1F9503E9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9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B97E9-9FCC-4C81-BBBE-A22A8CA6D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079" y="1122363"/>
            <a:ext cx="11231593" cy="2387600"/>
          </a:xfrm>
        </p:spPr>
        <p:txBody>
          <a:bodyPr>
            <a:normAutofit/>
          </a:bodyPr>
          <a:lstStyle/>
          <a:p>
            <a:r>
              <a:rPr lang="th-TH" dirty="0"/>
              <a:t>ธรรม</a:t>
            </a:r>
            <a:r>
              <a:rPr lang="th-TH" dirty="0" err="1"/>
              <a:t>มภิ</a:t>
            </a:r>
            <a:r>
              <a:rPr lang="th-TH" dirty="0"/>
              <a:t>บาลและความรับผิดชอบทางสังคม         </a:t>
            </a:r>
            <a:r>
              <a:rPr lang="th-TH" sz="3600" dirty="0"/>
              <a:t>‘(</a:t>
            </a:r>
            <a:r>
              <a:rPr lang="en-US" sz="3600" dirty="0"/>
              <a:t>Good governance and social responsibility)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C9418C-DB3C-4475-BEAC-087B91584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22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C40-813D-42EA-89BB-149F939AA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ภาคที่ 2: ความรับผิดชอบทางสังคม(</a:t>
            </a:r>
            <a:r>
              <a:rPr lang="en-US" dirty="0"/>
              <a:t>CSR)          </a:t>
            </a:r>
            <a:br>
              <a:rPr lang="en-US" dirty="0"/>
            </a:br>
            <a:r>
              <a:rPr lang="th-TH" dirty="0"/>
              <a:t>บทที่ 9 ความหมาย ความสำคัญ และพัฒนาการของ(</a:t>
            </a:r>
            <a:r>
              <a:rPr lang="en-US" dirty="0"/>
              <a:t>CSR)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233D4-33D0-4EAA-AE2F-ECABBF159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9.1 </a:t>
            </a:r>
            <a:r>
              <a:rPr lang="th-TH" dirty="0"/>
              <a:t>ความหมายของ(</a:t>
            </a:r>
            <a:r>
              <a:rPr lang="en-US" dirty="0"/>
              <a:t>CSR)    </a:t>
            </a:r>
          </a:p>
          <a:p>
            <a:r>
              <a:rPr lang="en-US" dirty="0"/>
              <a:t>9.2 </a:t>
            </a:r>
            <a:r>
              <a:rPr lang="th-TH" dirty="0"/>
              <a:t>พัฒนาการของอุตสาหกรรมกับความสำนึก รับผิดชอบของผู้ประกอบการ    </a:t>
            </a:r>
          </a:p>
          <a:p>
            <a:r>
              <a:rPr lang="th-TH" dirty="0"/>
              <a:t>9.3 พัฒนาการของมโนทัศน์ความรับผิดชอบ ทางสังคม     </a:t>
            </a:r>
          </a:p>
          <a:p>
            <a:r>
              <a:rPr lang="th-TH" dirty="0"/>
              <a:t>9.4 การเป็นสถาบันของ(</a:t>
            </a:r>
            <a:r>
              <a:rPr lang="en-US" dirty="0"/>
              <a:t>CSR)        </a:t>
            </a:r>
          </a:p>
          <a:p>
            <a:r>
              <a:rPr lang="th-TH" dirty="0"/>
              <a:t>เอกสารอ้างอิง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49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D750A-262D-485F-A4B1-96CE1D96A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10 ทฤษฎีว่าด้วย  </a:t>
            </a:r>
            <a:r>
              <a:rPr lang="en-US" dirty="0"/>
              <a:t>CSR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43D13-D236-4B41-A057-067AD3072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10.1 ทฤษฎีการสร้างมูลค่าให้แก่ผู้ถือหุ้น        </a:t>
            </a:r>
          </a:p>
          <a:p>
            <a:r>
              <a:rPr lang="th-TH" dirty="0"/>
              <a:t>10.2 ทฤษฎีการปฏิบัติงานเพื่อสังคมของบรรษัท       </a:t>
            </a:r>
          </a:p>
          <a:p>
            <a:r>
              <a:rPr lang="th-TH" dirty="0"/>
              <a:t>10.3 ทฤษฎีผู้มีส่วนได้ส่วนเสีย    </a:t>
            </a:r>
          </a:p>
          <a:p>
            <a:r>
              <a:rPr lang="th-TH" dirty="0"/>
              <a:t>10.4 ทฤษฎีการเป็นพลเมืองขององค์การ            </a:t>
            </a:r>
          </a:p>
          <a:p>
            <a:r>
              <a:rPr lang="th-TH" dirty="0"/>
              <a:t>10.5 วิเคราะห์เปรียบเทียบระหว่าง 4 ทฤษฎี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12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C4457-CDB8-4421-96A1-ADB81EF97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11  การจำแนกประเภทของ </a:t>
            </a:r>
            <a:r>
              <a:rPr lang="en-US" dirty="0"/>
              <a:t>CSR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8D97B-F024-4BC6-953D-89B8E13E1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11.1 การจำแนกในรูปแบบพีระมิด             </a:t>
            </a:r>
          </a:p>
          <a:p>
            <a:r>
              <a:rPr lang="th-TH" dirty="0"/>
              <a:t>11.2 การจำแนกความรับผิดชอบด้านสิ่งแวดล้อม    </a:t>
            </a:r>
          </a:p>
          <a:p>
            <a:r>
              <a:rPr lang="th-TH" dirty="0"/>
              <a:t>11.3 การจำแนกตามลักษณะของกิจกรรม </a:t>
            </a:r>
            <a:r>
              <a:rPr lang="en-US" dirty="0"/>
              <a:t>CSR                </a:t>
            </a:r>
          </a:p>
          <a:p>
            <a:r>
              <a:rPr lang="en-US" dirty="0"/>
              <a:t>11.4 </a:t>
            </a:r>
            <a:r>
              <a:rPr lang="th-TH" dirty="0"/>
              <a:t>การจำแนกโดยเชื่อมโยงกับการสร้างมูลค่าขององค์การ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25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18C42-47C3-4C7C-9A73-8A44D3B57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 12 การนำ </a:t>
            </a:r>
            <a:r>
              <a:rPr lang="en-US" dirty="0"/>
              <a:t>CSR </a:t>
            </a:r>
            <a:r>
              <a:rPr lang="th-TH" dirty="0"/>
              <a:t>ไป</a:t>
            </a:r>
            <a:r>
              <a:rPr lang="th-TH" dirty="0" err="1"/>
              <a:t>ปฎิบั</a:t>
            </a:r>
            <a:r>
              <a:rPr lang="th-TH" dirty="0"/>
              <a:t>ติในองค์การ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C00CA-C4E7-44C5-A5EB-3AC50BB33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12.1 เหตุผลทางธุรกิจใน</a:t>
            </a:r>
            <a:r>
              <a:rPr lang="th-TH" dirty="0" err="1"/>
              <a:t>การทำ</a:t>
            </a:r>
            <a:r>
              <a:rPr lang="th-TH" dirty="0"/>
              <a:t> </a:t>
            </a:r>
            <a:r>
              <a:rPr lang="en-US" dirty="0"/>
              <a:t>CSR         </a:t>
            </a:r>
          </a:p>
          <a:p>
            <a:r>
              <a:rPr lang="en-US" dirty="0"/>
              <a:t>12.2 </a:t>
            </a:r>
            <a:r>
              <a:rPr lang="th-TH" dirty="0"/>
              <a:t>การดำเนินการ </a:t>
            </a:r>
            <a:r>
              <a:rPr lang="en-US" dirty="0"/>
              <a:t>CSR </a:t>
            </a:r>
            <a:r>
              <a:rPr lang="th-TH" dirty="0"/>
              <a:t>ในองค์การ      </a:t>
            </a:r>
          </a:p>
          <a:p>
            <a:r>
              <a:rPr lang="th-TH" dirty="0"/>
              <a:t>12.3 การจัดการ </a:t>
            </a:r>
            <a:r>
              <a:rPr lang="en-US" dirty="0"/>
              <a:t>CSR </a:t>
            </a:r>
            <a:r>
              <a:rPr lang="th-TH" dirty="0"/>
              <a:t>เชิงยุทธศาสตร์         </a:t>
            </a:r>
          </a:p>
          <a:p>
            <a:r>
              <a:rPr lang="th-TH" dirty="0"/>
              <a:t>12.4 การออกแบบองค์การที่จัดทำ </a:t>
            </a:r>
            <a:r>
              <a:rPr lang="en-US" dirty="0"/>
              <a:t>CSR </a:t>
            </a:r>
            <a:r>
              <a:rPr lang="th-TH" dirty="0"/>
              <a:t>เชิงยุทธศาสตร์      </a:t>
            </a:r>
          </a:p>
          <a:p>
            <a:r>
              <a:rPr lang="th-TH" dirty="0"/>
              <a:t>12.5 ภาวะผู้นำที่รับผิดชอบทางสังคม        </a:t>
            </a:r>
          </a:p>
          <a:p>
            <a:r>
              <a:rPr lang="th-TH" dirty="0"/>
              <a:t>12.6 การนำการเปลี่ยนแปลงองการ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884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FB4E6-E5A1-4021-B4D8-9B1AA33AB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13   </a:t>
            </a:r>
            <a:r>
              <a:rPr lang="th-TH" dirty="0" err="1"/>
              <a:t>การทำ</a:t>
            </a:r>
            <a:r>
              <a:rPr lang="th-TH" dirty="0"/>
              <a:t>ดีแก่สังคมของภาคเอกชน(นอกเหนือจาก </a:t>
            </a:r>
            <a:r>
              <a:rPr lang="en-US" dirty="0"/>
              <a:t>CSR)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39B853-7B16-4F48-875F-90BBA9B26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13.1 การสร้างมูลค่าร่วม   </a:t>
            </a:r>
          </a:p>
          <a:p>
            <a:r>
              <a:rPr lang="th-TH" dirty="0"/>
              <a:t>13.2 การประกอบการเพื่อสังคม      </a:t>
            </a:r>
          </a:p>
          <a:p>
            <a:r>
              <a:rPr lang="th-TH" dirty="0"/>
              <a:t>13.3 ธุรกิจเพื่อสังคม     </a:t>
            </a:r>
          </a:p>
          <a:p>
            <a:r>
              <a:rPr lang="th-TH" dirty="0"/>
              <a:t>13.4 องค์การพัฒนาเอกชน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7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DF00E-0CCC-4744-B51F-FCD60C390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บทที่ 1 บทนำ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56971-15D6-4914-8BE0-EC1B08A86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1.1	ธรรมา</a:t>
            </a:r>
            <a:r>
              <a:rPr lang="th-TH" sz="40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sz="4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บาลความรับผิดชอบของธุรกิจธุรกิจและการพัฒนาสังคม</a:t>
            </a:r>
          </a:p>
          <a:p>
            <a:pPr marL="0" indent="0">
              <a:buNone/>
            </a:pPr>
            <a:r>
              <a:rPr lang="th-TH" sz="4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1.2	เนื้อหาโดยภาพรวมของตำราเล่มนี้</a:t>
            </a:r>
          </a:p>
          <a:p>
            <a:pPr marL="0" indent="0">
              <a:buNone/>
            </a:pPr>
            <a:r>
              <a:rPr lang="th-TH" sz="40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1.3	เอกสารอ้างอิง</a:t>
            </a:r>
          </a:p>
        </p:txBody>
      </p:sp>
    </p:spTree>
    <p:extLst>
      <p:ext uri="{BB962C8B-B14F-4D97-AF65-F5344CB8AC3E}">
        <p14:creationId xmlns:p14="http://schemas.microsoft.com/office/powerpoint/2010/main" val="365343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7622E-A577-41C5-A4C8-3238D8DC9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บทที่ 2 ผลประโยชน์ทับซ้อน ภาคี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บาลและธรรมา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F403E-C01B-4878-9184-CD55F5D1B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791"/>
            <a:ext cx="10515600" cy="4656171"/>
          </a:xfrm>
        </p:spPr>
        <p:txBody>
          <a:bodyPr>
            <a:noAutofit/>
          </a:bodyPr>
          <a:lstStyle/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2.1 แนวคิดว่าด้วยผลประโยชน์ทับซ้อน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2.2 แนวคิดว่าด้วยภาคี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     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2.3 แนวคิดว่าด้วยภาคี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บาลโลก  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2.4 แนวคิดว่าด้วยภาค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บาลสิ่งแวดล้อม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2.4 แนวคิดว่าด้วยภาคี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บาลท้องถิ่น 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2.5 แนวคิดว่าด้วยการจัดการภาคีสาธารณะแบบใหม่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2.6 แนวคิดว่าด้วยบรรษัท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2.7 แนวคิดว่าด้วยภาคี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บาลทางการเงิน      </a:t>
            </a:r>
          </a:p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2.8 ความสัมพันธ์ระหว่างภาคี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ธรรมา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และผลประโยชน์ทับซ้อน 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33294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9EBEC-B218-429B-A38C-30BD92673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826"/>
          </a:xfrm>
        </p:spPr>
        <p:txBody>
          <a:bodyPr/>
          <a:lstStyle/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บทที่ 3 แนวคิดธรรมา</a:t>
            </a:r>
            <a:r>
              <a:rPr lang="th-TH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465BD-9DEE-409A-9728-BE9029668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952"/>
            <a:ext cx="10515600" cy="4952011"/>
          </a:xfrm>
        </p:spPr>
        <p:txBody>
          <a:bodyPr>
            <a:normAutofit/>
          </a:bodyPr>
          <a:lstStyle/>
          <a:p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3.1 ธนาคารโลกกับธรรม</a:t>
            </a:r>
            <a:r>
              <a:rPr lang="th-TH" sz="4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      </a:t>
            </a:r>
          </a:p>
          <a:p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3.2 องค์การระหว่างประเทศอื่นๆกับธรรมา</a:t>
            </a:r>
            <a:r>
              <a:rPr lang="th-TH" sz="4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    </a:t>
            </a:r>
          </a:p>
          <a:p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3.3 ความคลุมเครือของมโนทัศน์ธรรมา</a:t>
            </a:r>
            <a:r>
              <a:rPr lang="th-TH" sz="4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      </a:t>
            </a:r>
          </a:p>
          <a:p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3.4 แนวคิดธรรมา</a:t>
            </a:r>
            <a:r>
              <a:rPr lang="th-TH" sz="4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บาลในสังคมไทย   </a:t>
            </a:r>
          </a:p>
          <a:p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3.5 ความสำคัญของธรรมา</a:t>
            </a:r>
            <a:r>
              <a:rPr lang="th-TH" sz="4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ภิ</a:t>
            </a:r>
            <a:r>
              <a:rPr lang="th-TH" sz="4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บาลและความหมายขั้นต่ำ </a:t>
            </a:r>
            <a:endParaRPr lang="en-US" sz="4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68428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A51DB-0A7D-4881-9594-293BC7308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บทที่ 4 ความสำนึกรับผิดชอบ </a:t>
            </a:r>
            <a:endParaRPr lang="en-US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D7DA8-4ECB-43C1-895F-D6E4BA012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4.1 ความหมายและความสำคัญของความสำนึกรับผิดชอบ     </a:t>
            </a:r>
          </a:p>
          <a:p>
            <a:r>
              <a:rPr lang="th-TH" sz="4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4.2 ความสำนึกรับผิดชอบแนวตั้งและแนวนอน   </a:t>
            </a:r>
          </a:p>
          <a:p>
            <a:r>
              <a:rPr lang="th-TH" sz="4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4.3 การจัดการภาครัฐแนวใหม่กับความสำนึกรับผิดชอบ    </a:t>
            </a:r>
          </a:p>
          <a:p>
            <a:r>
              <a:rPr lang="th-TH" sz="44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4.4 การจัดการภาคีสาธารณะแนวใหม่กับความสำนึกรับผิดชอบ </a:t>
            </a:r>
            <a:endParaRPr lang="en-US" sz="44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7210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1B99-A627-4123-A045-0849DE42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 5   ความโปร่งใสและการเปิดเผยข้อมูล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3883C1-B589-4837-9D86-F6E81DEB3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5.1 นิยามและความสำคัญของความโปร่งใส    </a:t>
            </a:r>
          </a:p>
          <a:p>
            <a:r>
              <a:rPr lang="th-TH" dirty="0"/>
              <a:t>5.2 พัฒนาการของแนวคิดความโปร่งใส   </a:t>
            </a:r>
          </a:p>
          <a:p>
            <a:r>
              <a:rPr lang="th-TH" dirty="0"/>
              <a:t>5.3 การเป่านกหวีด กับการเสริมสร้างความโปร่งใส   </a:t>
            </a:r>
          </a:p>
          <a:p>
            <a:r>
              <a:rPr lang="th-TH" dirty="0"/>
              <a:t>5.4 กรอบแนวคิดในการศึกษาปกครองที่โปร่งใส   </a:t>
            </a:r>
          </a:p>
          <a:p>
            <a:r>
              <a:rPr lang="th-TH" dirty="0"/>
              <a:t>5.5 สื่อมวลชน กับการเคลื่อนไหวเพื่อเสริมสร้างความ โปร่งใส    </a:t>
            </a:r>
          </a:p>
          <a:p>
            <a:r>
              <a:rPr lang="th-TH" dirty="0"/>
              <a:t>5.6 องค์การพัฒนาเอกชนกับการเคลื่อนไหวเพื่อเสริมสร้างความโปร่งใส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34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27C8-5CE8-4EDF-BCEF-BCA135757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 6  การมีส่วนร่วมสาธารณะ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1D316-C0DF-43DE-B030-61A859515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/>
              <a:t>6.1 แนวคิดเกี่ยวกับการมีส่วนร่วมสาธารณะ    </a:t>
            </a:r>
          </a:p>
          <a:p>
            <a:r>
              <a:rPr lang="th-TH" sz="3600" dirty="0"/>
              <a:t>6.2 รูปแบบและระดับของการมีส่วนร่วม    </a:t>
            </a:r>
          </a:p>
          <a:p>
            <a:r>
              <a:rPr lang="th-TH" sz="3600" dirty="0"/>
              <a:t>6.3 การมีส่วนร่วมสาธารณะ กับการเป็นสถาบันของความขัดแย้ง    </a:t>
            </a:r>
          </a:p>
          <a:p>
            <a:r>
              <a:rPr lang="th-TH" sz="3600" dirty="0"/>
              <a:t>6.4 ปัญหาและข้อเสนอแนะในการจัดการมีส่วนร่วมสาธารณะ     </a:t>
            </a:r>
          </a:p>
          <a:p>
            <a:r>
              <a:rPr lang="th-TH" sz="3600" dirty="0"/>
              <a:t>6.5 การเปิดใจรับฟังอย่างลุ่มลึก: หัวใจสำคัญของการมีส่วนร่วม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4063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AB1D1-7CD5-4BBB-9763-A03A87009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 7  หลักนิติรัฐ/นิติธรรม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3B438-E90C-4CFC-A553-EDF177E10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7.1 ความหมายของหลักนิติรัฐ/นิติธรรม    </a:t>
            </a:r>
          </a:p>
          <a:p>
            <a:r>
              <a:rPr lang="th-TH" dirty="0"/>
              <a:t>7.2 ความแตกต่างระหว่างนิติรัฐกับนิติธรรม           </a:t>
            </a:r>
          </a:p>
          <a:p>
            <a:r>
              <a:rPr lang="th-TH" dirty="0"/>
              <a:t>7.3 พัฒนาการของแนวคิด นิติรัฐ/นิติธรรม     </a:t>
            </a:r>
          </a:p>
          <a:p>
            <a:r>
              <a:rPr lang="th-TH" dirty="0"/>
              <a:t>7.4 นิติรัฐ/นิติธรรมทางด้านรูปแบบและเนื้อหา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00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424C2-E53E-40B4-A2DC-4062CC5EF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บทที่  8 ธรรมา</a:t>
            </a:r>
            <a:r>
              <a:rPr lang="th-TH" dirty="0" err="1"/>
              <a:t>ภิ</a:t>
            </a:r>
            <a:r>
              <a:rPr lang="th-TH" dirty="0"/>
              <a:t>บาล  การถ่วงดุลอำนาจ ประชาธิปไตย และการพัฒนา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30F39-8810-48E8-92DA-ABE7E26D0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/>
              <a:t>8.1 การถ่วงดุลอำนาจ: รากฐานสำคัญของธรรมา</a:t>
            </a:r>
            <a:r>
              <a:rPr lang="th-TH" sz="3600" dirty="0" err="1"/>
              <a:t>ภิ</a:t>
            </a:r>
            <a:r>
              <a:rPr lang="th-TH" sz="3600" dirty="0"/>
              <a:t>บาล       </a:t>
            </a:r>
          </a:p>
          <a:p>
            <a:r>
              <a:rPr lang="th-TH" sz="3600" dirty="0"/>
              <a:t>8.2 ระบอบประชาธิปไตย กับหลักธรรมา</a:t>
            </a:r>
            <a:r>
              <a:rPr lang="th-TH" sz="3600" dirty="0" err="1"/>
              <a:t>ภิ</a:t>
            </a:r>
            <a:r>
              <a:rPr lang="th-TH" sz="3600" dirty="0"/>
              <a:t>บาล      </a:t>
            </a:r>
          </a:p>
          <a:p>
            <a:r>
              <a:rPr lang="th-TH" sz="3600" dirty="0"/>
              <a:t>8.3 บทส่งท้าย: โมเดลในการศึกษาหลักธรรมา</a:t>
            </a:r>
            <a:r>
              <a:rPr lang="th-TH" sz="3600" dirty="0" err="1"/>
              <a:t>ภิ</a:t>
            </a:r>
            <a:r>
              <a:rPr lang="th-TH" sz="3600" dirty="0"/>
              <a:t>บาล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5645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656</Words>
  <Application>Microsoft Office PowerPoint</Application>
  <PresentationFormat>Widescreen</PresentationFormat>
  <Paragraphs>77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TH SarabunIT๙</vt:lpstr>
      <vt:lpstr>Office Theme</vt:lpstr>
      <vt:lpstr>ธรรมมภิบาลและความรับผิดชอบทางสังคม         ‘(Good governance and social responsibility)</vt:lpstr>
      <vt:lpstr>บทที่ 1 บทนำ</vt:lpstr>
      <vt:lpstr>บทที่ 2 ผลประโยชน์ทับซ้อน ภาคีภิบาลและธรรมาภิบาล </vt:lpstr>
      <vt:lpstr>บทที่ 3 แนวคิดธรรมาภิบาล </vt:lpstr>
      <vt:lpstr>บทที่ 4 ความสำนึกรับผิดชอบ </vt:lpstr>
      <vt:lpstr>บทที่  5   ความโปร่งใสและการเปิดเผยข้อมูล</vt:lpstr>
      <vt:lpstr>บทที่  6  การมีส่วนร่วมสาธารณะ </vt:lpstr>
      <vt:lpstr>บทที่  7  หลักนิติรัฐ/นิติธรรม </vt:lpstr>
      <vt:lpstr>บทที่  8 ธรรมาภิบาล  การถ่วงดุลอำนาจ ประชาธิปไตย และการพัฒนา </vt:lpstr>
      <vt:lpstr>ภาคที่ 2: ความรับผิดชอบทางสังคม(CSR)           บทที่ 9 ความหมาย ความสำคัญ และพัฒนาการของ(CSR) </vt:lpstr>
      <vt:lpstr>บทที่ 10 ทฤษฎีว่าด้วย  CSR </vt:lpstr>
      <vt:lpstr>บทที่ 11  การจำแนกประเภทของ CSR </vt:lpstr>
      <vt:lpstr>บทที่  12 การนำ CSR ไปปฎิบัติในองค์การ </vt:lpstr>
      <vt:lpstr>บทที่ 13   การทำดีแก่สังคมของภาคเอกชน(นอกเหนือจาก CSR)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ธรรมมภิบาลและความรับผิดชอบทางสังคม         ‘(Good governance and social responsibility)</dc:title>
  <dc:creator>SSRU</dc:creator>
  <cp:lastModifiedBy>SSRU</cp:lastModifiedBy>
  <cp:revision>5</cp:revision>
  <dcterms:created xsi:type="dcterms:W3CDTF">2025-08-14T09:05:31Z</dcterms:created>
  <dcterms:modified xsi:type="dcterms:W3CDTF">2025-08-14T18:51:42Z</dcterms:modified>
</cp:coreProperties>
</file>