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73" r:id="rId10"/>
    <p:sldId id="368" r:id="rId11"/>
    <p:sldId id="372" r:id="rId12"/>
    <p:sldId id="371" r:id="rId13"/>
    <p:sldId id="370" r:id="rId14"/>
    <p:sldId id="369" r:id="rId15"/>
    <p:sldId id="383" r:id="rId16"/>
    <p:sldId id="382" r:id="rId17"/>
    <p:sldId id="381" r:id="rId18"/>
    <p:sldId id="380" r:id="rId19"/>
    <p:sldId id="379" r:id="rId20"/>
    <p:sldId id="378" r:id="rId21"/>
    <p:sldId id="377" r:id="rId22"/>
    <p:sldId id="376" r:id="rId23"/>
    <p:sldId id="375" r:id="rId24"/>
    <p:sldId id="384" r:id="rId25"/>
    <p:sldId id="385" r:id="rId26"/>
    <p:sldId id="386" r:id="rId27"/>
    <p:sldId id="397" r:id="rId28"/>
    <p:sldId id="398" r:id="rId29"/>
    <p:sldId id="399" r:id="rId30"/>
    <p:sldId id="387" r:id="rId31"/>
    <p:sldId id="388" r:id="rId32"/>
    <p:sldId id="389" r:id="rId33"/>
    <p:sldId id="390" r:id="rId34"/>
    <p:sldId id="391" r:id="rId35"/>
    <p:sldId id="275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CC0000"/>
    <a:srgbClr val="692AA2"/>
    <a:srgbClr val="313193"/>
    <a:srgbClr val="0E689A"/>
    <a:srgbClr val="006600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2" autoAdjust="0"/>
    <p:restoredTop sz="93322" autoAdjust="0"/>
  </p:normalViewPr>
  <p:slideViewPr>
    <p:cSldViewPr>
      <p:cViewPr varScale="1">
        <p:scale>
          <a:sx n="101" d="100"/>
          <a:sy n="101" d="100"/>
        </p:scale>
        <p:origin x="18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18C12F-9B17-49C1-80B1-44C24E462A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8B2644-6F04-4969-8451-48584ABA9B1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CD46A61-57B5-4685-B664-211E7A61B076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ABDF0D-195E-4DF5-B989-9ED06F36BC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593671F-3CD9-4EA3-B018-C5417F947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C2669-9ABF-430F-966A-660EDD0E75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1D92B-82CF-456F-8526-E8F3A1EFC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671267D-7BDD-458E-9832-5491D5CDC8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>
            <a:extLst>
              <a:ext uri="{FF2B5EF4-FFF2-40B4-BE49-F238E27FC236}">
                <a16:creationId xmlns:a16="http://schemas.microsoft.com/office/drawing/2014/main" id="{05B57858-FE2C-4CAE-8640-118A8D5A9BA2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5" name="Text Box 14">
              <a:extLst>
                <a:ext uri="{FF2B5EF4-FFF2-40B4-BE49-F238E27FC236}">
                  <a16:creationId xmlns:a16="http://schemas.microsoft.com/office/drawing/2014/main" id="{18CBBBBD-A3EC-4E24-9FB7-87DC223E0420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b="1">
                  <a:solidFill>
                    <a:schemeClr val="bg1"/>
                  </a:solidFill>
                </a:rPr>
                <a:t>LOGO</a:t>
              </a:r>
            </a:p>
          </p:txBody>
        </p:sp>
        <p:sp>
          <p:nvSpPr>
            <p:cNvPr id="6" name="AutoShape 15">
              <a:extLst>
                <a:ext uri="{FF2B5EF4-FFF2-40B4-BE49-F238E27FC236}">
                  <a16:creationId xmlns:a16="http://schemas.microsoft.com/office/drawing/2014/main" id="{BA17E294-D078-4B2E-8D5C-C7859F5B8F9C}"/>
                </a:ext>
              </a:extLst>
            </p:cNvPr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rot="10800000" vert="eaVert"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th-TH" altLang="en-US" sz="1800">
                <a:solidFill>
                  <a:schemeClr val="accent1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391400" cy="19812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5800" y="4724400"/>
            <a:ext cx="4876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A79760-CD8A-433A-A55E-2B8355F16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01BEFC-0BA5-45B1-B98D-6B1DB1490EAC}" type="datetime3">
              <a:rPr lang="th-TH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587CA3-062E-40B8-9B1C-35AECB7EA8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3BADBB-508A-49B6-90DA-A4292661F3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5E4A5EF-17D5-49AC-9127-9A0CE870A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87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DDF13F-4FBB-4062-A978-32C43C498E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813D7-D992-4ACE-A27F-697F7BD4B434}" type="datetime3">
              <a:rPr lang="th-TH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4A2544-6080-414A-91C8-52B682802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991DB5-5616-4BF6-A277-00B9219A21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E7B67-9A87-442C-9DB0-D76083F0B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41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406A99-4FCF-4767-8A7A-B16C77B31B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5AEEC-34CC-4A66-BDFF-49B1C0C905EB}" type="datetime3">
              <a:rPr lang="th-TH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64525C-AFF8-4C52-B8B7-454323961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47BC31-8A1C-493D-B4D1-16147FEC7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7406B-3216-4AF9-BF51-FDDAC5A88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7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866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215EFF-AC93-42E3-8C74-FC4E3DD3D2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81E28-AC79-487C-ADE3-99B0B4596E9A}" type="datetime3">
              <a:rPr lang="th-TH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208D51-6EAE-4CE1-B462-3969C63EE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A636D8-BB78-48CD-A9ED-361B94F647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0A8B6-EA68-4728-9275-31427BEE9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16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6AF1EF-1381-4BB7-B6F3-3889F62A13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A16DF-6C9F-4D2E-AF14-8AC4B16EE818}" type="datetime3">
              <a:rPr lang="th-TH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985CE8-B7C8-4E23-999D-5481E3D3E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EBF7A7-FA35-45DB-9E52-F115F251ED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B66FD-A9CA-4E93-B4B8-8683B63FD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05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50180A-938F-45F0-8CD5-C63D1B324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90BAE-76C4-44EA-B877-E559B026BC49}" type="datetime3">
              <a:rPr lang="th-TH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5B350-BBB5-47C4-B396-A1D1DA86A1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2999AA-224A-4DFB-9B85-6F88B2B01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E5679-1812-4E4D-A359-2DB1D1B77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37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30BB9C-B4ED-4D39-9CD3-0AA5FB95B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25055-E486-483C-B5C8-1B2B6801FAE1}" type="datetime3">
              <a:rPr lang="th-TH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C90735-050C-4971-A5DC-7FF7FC90E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9419B-164B-48E1-AF2E-4FB271A11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D8EB-8137-4862-8810-C19C15D3F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53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BFD7A5-C374-4100-9A49-42CE4322C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47B1-CDC6-4ADE-834F-E622675D5A5F}" type="datetime3">
              <a:rPr lang="th-TH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D0E900-8323-437E-A6DE-B5DAF5CF9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862574-F845-45A1-8BEB-4907ACDA5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3006B-2772-443B-8D34-BD5C3BBA91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53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599929-0EB5-45AC-9FFD-E03EBD8B28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E88B7-BB44-48FD-ABE3-002FD3B9A3A0}" type="datetime3">
              <a:rPr lang="th-TH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C2B236-1166-40AA-8DE5-038581BAD2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B82383-1DCB-447B-A602-6F4173761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B6C63-C8C8-478A-A8A8-71B9BE632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23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E6DFFB-4729-491C-8B6C-CE7B22B0E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F10C4-CF5C-4951-8177-D8291E27C322}" type="datetime3">
              <a:rPr lang="th-TH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C4E990-CE4A-41A3-913B-9163A0DCF2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E1EDA70-7971-41A9-B57A-B227C96CF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906EE-09D2-46EA-90D4-41F45F49D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91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2914CB-7665-4FE6-8FBC-02D42C790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84F42-72C2-40C2-AC86-7AA77306B6F1}" type="datetime3">
              <a:rPr lang="th-TH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8F0D7F-9954-43D0-90CD-D24CF493E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99FB52-3A37-4385-BC52-6D3CFFC5FD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420D5-A4F7-45AD-962A-49EF8287C6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69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6B1FD2-A4BB-40A7-A62A-31FB145EE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E67DA-187A-446F-8B14-199A14542AD0}" type="datetime3">
              <a:rPr lang="th-TH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4FC66-81F9-4E5D-BB75-BB65F3B99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F7B4F1-83BB-465B-B983-2C39275AE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0778E-7B1D-4A20-BCBE-0C5AB1231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55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>
            <a:extLst>
              <a:ext uri="{FF2B5EF4-FFF2-40B4-BE49-F238E27FC236}">
                <a16:creationId xmlns:a16="http://schemas.microsoft.com/office/drawing/2014/main" id="{D573FA07-71CD-416F-AC28-0A6355DB56E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30000"/>
                </a:schemeClr>
              </a:gs>
              <a:gs pos="100000">
                <a:schemeClr val="accent1">
                  <a:alpha val="5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latin typeface="Arial" charset="0"/>
              <a:cs typeface="+mn-cs"/>
            </a:endParaRPr>
          </a:p>
        </p:txBody>
      </p:sp>
      <p:graphicFrame>
        <p:nvGraphicFramePr>
          <p:cNvPr id="1027" name="Object 46">
            <a:extLst>
              <a:ext uri="{FF2B5EF4-FFF2-40B4-BE49-F238E27FC236}">
                <a16:creationId xmlns:a16="http://schemas.microsoft.com/office/drawing/2014/main" id="{81D97367-061E-4C57-BAA7-E273570C50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15" imgW="13003175" imgH="2120635" progId="">
                  <p:embed/>
                </p:oleObj>
              </mc:Choice>
              <mc:Fallback>
                <p:oleObj name="Image" r:id="rId15" imgW="13003175" imgH="2120635" progId="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5C31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>
            <a:extLst>
              <a:ext uri="{FF2B5EF4-FFF2-40B4-BE49-F238E27FC236}">
                <a16:creationId xmlns:a16="http://schemas.microsoft.com/office/drawing/2014/main" id="{56899806-4F45-4860-B65A-CE69D2076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723B4C-0881-40EE-96CC-873EA2724F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FF80894-3930-440D-A965-B75B0D346309}" type="datetime3">
              <a:rPr lang="th-TH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0A649ED-D897-4CA2-A6B1-52864AC2D1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16C1D73-8E3D-47C3-8C4C-2739307216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8AA79C8-470A-4D6D-A3B1-A627DD375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3145E170-0A40-4692-8180-9D0FC3380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228600"/>
            <a:ext cx="7086600" cy="533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d.go.th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709C685-9F1A-48EF-A34F-8C49AF1266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981200"/>
            <a:ext cx="8915400" cy="19812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accent2"/>
                </a:solidFill>
              </a:rPr>
              <a:t>  </a:t>
            </a:r>
            <a:r>
              <a:rPr lang="en-US" altLang="en-US" sz="4400">
                <a:solidFill>
                  <a:schemeClr val="accent2"/>
                </a:solidFill>
              </a:rPr>
              <a:t>BUSINESS TAXATION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DEB7DE2-85AB-4944-9B2F-89310FDE74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1900"/>
              <a:t>kris161988@yahoo.com</a:t>
            </a:r>
          </a:p>
        </p:txBody>
      </p:sp>
      <p:sp>
        <p:nvSpPr>
          <p:cNvPr id="3076" name="Date Placeholder 5">
            <a:extLst>
              <a:ext uri="{FF2B5EF4-FFF2-40B4-BE49-F238E27FC236}">
                <a16:creationId xmlns:a16="http://schemas.microsoft.com/office/drawing/2014/main" id="{4AF6B5D1-D344-4455-B541-2807D7BC152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DB3DA3-904C-4A8B-B502-2402FA33C673}" type="datetime3">
              <a:rPr lang="th-TH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4101" name="Slide Number Placeholder 6">
            <a:extLst>
              <a:ext uri="{FF2B5EF4-FFF2-40B4-BE49-F238E27FC236}">
                <a16:creationId xmlns:a16="http://schemas.microsoft.com/office/drawing/2014/main" id="{8C22691E-C302-49F2-9801-71168E119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5AFDFF-3057-4D7B-A73E-9DA4786C49D2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3078" name="Footer Placeholder 7">
            <a:extLst>
              <a:ext uri="{FF2B5EF4-FFF2-40B4-BE49-F238E27FC236}">
                <a16:creationId xmlns:a16="http://schemas.microsoft.com/office/drawing/2014/main" id="{21E1BFD0-0A1F-4BC5-988A-E3350EC9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 sz="2000"/>
              <a:t>รศ.ดร.กฤษฎา  สังขมณี</a:t>
            </a:r>
            <a:endParaRPr lang="en-US" sz="2000" dirty="0"/>
          </a:p>
        </p:txBody>
      </p:sp>
      <p:pic>
        <p:nvPicPr>
          <p:cNvPr id="4103" name="Picture 9" descr="http://www.ssru.ac.th/upload/news/pic/090720153359_ssru.jpg">
            <a:hlinkClick r:id="rId2"/>
            <a:extLst>
              <a:ext uri="{FF2B5EF4-FFF2-40B4-BE49-F238E27FC236}">
                <a16:creationId xmlns:a16="http://schemas.microsoft.com/office/drawing/2014/main" id="{A315DA4B-A6EF-47A8-A4B3-8A43FAA3B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91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fms_logo">
            <a:extLst>
              <a:ext uri="{FF2B5EF4-FFF2-40B4-BE49-F238E27FC236}">
                <a16:creationId xmlns:a16="http://schemas.microsoft.com/office/drawing/2014/main" id="{6B91DBA1-C02F-4B05-9EE0-943A7932C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562600"/>
            <a:ext cx="1695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FC397-8593-4560-B9C2-D3A59B2F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5D8DB-894B-4AB2-A0B5-2E63CF52E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333399"/>
                </a:solidFill>
              </a:rPr>
              <a:t>Income Exempt from Personal Income Tax (Continued)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Compensation for wrongful acts</a:t>
            </a:r>
            <a:r>
              <a:rPr lang="en-US" sz="2000" dirty="0">
                <a:solidFill>
                  <a:srgbClr val="333399"/>
                </a:solidFill>
              </a:rPr>
              <a:t>, </a:t>
            </a:r>
            <a:r>
              <a:rPr lang="en-US" sz="2000" b="1" dirty="0">
                <a:solidFill>
                  <a:srgbClr val="333399"/>
                </a:solidFill>
              </a:rPr>
              <a:t>insurance proceeds</a:t>
            </a:r>
            <a:r>
              <a:rPr lang="en-US" sz="2000" dirty="0">
                <a:solidFill>
                  <a:srgbClr val="333399"/>
                </a:solidFill>
              </a:rPr>
              <a:t>, and </a:t>
            </a:r>
            <a:r>
              <a:rPr lang="en-US" sz="2000" b="1" dirty="0">
                <a:solidFill>
                  <a:srgbClr val="333399"/>
                </a:solidFill>
              </a:rPr>
              <a:t>funeral welfare benefits</a:t>
            </a:r>
            <a:r>
              <a:rPr lang="en-US" sz="2000" dirty="0">
                <a:solidFill>
                  <a:srgbClr val="333399"/>
                </a:solidFill>
              </a:rPr>
              <a:t> </a:t>
            </a:r>
            <a:r>
              <a:rPr lang="en-US" sz="2000" b="1" dirty="0">
                <a:solidFill>
                  <a:srgbClr val="333399"/>
                </a:solidFill>
              </a:rPr>
              <a:t>(13)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Income from </a:t>
            </a:r>
            <a:r>
              <a:rPr lang="en-US" sz="2000" b="1" dirty="0">
                <a:solidFill>
                  <a:srgbClr val="333399"/>
                </a:solidFill>
              </a:rPr>
              <a:t>private schools</a:t>
            </a:r>
            <a:r>
              <a:rPr lang="en-US" sz="2000" dirty="0">
                <a:solidFill>
                  <a:srgbClr val="333399"/>
                </a:solidFill>
              </a:rPr>
              <a:t>, excluding income from the sale of goods </a:t>
            </a:r>
            <a:r>
              <a:rPr lang="en-US" sz="2000" b="1" dirty="0">
                <a:solidFill>
                  <a:srgbClr val="333399"/>
                </a:solidFill>
              </a:rPr>
              <a:t>(17.1)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Income from the </a:t>
            </a:r>
            <a:r>
              <a:rPr lang="en-US" sz="2000" b="1" dirty="0">
                <a:solidFill>
                  <a:srgbClr val="333399"/>
                </a:solidFill>
              </a:rPr>
              <a:t>sale of government lottery tickets</a:t>
            </a:r>
            <a:r>
              <a:rPr lang="en-US" sz="2000" dirty="0">
                <a:solidFill>
                  <a:srgbClr val="333399"/>
                </a:solidFill>
              </a:rPr>
              <a:t> </a:t>
            </a:r>
            <a:r>
              <a:rPr lang="en-US" sz="2000" b="1" dirty="0">
                <a:solidFill>
                  <a:srgbClr val="333399"/>
                </a:solidFill>
              </a:rPr>
              <a:t>(17.2)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Vacation employment wages of foreign students</a:t>
            </a:r>
            <a:r>
              <a:rPr lang="en-US" sz="2000" dirty="0">
                <a:solidFill>
                  <a:srgbClr val="333399"/>
                </a:solidFill>
              </a:rPr>
              <a:t> </a:t>
            </a:r>
            <a:r>
              <a:rPr lang="en-US" sz="2000" b="1" dirty="0">
                <a:solidFill>
                  <a:srgbClr val="333399"/>
                </a:solidFill>
              </a:rPr>
              <a:t>(17.3)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Medical expenses</a:t>
            </a:r>
            <a:r>
              <a:rPr lang="en-US" sz="2000" dirty="0">
                <a:solidFill>
                  <a:srgbClr val="333399"/>
                </a:solidFill>
              </a:rPr>
              <a:t> for oneself and family members </a:t>
            </a:r>
            <a:r>
              <a:rPr lang="en-US" sz="2000" b="1" dirty="0">
                <a:solidFill>
                  <a:srgbClr val="333399"/>
                </a:solidFill>
              </a:rPr>
              <a:t>(17.4)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Housing allowance</a:t>
            </a:r>
            <a:r>
              <a:rPr lang="en-US" sz="2000" dirty="0">
                <a:solidFill>
                  <a:srgbClr val="333399"/>
                </a:solidFill>
              </a:rPr>
              <a:t> and </a:t>
            </a:r>
            <a:r>
              <a:rPr lang="en-US" sz="2000" b="1" dirty="0">
                <a:solidFill>
                  <a:srgbClr val="333399"/>
                </a:solidFill>
              </a:rPr>
              <a:t>education expenses for children</a:t>
            </a:r>
            <a:r>
              <a:rPr lang="en-US" sz="2000" dirty="0">
                <a:solidFill>
                  <a:srgbClr val="333399"/>
                </a:solidFill>
              </a:rPr>
              <a:t> paid by the government or state enterprises </a:t>
            </a:r>
            <a:r>
              <a:rPr lang="en-US" sz="2000" b="1" dirty="0">
                <a:solidFill>
                  <a:srgbClr val="333399"/>
                </a:solidFill>
              </a:rPr>
              <a:t>(17.6)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Income from the </a:t>
            </a:r>
            <a:r>
              <a:rPr lang="en-US" sz="2000" b="1" dirty="0">
                <a:solidFill>
                  <a:srgbClr val="333399"/>
                </a:solidFill>
              </a:rPr>
              <a:t>sale of inherited immovable property</a:t>
            </a:r>
            <a:r>
              <a:rPr lang="en-US" sz="2000" dirty="0">
                <a:solidFill>
                  <a:srgbClr val="333399"/>
                </a:solidFill>
              </a:rPr>
              <a:t> or property acquired by gift,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dirty="0">
                <a:solidFill>
                  <a:srgbClr val="333399"/>
                </a:solidFill>
              </a:rPr>
              <a:t>located </a:t>
            </a:r>
            <a:r>
              <a:rPr lang="en-US" sz="2000" b="1" dirty="0">
                <a:solidFill>
                  <a:srgbClr val="333399"/>
                </a:solidFill>
              </a:rPr>
              <a:t>outside Bangkok, municipalities, sanitary districts, and Pattaya</a:t>
            </a:r>
            <a:r>
              <a:rPr lang="en-US" sz="2000" dirty="0">
                <a:solidFill>
                  <a:srgbClr val="333399"/>
                </a:solidFill>
              </a:rPr>
              <a:t>,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b="1" dirty="0">
                <a:solidFill>
                  <a:srgbClr val="333399"/>
                </a:solidFill>
              </a:rPr>
              <a:t>up to THB 200,000</a:t>
            </a:r>
            <a:r>
              <a:rPr lang="en-US" sz="2000" dirty="0">
                <a:solidFill>
                  <a:srgbClr val="333399"/>
                </a:solidFill>
              </a:rPr>
              <a:t> </a:t>
            </a:r>
            <a:r>
              <a:rPr lang="en-US" sz="2000" b="1" dirty="0">
                <a:solidFill>
                  <a:srgbClr val="333399"/>
                </a:solidFill>
              </a:rPr>
              <a:t>(17.14)</a:t>
            </a:r>
            <a:endParaRPr lang="en-US" sz="2000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65D6D-818D-484F-A40A-C4AF321D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16DF-6C9F-4D2E-AF14-8AC4B16EE818}" type="datetime3">
              <a:rPr lang="th-TH" smtClean="0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25787-7AF9-4400-8CC1-574FCBF0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3AD07-4572-4874-B3AD-75888713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6FD-A9CA-4E93-B4B8-8683B63FDE4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88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8D19-6756-4061-84F9-C0D61E86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5785-821C-4CF0-A838-CA7B65B87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333399"/>
                </a:solidFill>
              </a:rPr>
              <a:t>Income Exempt from Personal Income Tax (Continued)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Income from the </a:t>
            </a:r>
            <a:r>
              <a:rPr lang="en-US" sz="1800" b="1" dirty="0">
                <a:solidFill>
                  <a:srgbClr val="333399"/>
                </a:solidFill>
              </a:rPr>
              <a:t>transfer of immovable property to a child without consideration</a:t>
            </a:r>
            <a:br>
              <a:rPr lang="en-US" sz="1800" dirty="0">
                <a:solidFill>
                  <a:srgbClr val="333399"/>
                </a:solidFill>
              </a:rPr>
            </a:br>
            <a:r>
              <a:rPr lang="en-US" sz="1800" dirty="0">
                <a:solidFill>
                  <a:srgbClr val="333399"/>
                </a:solidFill>
              </a:rPr>
              <a:t>(excluding adopted children), </a:t>
            </a:r>
            <a:r>
              <a:rPr lang="en-US" sz="1800" b="1" dirty="0">
                <a:solidFill>
                  <a:srgbClr val="333399"/>
                </a:solidFill>
              </a:rPr>
              <a:t>not exceeding THB 20 million per child per year</a:t>
            </a:r>
            <a:br>
              <a:rPr lang="en-US" sz="1800" dirty="0">
                <a:solidFill>
                  <a:srgbClr val="333399"/>
                </a:solidFill>
              </a:rPr>
            </a:br>
            <a:r>
              <a:rPr lang="en-US" sz="1800" i="1" dirty="0">
                <a:solidFill>
                  <a:srgbClr val="333399"/>
                </a:solidFill>
              </a:rPr>
              <a:t>(p. 47)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b="1" dirty="0">
                <a:solidFill>
                  <a:srgbClr val="333399"/>
                </a:solidFill>
              </a:rPr>
              <a:t>(17.15)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Income from the </a:t>
            </a:r>
            <a:r>
              <a:rPr lang="en-US" sz="1800" b="1" dirty="0">
                <a:solidFill>
                  <a:srgbClr val="333399"/>
                </a:solidFill>
              </a:rPr>
              <a:t>sale of cigarettes and shredded tobacco</a:t>
            </a:r>
            <a:r>
              <a:rPr lang="en-US" sz="1800" dirty="0">
                <a:solidFill>
                  <a:srgbClr val="333399"/>
                </a:solidFill>
              </a:rPr>
              <a:t> produced by the </a:t>
            </a:r>
            <a:r>
              <a:rPr lang="en-US" sz="1800" b="1" dirty="0">
                <a:solidFill>
                  <a:srgbClr val="333399"/>
                </a:solidFill>
              </a:rPr>
              <a:t>Tobacco Authority of Thailand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b="1" dirty="0">
                <a:solidFill>
                  <a:srgbClr val="333399"/>
                </a:solidFill>
              </a:rPr>
              <a:t>(17.16)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Savings deposit interest</a:t>
            </a:r>
            <a:r>
              <a:rPr lang="en-US" sz="1800" dirty="0">
                <a:solidFill>
                  <a:srgbClr val="333399"/>
                </a:solidFill>
              </a:rPr>
              <a:t> from the </a:t>
            </a:r>
            <a:r>
              <a:rPr lang="en-US" sz="1800" b="1" dirty="0">
                <a:solidFill>
                  <a:srgbClr val="333399"/>
                </a:solidFill>
              </a:rPr>
              <a:t>Bank for Agriculture and Agricultural Cooperatives (BAAC)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b="1" dirty="0">
                <a:solidFill>
                  <a:srgbClr val="333399"/>
                </a:solidFill>
              </a:rPr>
              <a:t>(17.18)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Income from the </a:t>
            </a:r>
            <a:r>
              <a:rPr lang="en-US" sz="1800" b="1" dirty="0">
                <a:solidFill>
                  <a:srgbClr val="333399"/>
                </a:solidFill>
              </a:rPr>
              <a:t>sale of securities listed on the Stock Exchange of Thailand (SET)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b="1" dirty="0">
                <a:solidFill>
                  <a:srgbClr val="333399"/>
                </a:solidFill>
              </a:rPr>
              <a:t>(17.19)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Compensation for expropriation of immovable property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b="1" dirty="0">
                <a:solidFill>
                  <a:srgbClr val="333399"/>
                </a:solidFill>
              </a:rPr>
              <a:t>(17.20)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Uniforms provided by an employer</a:t>
            </a:r>
            <a:r>
              <a:rPr lang="en-US" sz="1800" dirty="0">
                <a:solidFill>
                  <a:srgbClr val="333399"/>
                </a:solidFill>
              </a:rPr>
              <a:t>, not exceeding </a:t>
            </a:r>
            <a:r>
              <a:rPr lang="en-US" sz="1800" b="1" dirty="0">
                <a:solidFill>
                  <a:srgbClr val="333399"/>
                </a:solidFill>
              </a:rPr>
              <a:t>2 sets</a:t>
            </a:r>
            <a:r>
              <a:rPr lang="en-US" sz="1800" dirty="0">
                <a:solidFill>
                  <a:srgbClr val="333399"/>
                </a:solidFill>
              </a:rPr>
              <a:t>, and </a:t>
            </a:r>
            <a:r>
              <a:rPr lang="en-US" sz="1800" b="1" dirty="0">
                <a:solidFill>
                  <a:srgbClr val="333399"/>
                </a:solidFill>
              </a:rPr>
              <a:t>1 outer garment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b="1" dirty="0">
                <a:solidFill>
                  <a:srgbClr val="333399"/>
                </a:solidFill>
              </a:rPr>
              <a:t>(17.24)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Income paid into a </a:t>
            </a:r>
            <a:r>
              <a:rPr lang="en-US" sz="1800" b="1" dirty="0">
                <a:solidFill>
                  <a:srgbClr val="333399"/>
                </a:solidFill>
              </a:rPr>
              <a:t>Provident Fund</a:t>
            </a:r>
            <a:r>
              <a:rPr lang="en-US" sz="1800" dirty="0">
                <a:solidFill>
                  <a:srgbClr val="333399"/>
                </a:solidFill>
              </a:rPr>
              <a:t>, </a:t>
            </a:r>
            <a:r>
              <a:rPr lang="en-US" sz="1800" b="1" dirty="0">
                <a:solidFill>
                  <a:srgbClr val="333399"/>
                </a:solidFill>
              </a:rPr>
              <a:t>not exceeding THB 500,000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b="1" dirty="0">
                <a:solidFill>
                  <a:srgbClr val="333399"/>
                </a:solidFill>
              </a:rPr>
              <a:t>(17.25)</a:t>
            </a:r>
            <a:endParaRPr lang="en-US" sz="1800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4F7E2-52FE-4A65-9719-2CA0CCAB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A16DF-6C9F-4D2E-AF14-8AC4B16EE818}" type="datetime3">
              <a:rPr kumimoji="0" lang="th-T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 มกราคม 2569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0FC3E-BC64-4A4A-AFFD-7E8B4D89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รศ.ดร.กฤษฎา  สังขมณี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25D6-B6DF-46C9-99D0-8F734316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B66FD-A9CA-4E93-B4B8-8683B63FDE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6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8D19-6756-4061-84F9-C0D61E86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5785-821C-4CF0-A838-CA7B65B87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333399"/>
                </a:solidFill>
              </a:rPr>
              <a:t>Income Exempt from Personal Income Tax (Continued)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Income contributed by a </a:t>
            </a:r>
            <a:r>
              <a:rPr lang="en-US" sz="1800" b="1" dirty="0">
                <a:solidFill>
                  <a:srgbClr val="333399"/>
                </a:solidFill>
              </a:rPr>
              <a:t>civil servant to the Government Pension Fund (GPF)</a:t>
            </a:r>
            <a:r>
              <a:rPr lang="en-US" sz="1800" dirty="0">
                <a:solidFill>
                  <a:srgbClr val="333399"/>
                </a:solidFill>
              </a:rPr>
              <a:t>,</a:t>
            </a:r>
            <a:br>
              <a:rPr lang="en-US" sz="1800" dirty="0">
                <a:solidFill>
                  <a:srgbClr val="333399"/>
                </a:solidFill>
              </a:rPr>
            </a:br>
            <a:r>
              <a:rPr lang="en-US" sz="1800" b="1" dirty="0">
                <a:solidFill>
                  <a:srgbClr val="333399"/>
                </a:solidFill>
              </a:rPr>
              <a:t>not exceeding THB 500,000 per year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b="1" dirty="0">
                <a:solidFill>
                  <a:srgbClr val="333399"/>
                </a:solidFill>
              </a:rPr>
              <a:t>(17.28)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Income from the </a:t>
            </a:r>
            <a:r>
              <a:rPr lang="en-US" sz="1800" b="1" dirty="0">
                <a:solidFill>
                  <a:srgbClr val="333399"/>
                </a:solidFill>
              </a:rPr>
              <a:t>transfer of land ownership without consideration</a:t>
            </a:r>
            <a:r>
              <a:rPr lang="en-US" sz="1800" dirty="0">
                <a:solidFill>
                  <a:srgbClr val="333399"/>
                </a:solidFill>
              </a:rPr>
              <a:t> to a </a:t>
            </a:r>
            <a:r>
              <a:rPr lang="en-US" sz="1800" b="1" dirty="0">
                <a:solidFill>
                  <a:srgbClr val="333399"/>
                </a:solidFill>
              </a:rPr>
              <a:t>temple, church, or mosque</a:t>
            </a:r>
            <a:r>
              <a:rPr lang="en-US" sz="1800" dirty="0">
                <a:solidFill>
                  <a:srgbClr val="333399"/>
                </a:solidFill>
              </a:rPr>
              <a:t>,</a:t>
            </a:r>
            <a:br>
              <a:rPr lang="en-US" sz="1800" dirty="0">
                <a:solidFill>
                  <a:srgbClr val="333399"/>
                </a:solidFill>
              </a:rPr>
            </a:br>
            <a:r>
              <a:rPr lang="en-US" sz="1800" b="1" dirty="0">
                <a:solidFill>
                  <a:srgbClr val="333399"/>
                </a:solidFill>
              </a:rPr>
              <a:t>not exceeding 50 rai per year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b="1" dirty="0">
                <a:solidFill>
                  <a:srgbClr val="333399"/>
                </a:solidFill>
              </a:rPr>
              <a:t>(17.30)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Interest paid to banks or financial institutions</a:t>
            </a:r>
            <a:r>
              <a:rPr lang="en-US" sz="1800" dirty="0">
                <a:solidFill>
                  <a:srgbClr val="333399"/>
                </a:solidFill>
              </a:rPr>
              <a:t> for </a:t>
            </a:r>
            <a:r>
              <a:rPr lang="en-US" sz="1800" b="1" dirty="0">
                <a:solidFill>
                  <a:srgbClr val="333399"/>
                </a:solidFill>
              </a:rPr>
              <a:t>hire purchase of a residential property</a:t>
            </a:r>
            <a:r>
              <a:rPr lang="en-US" sz="1800" dirty="0">
                <a:solidFill>
                  <a:srgbClr val="333399"/>
                </a:solidFill>
              </a:rPr>
              <a:t>,</a:t>
            </a:r>
            <a:br>
              <a:rPr lang="en-US" sz="1800" dirty="0">
                <a:solidFill>
                  <a:srgbClr val="333399"/>
                </a:solidFill>
              </a:rPr>
            </a:br>
            <a:r>
              <a:rPr lang="en-US" sz="1800" b="1" dirty="0">
                <a:solidFill>
                  <a:srgbClr val="333399"/>
                </a:solidFill>
              </a:rPr>
              <a:t>equal to the amount actually paid but not exceeding THB 100,000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b="1" dirty="0">
                <a:solidFill>
                  <a:srgbClr val="333399"/>
                </a:solidFill>
              </a:rPr>
              <a:t>(17.33)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Interest on Islamic fixed deposits</a:t>
            </a:r>
            <a:r>
              <a:rPr lang="en-US" sz="1800" dirty="0">
                <a:solidFill>
                  <a:srgbClr val="333399"/>
                </a:solidFill>
              </a:rPr>
              <a:t> with a term of </a:t>
            </a:r>
            <a:r>
              <a:rPr lang="en-US" sz="1800" b="1" dirty="0">
                <a:solidFill>
                  <a:srgbClr val="333399"/>
                </a:solidFill>
              </a:rPr>
              <a:t>more than 1 year</a:t>
            </a:r>
            <a:r>
              <a:rPr lang="en-US" sz="1800" dirty="0">
                <a:solidFill>
                  <a:srgbClr val="333399"/>
                </a:solidFill>
              </a:rPr>
              <a:t>,</a:t>
            </a:r>
            <a:br>
              <a:rPr lang="en-US" sz="1800" dirty="0">
                <a:solidFill>
                  <a:srgbClr val="333399"/>
                </a:solidFill>
              </a:rPr>
            </a:br>
            <a:r>
              <a:rPr lang="en-US" sz="1800" b="1" dirty="0">
                <a:solidFill>
                  <a:srgbClr val="333399"/>
                </a:solidFill>
              </a:rPr>
              <a:t>not exceeding THB 30,000</a:t>
            </a:r>
            <a:r>
              <a:rPr lang="en-US" sz="1800" dirty="0">
                <a:solidFill>
                  <a:srgbClr val="333399"/>
                </a:solidFill>
              </a:rPr>
              <a:t>, where the </a:t>
            </a:r>
            <a:r>
              <a:rPr lang="en-US" sz="1800" b="1" dirty="0">
                <a:solidFill>
                  <a:srgbClr val="333399"/>
                </a:solidFill>
              </a:rPr>
              <a:t>depositor is over 55 years of age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b="1" dirty="0">
                <a:solidFill>
                  <a:srgbClr val="333399"/>
                </a:solidFill>
              </a:rPr>
              <a:t>(17.49)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Personal income tax exemption for individuals</a:t>
            </a:r>
            <a:r>
              <a:rPr lang="en-US" sz="1800" dirty="0">
                <a:solidFill>
                  <a:srgbClr val="333399"/>
                </a:solidFill>
              </a:rPr>
              <a:t> whose </a:t>
            </a:r>
            <a:r>
              <a:rPr lang="en-US" sz="1800" b="1" dirty="0">
                <a:solidFill>
                  <a:srgbClr val="333399"/>
                </a:solidFill>
              </a:rPr>
              <a:t>net income does not exceed THB 150,000</a:t>
            </a:r>
            <a:br>
              <a:rPr lang="en-US" sz="1800" dirty="0">
                <a:solidFill>
                  <a:srgbClr val="333399"/>
                </a:solidFill>
              </a:rPr>
            </a:br>
            <a:r>
              <a:rPr lang="en-US" sz="1800" i="1" dirty="0">
                <a:solidFill>
                  <a:srgbClr val="333399"/>
                </a:solidFill>
              </a:rPr>
              <a:t>(p. 49)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b="1" dirty="0">
                <a:solidFill>
                  <a:srgbClr val="333399"/>
                </a:solidFill>
              </a:rPr>
              <a:t>(32)</a:t>
            </a:r>
            <a:endParaRPr lang="en-US" sz="1800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4F7E2-52FE-4A65-9719-2CA0CCAB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A16DF-6C9F-4D2E-AF14-8AC4B16EE818}" type="datetime3">
              <a:rPr kumimoji="0" lang="th-T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 มกราคม 2569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0FC3E-BC64-4A4A-AFFD-7E8B4D89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รศ.ดร.กฤษฎา  สังขมณี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25D6-B6DF-46C9-99D0-8F734316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B66FD-A9CA-4E93-B4B8-8683B63FDE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44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8D19-6756-4061-84F9-C0D61E86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5785-821C-4CF0-A838-CA7B65B87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333399"/>
                </a:solidFill>
              </a:rPr>
              <a:t>Types of Assessable Income and Expense Deductions</a:t>
            </a:r>
          </a:p>
          <a:p>
            <a:r>
              <a:rPr lang="en-US" sz="2400" i="1" dirty="0">
                <a:solidFill>
                  <a:srgbClr val="333399"/>
                </a:solidFill>
              </a:rPr>
              <a:t>(Revenue Code, Section 40 (1) – (8))</a:t>
            </a:r>
            <a:endParaRPr lang="en-US" sz="24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33399"/>
                </a:solidFill>
              </a:rPr>
              <a:t>Assessable income and allowable expense deductions</a:t>
            </a:r>
            <a:r>
              <a:rPr lang="en-US" sz="2400" dirty="0">
                <a:solidFill>
                  <a:srgbClr val="333399"/>
                </a:solidFill>
              </a:rPr>
              <a:t> are prescribed under</a:t>
            </a:r>
            <a:br>
              <a:rPr lang="en-US" sz="2400" dirty="0">
                <a:solidFill>
                  <a:srgbClr val="333399"/>
                </a:solidFill>
              </a:rPr>
            </a:br>
            <a:r>
              <a:rPr lang="en-US" sz="2400" b="1" dirty="0">
                <a:solidFill>
                  <a:srgbClr val="333399"/>
                </a:solidFill>
              </a:rPr>
              <a:t>Revenue Code, Section 40 (1) to (8)</a:t>
            </a:r>
            <a:endParaRPr lang="en-US" sz="24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33399"/>
                </a:solidFill>
              </a:rPr>
              <a:t>Taxpayers having income only under Section 40 (1)</a:t>
            </a:r>
            <a:br>
              <a:rPr lang="en-US" sz="2400" dirty="0">
                <a:solidFill>
                  <a:srgbClr val="333399"/>
                </a:solidFill>
              </a:rPr>
            </a:br>
            <a:r>
              <a:rPr lang="en-US" sz="2400" dirty="0">
                <a:solidFill>
                  <a:srgbClr val="333399"/>
                </a:solidFill>
              </a:rPr>
              <a:t>→ File </a:t>
            </a:r>
            <a:r>
              <a:rPr lang="en-US" sz="2400" b="1" dirty="0">
                <a:solidFill>
                  <a:srgbClr val="333399"/>
                </a:solidFill>
              </a:rPr>
              <a:t>P.N.D. 91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i="1" dirty="0">
                <a:solidFill>
                  <a:srgbClr val="333399"/>
                </a:solidFill>
              </a:rPr>
              <a:t>(p. 57)</a:t>
            </a:r>
            <a:endParaRPr lang="en-US" sz="24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33399"/>
                </a:solidFill>
              </a:rPr>
              <a:t>Taxpayers having income under Section 40 (2) to (8)</a:t>
            </a:r>
            <a:br>
              <a:rPr lang="en-US" sz="2400" dirty="0">
                <a:solidFill>
                  <a:srgbClr val="333399"/>
                </a:solidFill>
              </a:rPr>
            </a:br>
            <a:r>
              <a:rPr lang="en-US" sz="2400" i="1" dirty="0">
                <a:solidFill>
                  <a:srgbClr val="333399"/>
                </a:solidFill>
              </a:rPr>
              <a:t>(with or without income under Section 40 (1))</a:t>
            </a:r>
            <a:br>
              <a:rPr lang="en-US" sz="2400" dirty="0">
                <a:solidFill>
                  <a:srgbClr val="333399"/>
                </a:solidFill>
              </a:rPr>
            </a:br>
            <a:r>
              <a:rPr lang="en-US" sz="2400" dirty="0">
                <a:solidFill>
                  <a:srgbClr val="333399"/>
                </a:solidFill>
              </a:rPr>
              <a:t>→ File </a:t>
            </a:r>
            <a:r>
              <a:rPr lang="en-US" sz="2400" b="1" dirty="0">
                <a:solidFill>
                  <a:srgbClr val="333399"/>
                </a:solidFill>
              </a:rPr>
              <a:t>P.N.D. 90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i="1" dirty="0">
                <a:solidFill>
                  <a:srgbClr val="333399"/>
                </a:solidFill>
              </a:rPr>
              <a:t>(p. 57)</a:t>
            </a:r>
            <a:endParaRPr lang="en-US" sz="2400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4F7E2-52FE-4A65-9719-2CA0CCAB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A16DF-6C9F-4D2E-AF14-8AC4B16EE818}" type="datetime3">
              <a:rPr kumimoji="0" lang="th-T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 มกราคม 2569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0FC3E-BC64-4A4A-AFFD-7E8B4D89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รศ.ดร.กฤษฎา  สังขมณี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25D6-B6DF-46C9-99D0-8F734316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B66FD-A9CA-4E93-B4B8-8683B63FDE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8D19-6756-4061-84F9-C0D61E86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5785-821C-4CF0-A838-CA7B65B87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333399"/>
                </a:solidFill>
              </a:rPr>
              <a:t>Section 40 (1) and Section 40 (2): Employment Income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Section 40 (1)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dirty="0">
                <a:solidFill>
                  <a:srgbClr val="333399"/>
                </a:solidFill>
              </a:rPr>
              <a:t>Income derived from </a:t>
            </a:r>
            <a:r>
              <a:rPr lang="en-US" sz="2000" b="1" dirty="0">
                <a:solidFill>
                  <a:srgbClr val="333399"/>
                </a:solidFill>
              </a:rPr>
              <a:t>employment or wages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Section 40 (2)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dirty="0">
                <a:solidFill>
                  <a:srgbClr val="333399"/>
                </a:solidFill>
              </a:rPr>
              <a:t>Income derived from </a:t>
            </a:r>
            <a:r>
              <a:rPr lang="en-US" sz="2000" b="1" dirty="0">
                <a:solidFill>
                  <a:srgbClr val="333399"/>
                </a:solidFill>
              </a:rPr>
              <a:t>duties or positions performed</a:t>
            </a:r>
            <a:r>
              <a:rPr lang="en-US" sz="2000" dirty="0">
                <a:solidFill>
                  <a:srgbClr val="333399"/>
                </a:solidFill>
              </a:rPr>
              <a:t>, or from </a:t>
            </a:r>
            <a:r>
              <a:rPr lang="en-US" sz="2000" b="1" dirty="0">
                <a:solidFill>
                  <a:srgbClr val="333399"/>
                </a:solidFill>
              </a:rPr>
              <a:t>services rendered</a:t>
            </a:r>
            <a:endParaRPr lang="en-US" sz="2000" dirty="0">
              <a:solidFill>
                <a:srgbClr val="333399"/>
              </a:solidFill>
            </a:endParaRPr>
          </a:p>
          <a:p>
            <a:r>
              <a:rPr lang="en-US" sz="2000" b="1" dirty="0">
                <a:solidFill>
                  <a:srgbClr val="333399"/>
                </a:solidFill>
              </a:rPr>
              <a:t>Expense Deduction Rules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Single taxpayer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dirty="0">
                <a:solidFill>
                  <a:srgbClr val="333399"/>
                </a:solidFill>
              </a:rPr>
              <a:t>Combine income under </a:t>
            </a:r>
            <a:r>
              <a:rPr lang="en-US" sz="2000" b="1" dirty="0">
                <a:solidFill>
                  <a:srgbClr val="333399"/>
                </a:solidFill>
              </a:rPr>
              <a:t>Section 40 (1) and Section 40 (2)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dirty="0">
                <a:solidFill>
                  <a:srgbClr val="333399"/>
                </a:solidFill>
              </a:rPr>
              <a:t>→ Deduct expenses at </a:t>
            </a:r>
            <a:r>
              <a:rPr lang="en-US" sz="2000" b="1" dirty="0">
                <a:solidFill>
                  <a:srgbClr val="333399"/>
                </a:solidFill>
              </a:rPr>
              <a:t>50%</a:t>
            </a:r>
            <a:r>
              <a:rPr lang="en-US" sz="2000" dirty="0">
                <a:solidFill>
                  <a:srgbClr val="333399"/>
                </a:solidFill>
              </a:rPr>
              <a:t>, but </a:t>
            </a:r>
            <a:r>
              <a:rPr lang="en-US" sz="2000" b="1" dirty="0">
                <a:solidFill>
                  <a:srgbClr val="333399"/>
                </a:solidFill>
              </a:rPr>
              <a:t>not exceeding THB 100,000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Married couple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dirty="0">
                <a:solidFill>
                  <a:srgbClr val="333399"/>
                </a:solidFill>
              </a:rPr>
              <a:t>Husband and wife may </a:t>
            </a:r>
            <a:r>
              <a:rPr lang="en-US" sz="2000" b="1" dirty="0">
                <a:solidFill>
                  <a:srgbClr val="333399"/>
                </a:solidFill>
              </a:rPr>
              <a:t>each</a:t>
            </a:r>
            <a:r>
              <a:rPr lang="en-US" sz="2000" dirty="0">
                <a:solidFill>
                  <a:srgbClr val="333399"/>
                </a:solidFill>
              </a:rPr>
              <a:t> deduct expenses at </a:t>
            </a:r>
            <a:r>
              <a:rPr lang="en-US" sz="2000" b="1" dirty="0">
                <a:solidFill>
                  <a:srgbClr val="333399"/>
                </a:solidFill>
              </a:rPr>
              <a:t>50%</a:t>
            </a:r>
            <a:r>
              <a:rPr lang="en-US" sz="2000" dirty="0">
                <a:solidFill>
                  <a:srgbClr val="333399"/>
                </a:solidFill>
              </a:rPr>
              <a:t>,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dirty="0">
                <a:solidFill>
                  <a:srgbClr val="333399"/>
                </a:solidFill>
              </a:rPr>
              <a:t>but </a:t>
            </a:r>
            <a:r>
              <a:rPr lang="en-US" sz="2000" b="1" dirty="0">
                <a:solidFill>
                  <a:srgbClr val="333399"/>
                </a:solidFill>
              </a:rPr>
              <a:t>not exceeding THB 100,000 per person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dirty="0">
                <a:solidFill>
                  <a:srgbClr val="333399"/>
                </a:solidFill>
              </a:rPr>
              <a:t>→ </a:t>
            </a:r>
            <a:r>
              <a:rPr lang="en-US" sz="2000" b="1" dirty="0">
                <a:solidFill>
                  <a:srgbClr val="333399"/>
                </a:solidFill>
              </a:rPr>
              <a:t>Maximum total deduction: THB 200,000</a:t>
            </a:r>
            <a:endParaRPr lang="en-US" sz="2000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4F7E2-52FE-4A65-9719-2CA0CCAB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A16DF-6C9F-4D2E-AF14-8AC4B16EE818}" type="datetime3">
              <a:rPr kumimoji="0" lang="th-T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 มกราคม 2569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0FC3E-BC64-4A4A-AFFD-7E8B4D89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รศ.ดร.กฤษฎา  สังขมณี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25D6-B6DF-46C9-99D0-8F734316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B66FD-A9CA-4E93-B4B8-8683B63FDE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00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8D19-6756-4061-84F9-C0D61E86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5785-821C-4CF0-A838-CA7B65B87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r>
              <a:rPr lang="en-US" sz="2000" b="1" dirty="0">
                <a:solidFill>
                  <a:srgbClr val="333399"/>
                </a:solidFill>
              </a:rPr>
              <a:t>Section 40 (3): Other Income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Income derived from </a:t>
            </a:r>
            <a:r>
              <a:rPr lang="en-US" sz="2000" b="1" dirty="0">
                <a:solidFill>
                  <a:srgbClr val="333399"/>
                </a:solidFill>
              </a:rPr>
              <a:t>goodwill</a:t>
            </a:r>
            <a:r>
              <a:rPr lang="en-US" sz="2000" dirty="0">
                <a:solidFill>
                  <a:srgbClr val="333399"/>
                </a:solidFill>
              </a:rPr>
              <a:t>, </a:t>
            </a:r>
            <a:r>
              <a:rPr lang="en-US" sz="2000" b="1" dirty="0">
                <a:solidFill>
                  <a:srgbClr val="333399"/>
                </a:solidFill>
              </a:rPr>
              <a:t>copyrights</a:t>
            </a:r>
            <a:r>
              <a:rPr lang="en-US" sz="2000" dirty="0">
                <a:solidFill>
                  <a:srgbClr val="333399"/>
                </a:solidFill>
              </a:rPr>
              <a:t>,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b="1" dirty="0">
                <a:solidFill>
                  <a:srgbClr val="333399"/>
                </a:solidFill>
              </a:rPr>
              <a:t>periodic income from a will</a:t>
            </a:r>
            <a:r>
              <a:rPr lang="en-US" sz="2000" dirty="0">
                <a:solidFill>
                  <a:srgbClr val="333399"/>
                </a:solidFill>
              </a:rPr>
              <a:t>, or </a:t>
            </a:r>
            <a:r>
              <a:rPr lang="en-US" sz="2000" b="1" dirty="0">
                <a:solidFill>
                  <a:srgbClr val="333399"/>
                </a:solidFill>
              </a:rPr>
              <a:t>by court order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Allowable expense deduction</a:t>
            </a:r>
            <a:r>
              <a:rPr lang="en-US" sz="2000" dirty="0">
                <a:solidFill>
                  <a:srgbClr val="333399"/>
                </a:solidFill>
              </a:rPr>
              <a:t>: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dirty="0">
                <a:solidFill>
                  <a:srgbClr val="333399"/>
                </a:solidFill>
              </a:rPr>
              <a:t>Deduction is allowed </a:t>
            </a:r>
            <a:r>
              <a:rPr lang="en-US" sz="2000" b="1" dirty="0">
                <a:solidFill>
                  <a:srgbClr val="333399"/>
                </a:solidFill>
              </a:rPr>
              <a:t>only</a:t>
            </a:r>
            <a:r>
              <a:rPr lang="en-US" sz="2000" dirty="0">
                <a:solidFill>
                  <a:srgbClr val="333399"/>
                </a:solidFill>
              </a:rPr>
              <a:t> for income from </a:t>
            </a:r>
            <a:r>
              <a:rPr lang="en-US" sz="2000" b="1" dirty="0">
                <a:solidFill>
                  <a:srgbClr val="333399"/>
                </a:solidFill>
              </a:rPr>
              <a:t>goodwill, copyrights, or other similar rights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dirty="0">
                <a:solidFill>
                  <a:srgbClr val="333399"/>
                </a:solidFill>
              </a:rPr>
              <a:t>→ </a:t>
            </a:r>
            <a:r>
              <a:rPr lang="en-US" sz="2000" b="1" dirty="0">
                <a:solidFill>
                  <a:srgbClr val="333399"/>
                </a:solidFill>
              </a:rPr>
              <a:t>50%</a:t>
            </a:r>
            <a:r>
              <a:rPr lang="en-US" sz="2000" dirty="0">
                <a:solidFill>
                  <a:srgbClr val="333399"/>
                </a:solidFill>
              </a:rPr>
              <a:t>, but </a:t>
            </a:r>
            <a:r>
              <a:rPr lang="en-US" sz="2000" b="1" dirty="0">
                <a:solidFill>
                  <a:srgbClr val="333399"/>
                </a:solidFill>
              </a:rPr>
              <a:t>not exceeding THB 100,000</a:t>
            </a:r>
            <a:endParaRPr lang="en-US" sz="2000" dirty="0">
              <a:solidFill>
                <a:srgbClr val="333399"/>
              </a:solidFill>
            </a:endParaRPr>
          </a:p>
          <a:p>
            <a:r>
              <a:rPr lang="en-US" dirty="0"/>
              <a:t> </a:t>
            </a:r>
            <a:r>
              <a:rPr lang="en-US" sz="1800" b="1" dirty="0">
                <a:solidFill>
                  <a:srgbClr val="333399"/>
                </a:solidFill>
              </a:rPr>
              <a:t>Section 40 (4): Investment Income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Section 40 (4)(a)</a:t>
            </a:r>
            <a:br>
              <a:rPr lang="en-US" sz="1800" dirty="0">
                <a:solidFill>
                  <a:srgbClr val="333399"/>
                </a:solidFill>
              </a:rPr>
            </a:br>
            <a:r>
              <a:rPr lang="en-US" sz="1800" dirty="0">
                <a:solidFill>
                  <a:srgbClr val="333399"/>
                </a:solidFill>
              </a:rPr>
              <a:t>Income from </a:t>
            </a:r>
            <a:r>
              <a:rPr lang="en-US" sz="1800" b="1" dirty="0">
                <a:solidFill>
                  <a:srgbClr val="333399"/>
                </a:solidFill>
              </a:rPr>
              <a:t>interest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Section 40 (4)(b)</a:t>
            </a:r>
            <a:br>
              <a:rPr lang="en-US" sz="1800" dirty="0">
                <a:solidFill>
                  <a:srgbClr val="333399"/>
                </a:solidFill>
              </a:rPr>
            </a:br>
            <a:r>
              <a:rPr lang="en-US" sz="1800" dirty="0">
                <a:solidFill>
                  <a:srgbClr val="333399"/>
                </a:solidFill>
              </a:rPr>
              <a:t>Income from </a:t>
            </a:r>
            <a:r>
              <a:rPr lang="en-US" sz="1800" b="1" dirty="0">
                <a:solidFill>
                  <a:srgbClr val="333399"/>
                </a:solidFill>
              </a:rPr>
              <a:t>dividends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Section 40 (4)(c)</a:t>
            </a:r>
            <a:br>
              <a:rPr lang="en-US" sz="1800" dirty="0">
                <a:solidFill>
                  <a:srgbClr val="333399"/>
                </a:solidFill>
              </a:rPr>
            </a:br>
            <a:r>
              <a:rPr lang="en-US" sz="1800" dirty="0">
                <a:solidFill>
                  <a:srgbClr val="333399"/>
                </a:solidFill>
              </a:rPr>
              <a:t>Income from </a:t>
            </a:r>
            <a:r>
              <a:rPr lang="en-US" sz="1800" b="1" dirty="0">
                <a:solidFill>
                  <a:srgbClr val="333399"/>
                </a:solidFill>
              </a:rPr>
              <a:t>bonuses paid to partners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Section 40 (4)</a:t>
            </a:r>
            <a:br>
              <a:rPr lang="en-US" sz="1800" dirty="0">
                <a:solidFill>
                  <a:srgbClr val="333399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❌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b="1" dirty="0">
                <a:solidFill>
                  <a:srgbClr val="333399"/>
                </a:solidFill>
              </a:rPr>
              <a:t>No expense deduction is allowed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4F7E2-52FE-4A65-9719-2CA0CCAB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A16DF-6C9F-4D2E-AF14-8AC4B16EE818}" type="datetime3">
              <a:rPr kumimoji="0" lang="th-T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 มกราคม 2569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0FC3E-BC64-4A4A-AFFD-7E8B4D89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รศ.ดร.กฤษฎา  สังขมณี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25D6-B6DF-46C9-99D0-8F734316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B66FD-A9CA-4E93-B4B8-8683B63FDE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3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8D19-6756-4061-84F9-C0D61E86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5785-821C-4CF0-A838-CA7B65B87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333399"/>
                </a:solidFill>
              </a:rPr>
              <a:t>Section 40 (5): Income from Property and Hire-Purchase Contracts</a:t>
            </a:r>
          </a:p>
          <a:p>
            <a:r>
              <a:rPr lang="en-US" sz="1800" b="1" dirty="0">
                <a:solidFill>
                  <a:srgbClr val="333399"/>
                </a:solidFill>
              </a:rPr>
              <a:t>(a) Income from Leasing Property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Houses, buildings, and floating houses</a:t>
            </a:r>
            <a:br>
              <a:rPr lang="en-US" sz="1800" dirty="0">
                <a:solidFill>
                  <a:srgbClr val="333399"/>
                </a:solidFill>
              </a:rPr>
            </a:br>
            <a:r>
              <a:rPr lang="en-US" sz="1800" dirty="0">
                <a:solidFill>
                  <a:srgbClr val="333399"/>
                </a:solidFill>
              </a:rPr>
              <a:t>→ Allowable expense deduction: </a:t>
            </a:r>
            <a:r>
              <a:rPr lang="en-US" sz="1800" b="1" dirty="0">
                <a:solidFill>
                  <a:srgbClr val="333399"/>
                </a:solidFill>
              </a:rPr>
              <a:t>30%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Agricultural land</a:t>
            </a:r>
            <a:br>
              <a:rPr lang="en-US" sz="1800" dirty="0">
                <a:solidFill>
                  <a:srgbClr val="333399"/>
                </a:solidFill>
              </a:rPr>
            </a:br>
            <a:r>
              <a:rPr lang="en-US" sz="1800" dirty="0">
                <a:solidFill>
                  <a:srgbClr val="333399"/>
                </a:solidFill>
              </a:rPr>
              <a:t>→ Allowable expense deduction: </a:t>
            </a:r>
            <a:r>
              <a:rPr lang="en-US" sz="1800" b="1" dirty="0">
                <a:solidFill>
                  <a:srgbClr val="333399"/>
                </a:solidFill>
              </a:rPr>
              <a:t>20%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Non-agricultural land</a:t>
            </a:r>
            <a:br>
              <a:rPr lang="en-US" sz="1800" dirty="0">
                <a:solidFill>
                  <a:srgbClr val="333399"/>
                </a:solidFill>
              </a:rPr>
            </a:br>
            <a:r>
              <a:rPr lang="en-US" sz="1800" dirty="0">
                <a:solidFill>
                  <a:srgbClr val="333399"/>
                </a:solidFill>
              </a:rPr>
              <a:t>→ Allowable expense deduction: </a:t>
            </a:r>
            <a:r>
              <a:rPr lang="en-US" sz="1800" b="1" dirty="0">
                <a:solidFill>
                  <a:srgbClr val="333399"/>
                </a:solidFill>
              </a:rPr>
              <a:t>15%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Vehicles</a:t>
            </a:r>
            <a:br>
              <a:rPr lang="en-US" sz="1800" dirty="0">
                <a:solidFill>
                  <a:srgbClr val="333399"/>
                </a:solidFill>
              </a:rPr>
            </a:br>
            <a:r>
              <a:rPr lang="en-US" sz="1800" dirty="0">
                <a:solidFill>
                  <a:srgbClr val="333399"/>
                </a:solidFill>
              </a:rPr>
              <a:t>→ Allowable expense deduction: </a:t>
            </a:r>
            <a:r>
              <a:rPr lang="en-US" sz="1800" b="1" dirty="0">
                <a:solidFill>
                  <a:srgbClr val="333399"/>
                </a:solidFill>
              </a:rPr>
              <a:t>30%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Other types of property</a:t>
            </a:r>
            <a:br>
              <a:rPr lang="en-US" sz="1800" dirty="0">
                <a:solidFill>
                  <a:srgbClr val="333399"/>
                </a:solidFill>
              </a:rPr>
            </a:br>
            <a:r>
              <a:rPr lang="en-US" sz="1800" dirty="0">
                <a:solidFill>
                  <a:srgbClr val="333399"/>
                </a:solidFill>
              </a:rPr>
              <a:t>→ Allowable expense deduction: </a:t>
            </a:r>
            <a:r>
              <a:rPr lang="en-US" sz="1800" b="1" dirty="0">
                <a:solidFill>
                  <a:srgbClr val="333399"/>
                </a:solidFill>
              </a:rPr>
              <a:t>10%</a:t>
            </a:r>
            <a:endParaRPr lang="en-US" sz="1800" dirty="0">
              <a:solidFill>
                <a:srgbClr val="333399"/>
              </a:solidFill>
            </a:endParaRPr>
          </a:p>
          <a:p>
            <a:r>
              <a:rPr lang="en-US" sz="1800" b="1" dirty="0">
                <a:solidFill>
                  <a:srgbClr val="333399"/>
                </a:solidFill>
              </a:rPr>
              <a:t>(b) Breach of Hire-Purchase Contract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Allowable expense deduction: </a:t>
            </a:r>
            <a:r>
              <a:rPr lang="en-US" sz="1800" b="1" dirty="0">
                <a:solidFill>
                  <a:srgbClr val="333399"/>
                </a:solidFill>
              </a:rPr>
              <a:t>20%</a:t>
            </a:r>
            <a:endParaRPr lang="en-US" sz="1800" dirty="0">
              <a:solidFill>
                <a:srgbClr val="333399"/>
              </a:solidFill>
            </a:endParaRPr>
          </a:p>
          <a:p>
            <a:r>
              <a:rPr lang="en-US" sz="1800" b="1" dirty="0">
                <a:solidFill>
                  <a:srgbClr val="333399"/>
                </a:solidFill>
              </a:rPr>
              <a:t>(c) Breach of Installment Sale Contract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Allowable expense deduction: </a:t>
            </a:r>
            <a:r>
              <a:rPr lang="en-US" sz="1800" b="1" dirty="0">
                <a:solidFill>
                  <a:srgbClr val="333399"/>
                </a:solidFill>
              </a:rPr>
              <a:t>20%</a:t>
            </a:r>
            <a:endParaRPr lang="en-US" sz="1800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4F7E2-52FE-4A65-9719-2CA0CCAB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A16DF-6C9F-4D2E-AF14-8AC4B16EE818}" type="datetime3">
              <a:rPr kumimoji="0" lang="th-T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 มกราคม 2569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0FC3E-BC64-4A4A-AFFD-7E8B4D89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รศ.ดร.กฤษฎา  สังขมณี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25D6-B6DF-46C9-99D0-8F734316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B66FD-A9CA-4E93-B4B8-8683B63FDE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3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8D19-6756-4061-84F9-C0D61E86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5785-821C-4CF0-A838-CA7B65B87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333399"/>
                </a:solidFill>
              </a:rPr>
              <a:t>Section 40 (6): Income from Independent Professions</a:t>
            </a:r>
          </a:p>
          <a:p>
            <a:r>
              <a:rPr lang="en-US" sz="2400" b="1" dirty="0">
                <a:solidFill>
                  <a:srgbClr val="333399"/>
                </a:solidFill>
              </a:rPr>
              <a:t>Examples of independent professions include:</a:t>
            </a:r>
            <a:endParaRPr lang="en-US" sz="24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99"/>
                </a:solidFill>
              </a:rPr>
              <a:t>Lawyer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99"/>
                </a:solidFill>
              </a:rPr>
              <a:t>Licensed medical practitioners (</a:t>
            </a:r>
            <a:r>
              <a:rPr lang="en-US" sz="2400" b="1" dirty="0">
                <a:solidFill>
                  <a:srgbClr val="333399"/>
                </a:solidFill>
              </a:rPr>
              <a:t>Physicians, Dentists</a:t>
            </a:r>
            <a:r>
              <a:rPr lang="en-US" sz="2400" dirty="0">
                <a:solidFill>
                  <a:srgbClr val="333399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99"/>
                </a:solidFill>
              </a:rPr>
              <a:t>Engineer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99"/>
                </a:solidFill>
              </a:rPr>
              <a:t>Architect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99"/>
                </a:solidFill>
              </a:rPr>
              <a:t>Accountant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99"/>
                </a:solidFill>
              </a:rPr>
              <a:t>Fine arts professionals</a:t>
            </a:r>
          </a:p>
          <a:p>
            <a:r>
              <a:rPr lang="en-US" sz="2400" b="1" dirty="0">
                <a:solidFill>
                  <a:srgbClr val="333399"/>
                </a:solidFill>
              </a:rPr>
              <a:t>Allowable expense deduction:</a:t>
            </a:r>
            <a:endParaRPr lang="en-US" sz="24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33399"/>
                </a:solidFill>
              </a:rPr>
              <a:t>General professions</a:t>
            </a:r>
            <a:r>
              <a:rPr lang="en-US" sz="2400" dirty="0">
                <a:solidFill>
                  <a:srgbClr val="333399"/>
                </a:solidFill>
              </a:rPr>
              <a:t> → </a:t>
            </a:r>
            <a:r>
              <a:rPr lang="en-US" sz="2400" b="1" dirty="0">
                <a:solidFill>
                  <a:srgbClr val="333399"/>
                </a:solidFill>
              </a:rPr>
              <a:t>30%</a:t>
            </a:r>
            <a:endParaRPr lang="en-US" sz="24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33399"/>
                </a:solidFill>
              </a:rPr>
              <a:t>Physicians &amp; Dentists only</a:t>
            </a:r>
            <a:r>
              <a:rPr lang="en-US" sz="2400" dirty="0">
                <a:solidFill>
                  <a:srgbClr val="333399"/>
                </a:solidFill>
              </a:rPr>
              <a:t> → </a:t>
            </a:r>
            <a:r>
              <a:rPr lang="en-US" sz="2400" b="1" dirty="0">
                <a:solidFill>
                  <a:srgbClr val="333399"/>
                </a:solidFill>
              </a:rPr>
              <a:t>60%</a:t>
            </a:r>
            <a:endParaRPr lang="en-US" sz="2400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4F7E2-52FE-4A65-9719-2CA0CCAB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A16DF-6C9F-4D2E-AF14-8AC4B16EE818}" type="datetime3">
              <a:rPr kumimoji="0" lang="th-T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 มกราคม 2569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0FC3E-BC64-4A4A-AFFD-7E8B4D89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รศ.ดร.กฤษฎา  สังขมณี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25D6-B6DF-46C9-99D0-8F734316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B66FD-A9CA-4E93-B4B8-8683B63FDE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29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8D19-6756-4061-84F9-C0D61E86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5785-821C-4CF0-A838-CA7B65B87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333399"/>
                </a:solidFill>
              </a:rPr>
              <a:t>Section 40 (7): Income from Contracting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Income derived from </a:t>
            </a:r>
            <a:r>
              <a:rPr lang="en-US" sz="2000" b="1" dirty="0">
                <a:solidFill>
                  <a:srgbClr val="333399"/>
                </a:solidFill>
              </a:rPr>
              <a:t>contracting services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Allowable expense deduction: 60%</a:t>
            </a:r>
            <a:endParaRPr lang="en-US" sz="2000" dirty="0">
              <a:solidFill>
                <a:srgbClr val="333399"/>
              </a:solidFill>
            </a:endParaRPr>
          </a:p>
          <a:p>
            <a:r>
              <a:rPr lang="en-US" sz="2000" b="1" dirty="0">
                <a:solidFill>
                  <a:srgbClr val="333399"/>
                </a:solidFill>
              </a:rPr>
              <a:t>Section 40 (8): Income from Business and Other Activities</a:t>
            </a:r>
          </a:p>
          <a:p>
            <a:r>
              <a:rPr lang="en-US" sz="2000" dirty="0">
                <a:solidFill>
                  <a:srgbClr val="333399"/>
                </a:solidFill>
              </a:rPr>
              <a:t>Income derived from: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Business and commerce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Agriculture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Industry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Transportation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Sale of immovable property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Other activities as prescribed by law</a:t>
            </a:r>
          </a:p>
          <a:p>
            <a:r>
              <a:rPr lang="en-US" sz="2000" b="1" dirty="0">
                <a:solidFill>
                  <a:srgbClr val="333399"/>
                </a:solidFill>
              </a:rPr>
              <a:t>Allowable expense deduction: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As prescribed by law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Generally 60% for most types of income</a:t>
            </a:r>
            <a:endParaRPr lang="en-US" sz="2000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4F7E2-52FE-4A65-9719-2CA0CCAB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A16DF-6C9F-4D2E-AF14-8AC4B16EE818}" type="datetime3">
              <a:rPr kumimoji="0" lang="th-T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 มกราคม 2569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0FC3E-BC64-4A4A-AFFD-7E8B4D89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รศ.ดร.กฤษฎา  สังขมณี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25D6-B6DF-46C9-99D0-8F734316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B66FD-A9CA-4E93-B4B8-8683B63FDE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29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8D19-6756-4061-84F9-C0D61E86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5785-821C-4CF0-A838-CA7B65B87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333399"/>
                </a:solidFill>
              </a:rPr>
              <a:t>Personal Allowances (Section 47)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Taxpayer</a:t>
            </a:r>
            <a:r>
              <a:rPr lang="en-US" sz="2000" dirty="0">
                <a:solidFill>
                  <a:srgbClr val="333399"/>
                </a:solidFill>
              </a:rPr>
              <a:t>: Allowable deduction of </a:t>
            </a:r>
            <a:r>
              <a:rPr lang="en-US" sz="2000" b="1" dirty="0">
                <a:solidFill>
                  <a:srgbClr val="333399"/>
                </a:solidFill>
              </a:rPr>
              <a:t>60,000 baht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Spouse</a:t>
            </a:r>
            <a:r>
              <a:rPr lang="en-US" sz="2000" dirty="0">
                <a:solidFill>
                  <a:srgbClr val="333399"/>
                </a:solidFill>
              </a:rPr>
              <a:t>: Allowable deduction of </a:t>
            </a:r>
            <a:r>
              <a:rPr lang="en-US" sz="2000" b="1" dirty="0">
                <a:solidFill>
                  <a:srgbClr val="333399"/>
                </a:solidFill>
              </a:rPr>
              <a:t>60,000 baht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Children</a:t>
            </a:r>
            <a:r>
              <a:rPr lang="en-US" sz="2000" dirty="0">
                <a:solidFill>
                  <a:srgbClr val="333399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Must be </a:t>
            </a:r>
            <a:r>
              <a:rPr lang="en-US" sz="2000" b="1" dirty="0">
                <a:solidFill>
                  <a:srgbClr val="333399"/>
                </a:solidFill>
              </a:rPr>
              <a:t>under 25 years old</a:t>
            </a:r>
            <a:r>
              <a:rPr lang="en-US" sz="2000" dirty="0">
                <a:solidFill>
                  <a:srgbClr val="333399"/>
                </a:solidFill>
              </a:rPr>
              <a:t> and </a:t>
            </a:r>
            <a:r>
              <a:rPr lang="en-US" sz="2000" b="1" dirty="0">
                <a:solidFill>
                  <a:srgbClr val="333399"/>
                </a:solidFill>
              </a:rPr>
              <a:t>studying at the tertiary (higher education) level</a:t>
            </a:r>
            <a:endParaRPr lang="en-US" sz="2000" dirty="0">
              <a:solidFill>
                <a:srgbClr val="33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Allowable deduction of </a:t>
            </a:r>
            <a:r>
              <a:rPr lang="en-US" sz="2000" b="1" dirty="0">
                <a:solidFill>
                  <a:srgbClr val="333399"/>
                </a:solidFill>
              </a:rPr>
              <a:t>30,000 baht per child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Adopted children</a:t>
            </a:r>
            <a:r>
              <a:rPr lang="en-US" sz="2000" dirty="0">
                <a:solidFill>
                  <a:srgbClr val="333399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Allowable deduction of </a:t>
            </a:r>
            <a:r>
              <a:rPr lang="en-US" sz="2000" b="1" dirty="0">
                <a:solidFill>
                  <a:srgbClr val="333399"/>
                </a:solidFill>
              </a:rPr>
              <a:t>30,000 baht per child</a:t>
            </a:r>
            <a:endParaRPr lang="en-US" sz="2000" dirty="0">
              <a:solidFill>
                <a:srgbClr val="33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Total number of children (biological + adopted) must not exceed 3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Children born from 2018 onwards (B.E. 2561)</a:t>
            </a:r>
            <a:r>
              <a:rPr lang="en-US" sz="2000" dirty="0">
                <a:solidFill>
                  <a:srgbClr val="333399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Allowable deduction of </a:t>
            </a:r>
            <a:r>
              <a:rPr lang="en-US" sz="2000" b="1" dirty="0">
                <a:solidFill>
                  <a:srgbClr val="333399"/>
                </a:solidFill>
              </a:rPr>
              <a:t>60,000 baht per child</a:t>
            </a:r>
            <a:endParaRPr lang="en-US" sz="2000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4F7E2-52FE-4A65-9719-2CA0CCAB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A16DF-6C9F-4D2E-AF14-8AC4B16EE818}" type="datetime3">
              <a:rPr kumimoji="0" lang="th-T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 มกราคม 2569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0FC3E-BC64-4A4A-AFFD-7E8B4D89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รศ.ดร.กฤษฎา  สังขมณี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25D6-B6DF-46C9-99D0-8F734316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B66FD-A9CA-4E93-B4B8-8683B63FDE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7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2E14-242C-4F1F-8C27-CA92645C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Personal Income Tax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94E2E-852A-487B-BB52-01DC5A85D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333399"/>
                </a:solidFill>
              </a:rPr>
              <a:t>Personal Income Tax (PND)</a:t>
            </a:r>
            <a:r>
              <a:rPr lang="en-US" sz="2400" dirty="0">
                <a:solidFill>
                  <a:srgbClr val="333399"/>
                </a:solidFill>
              </a:rPr>
              <a:t> is classified as a </a:t>
            </a:r>
            <a:r>
              <a:rPr lang="en-US" sz="2400" b="1" dirty="0">
                <a:solidFill>
                  <a:srgbClr val="333399"/>
                </a:solidFill>
              </a:rPr>
              <a:t>direct tax</a:t>
            </a:r>
            <a:r>
              <a:rPr lang="en-US" sz="2400" dirty="0">
                <a:solidFill>
                  <a:srgbClr val="333399"/>
                </a:solidFill>
              </a:rPr>
              <a:t>.</a:t>
            </a:r>
          </a:p>
          <a:p>
            <a:r>
              <a:rPr lang="en-US" sz="2400" dirty="0">
                <a:solidFill>
                  <a:srgbClr val="333399"/>
                </a:solidFill>
              </a:rPr>
              <a:t>The </a:t>
            </a:r>
            <a:r>
              <a:rPr lang="en-US" sz="2400" b="1" dirty="0">
                <a:solidFill>
                  <a:srgbClr val="333399"/>
                </a:solidFill>
              </a:rPr>
              <a:t>tax base</a:t>
            </a:r>
            <a:r>
              <a:rPr lang="en-US" sz="2400" dirty="0">
                <a:solidFill>
                  <a:srgbClr val="333399"/>
                </a:solidFill>
              </a:rPr>
              <a:t> is </a:t>
            </a:r>
            <a:r>
              <a:rPr lang="en-US" sz="2400" b="1" dirty="0">
                <a:solidFill>
                  <a:srgbClr val="333399"/>
                </a:solidFill>
              </a:rPr>
              <a:t>net income</a:t>
            </a:r>
            <a:r>
              <a:rPr lang="en-US" sz="2400" dirty="0">
                <a:solidFill>
                  <a:srgbClr val="333399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333399"/>
                </a:solidFill>
              </a:rPr>
              <a:t>Net income = assessable income − expenses − allowances</a:t>
            </a:r>
            <a:endParaRPr lang="en-US" sz="2400" dirty="0">
              <a:solidFill>
                <a:srgbClr val="333399"/>
              </a:solidFill>
            </a:endParaRPr>
          </a:p>
          <a:p>
            <a:r>
              <a:rPr lang="en-US" sz="2400" dirty="0">
                <a:solidFill>
                  <a:srgbClr val="333399"/>
                </a:solidFill>
              </a:rPr>
              <a:t>The </a:t>
            </a:r>
            <a:r>
              <a:rPr lang="en-US" sz="2400" b="1" dirty="0">
                <a:solidFill>
                  <a:srgbClr val="333399"/>
                </a:solidFill>
              </a:rPr>
              <a:t>tax year</a:t>
            </a:r>
            <a:r>
              <a:rPr lang="en-US" sz="2400" dirty="0">
                <a:solidFill>
                  <a:srgbClr val="333399"/>
                </a:solidFill>
              </a:rPr>
              <a:t> is the </a:t>
            </a:r>
            <a:r>
              <a:rPr lang="en-US" sz="2400" b="1" dirty="0">
                <a:solidFill>
                  <a:srgbClr val="333399"/>
                </a:solidFill>
              </a:rPr>
              <a:t>calendar year</a:t>
            </a:r>
            <a:r>
              <a:rPr lang="en-US" sz="2400" dirty="0">
                <a:solidFill>
                  <a:srgbClr val="333399"/>
                </a:solidFill>
              </a:rPr>
              <a:t>.</a:t>
            </a:r>
          </a:p>
          <a:p>
            <a:r>
              <a:rPr lang="en-US" sz="2400" dirty="0">
                <a:solidFill>
                  <a:srgbClr val="333399"/>
                </a:solidFill>
              </a:rPr>
              <a:t>The </a:t>
            </a:r>
            <a:r>
              <a:rPr lang="en-US" sz="2400" b="1" dirty="0">
                <a:solidFill>
                  <a:srgbClr val="333399"/>
                </a:solidFill>
              </a:rPr>
              <a:t>tax filing period</a:t>
            </a:r>
            <a:r>
              <a:rPr lang="en-US" sz="2400" dirty="0">
                <a:solidFill>
                  <a:srgbClr val="333399"/>
                </a:solidFill>
              </a:rPr>
              <a:t> is from </a:t>
            </a:r>
            <a:r>
              <a:rPr lang="en-US" sz="2400" b="1" dirty="0">
                <a:solidFill>
                  <a:srgbClr val="333399"/>
                </a:solidFill>
              </a:rPr>
              <a:t>1 January to 31 March of the following year</a:t>
            </a:r>
            <a:r>
              <a:rPr lang="en-US" sz="2400" dirty="0">
                <a:solidFill>
                  <a:srgbClr val="333399"/>
                </a:solidFill>
              </a:rPr>
              <a:t>.</a:t>
            </a:r>
          </a:p>
          <a:p>
            <a:r>
              <a:rPr lang="en-US" sz="2400" dirty="0">
                <a:solidFill>
                  <a:srgbClr val="333399"/>
                </a:solidFill>
              </a:rPr>
              <a:t>Some categories of </a:t>
            </a:r>
            <a:r>
              <a:rPr lang="en-US" sz="2400" b="1" dirty="0">
                <a:solidFill>
                  <a:srgbClr val="333399"/>
                </a:solidFill>
              </a:rPr>
              <a:t>individual taxpayers</a:t>
            </a:r>
            <a:r>
              <a:rPr lang="en-US" sz="2400" dirty="0">
                <a:solidFill>
                  <a:srgbClr val="333399"/>
                </a:solidFill>
              </a:rPr>
              <a:t> may be required to pay </a:t>
            </a:r>
            <a:r>
              <a:rPr lang="en-US" sz="2400" b="1" dirty="0">
                <a:solidFill>
                  <a:srgbClr val="333399"/>
                </a:solidFill>
              </a:rPr>
              <a:t>mid-year personal income tax</a:t>
            </a:r>
            <a:r>
              <a:rPr lang="en-US" sz="2400" dirty="0">
                <a:solidFill>
                  <a:srgbClr val="333399"/>
                </a:solidFill>
              </a:rPr>
              <a:t>.</a:t>
            </a:r>
          </a:p>
          <a:p>
            <a:r>
              <a:rPr lang="en-US" sz="2400" dirty="0">
                <a:solidFill>
                  <a:srgbClr val="333399"/>
                </a:solidFill>
              </a:rPr>
              <a:t>Some categories of </a:t>
            </a:r>
            <a:r>
              <a:rPr lang="en-US" sz="2400" b="1" dirty="0">
                <a:solidFill>
                  <a:srgbClr val="333399"/>
                </a:solidFill>
              </a:rPr>
              <a:t>individual taxpayers</a:t>
            </a:r>
            <a:r>
              <a:rPr lang="en-US" sz="2400" dirty="0">
                <a:solidFill>
                  <a:srgbClr val="333399"/>
                </a:solidFill>
              </a:rPr>
              <a:t> may be subject to </a:t>
            </a:r>
            <a:r>
              <a:rPr lang="en-US" sz="2400" b="1" dirty="0">
                <a:solidFill>
                  <a:srgbClr val="333399"/>
                </a:solidFill>
              </a:rPr>
              <a:t>withholding tax on personal income</a:t>
            </a:r>
            <a:r>
              <a:rPr lang="en-US" sz="2400" dirty="0">
                <a:solidFill>
                  <a:srgbClr val="333399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95E60-D607-421F-AB23-4B0C804E0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16DF-6C9F-4D2E-AF14-8AC4B16EE818}" type="datetime3">
              <a:rPr lang="th-TH" smtClean="0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4FFEF-D15B-4192-8AB0-5E90CAE7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F8DDC-839A-4E68-AE05-52A1AB5B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6FD-A9CA-4E93-B4B8-8683B63FDE4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501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8D19-6756-4061-84F9-C0D61E86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5785-821C-4CF0-A838-CA7B65B87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333399"/>
                </a:solidFill>
              </a:rPr>
              <a:t>Other Tax Allowances (Section 47)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Life Insurance Premiums</a:t>
            </a:r>
            <a:endParaRPr lang="en-US" sz="1800" dirty="0">
              <a:solidFill>
                <a:srgbClr val="33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The insurance policy must have a term of </a:t>
            </a:r>
            <a:r>
              <a:rPr lang="en-US" sz="1800" b="1" dirty="0">
                <a:solidFill>
                  <a:srgbClr val="333399"/>
                </a:solidFill>
              </a:rPr>
              <a:t>more than 10 years</a:t>
            </a:r>
            <a:endParaRPr lang="en-US" sz="1800" dirty="0">
              <a:solidFill>
                <a:srgbClr val="33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The insurer must be a company </a:t>
            </a:r>
            <a:r>
              <a:rPr lang="en-US" sz="1800" b="1" dirty="0">
                <a:solidFill>
                  <a:srgbClr val="333399"/>
                </a:solidFill>
              </a:rPr>
              <a:t>established in the Kingdom of Thailand</a:t>
            </a:r>
            <a:endParaRPr lang="en-US" sz="1800" dirty="0">
              <a:solidFill>
                <a:srgbClr val="33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Deductible at actual amount, not exceeding THB 100,000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Provident Fund Contributions (PVD)</a:t>
            </a:r>
            <a:endParaRPr lang="en-US" sz="1800" dirty="0">
              <a:solidFill>
                <a:srgbClr val="33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Deductible at the actual amount paid, not exceeding THB 500,000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Interest on Home Loan</a:t>
            </a:r>
            <a:endParaRPr lang="en-US" sz="1800" dirty="0">
              <a:solidFill>
                <a:srgbClr val="33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Loan must be obtained from a </a:t>
            </a:r>
            <a:r>
              <a:rPr lang="en-US" sz="1800" b="1" dirty="0">
                <a:solidFill>
                  <a:srgbClr val="333399"/>
                </a:solidFill>
              </a:rPr>
              <a:t>bank or financial institution</a:t>
            </a:r>
            <a:endParaRPr lang="en-US" sz="1800" dirty="0">
              <a:solidFill>
                <a:srgbClr val="33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Deductible at the actual amount paid, not exceeding THB 100,000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Social Security Contributions</a:t>
            </a:r>
            <a:endParaRPr lang="en-US" sz="1800" dirty="0">
              <a:solidFill>
                <a:srgbClr val="33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Deductible at the actual amount paid</a:t>
            </a:r>
            <a:endParaRPr lang="en-US" sz="1800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4F7E2-52FE-4A65-9719-2CA0CCAB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A16DF-6C9F-4D2E-AF14-8AC4B16EE818}" type="datetime3">
              <a:rPr kumimoji="0" lang="th-T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 มกราคม 2569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0FC3E-BC64-4A4A-AFFD-7E8B4D89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รศ.ดร.กฤษฎา  สังขมณี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25D6-B6DF-46C9-99D0-8F734316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B66FD-A9CA-4E93-B4B8-8683B63FDE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60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8D19-6756-4061-84F9-C0D61E86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5785-821C-4CF0-A838-CA7B65B87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333399"/>
                </a:solidFill>
              </a:rPr>
              <a:t>Additional Tax Allowances (Section 47)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Allowance for Supporting Parents</a:t>
            </a:r>
            <a:endParaRPr lang="en-US" sz="1800" dirty="0">
              <a:solidFill>
                <a:srgbClr val="33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Parents of the taxpayer or the spouse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Deductible: THB 30,000 per person</a:t>
            </a:r>
            <a:endParaRPr lang="en-US" sz="1800" dirty="0">
              <a:solidFill>
                <a:srgbClr val="33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Conditions: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Must be </a:t>
            </a:r>
            <a:r>
              <a:rPr lang="en-US" sz="1800" b="1" dirty="0">
                <a:solidFill>
                  <a:srgbClr val="333399"/>
                </a:solidFill>
              </a:rPr>
              <a:t>over 60 years of age</a:t>
            </a:r>
            <a:endParaRPr lang="en-US" sz="1800" dirty="0">
              <a:solidFill>
                <a:srgbClr val="333399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Each person must have </a:t>
            </a:r>
            <a:r>
              <a:rPr lang="en-US" sz="1800" b="1" dirty="0">
                <a:solidFill>
                  <a:srgbClr val="333399"/>
                </a:solidFill>
              </a:rPr>
              <a:t>annual income not exceeding THB 30,000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Allowance for Supporting Disabled Persons</a:t>
            </a:r>
            <a:endParaRPr lang="en-US" sz="1800" dirty="0">
              <a:solidFill>
                <a:srgbClr val="33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Parents, spouse, children, adopted children of the taxpayer or the spouse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Or </a:t>
            </a:r>
            <a:r>
              <a:rPr lang="en-US" sz="1800" b="1" dirty="0">
                <a:solidFill>
                  <a:srgbClr val="333399"/>
                </a:solidFill>
              </a:rPr>
              <a:t>any legally disabled person</a:t>
            </a:r>
            <a:endParaRPr lang="en-US" sz="1800" dirty="0">
              <a:solidFill>
                <a:srgbClr val="33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Deductible: THB 60,000 per person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Donations</a:t>
            </a:r>
            <a:endParaRPr lang="en-US" sz="1800" dirty="0">
              <a:solidFill>
                <a:srgbClr val="33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After deducting </a:t>
            </a:r>
            <a:r>
              <a:rPr lang="en-US" sz="1800" b="1" dirty="0">
                <a:solidFill>
                  <a:srgbClr val="333399"/>
                </a:solidFill>
              </a:rPr>
              <a:t>all other allowances</a:t>
            </a:r>
            <a:r>
              <a:rPr lang="en-US" sz="1800" dirty="0">
                <a:solidFill>
                  <a:srgbClr val="333399"/>
                </a:solidFill>
              </a:rPr>
              <a:t>, donations can be deducted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Not exceeding 10% of net taxable income</a:t>
            </a:r>
            <a:endParaRPr lang="en-US" sz="1800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4F7E2-52FE-4A65-9719-2CA0CCAB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A16DF-6C9F-4D2E-AF14-8AC4B16EE818}" type="datetime3">
              <a:rPr kumimoji="0" lang="th-T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 มกราคม 2569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0FC3E-BC64-4A4A-AFFD-7E8B4D89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รศ.ดร.กฤษฎา  สังขมณี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25D6-B6DF-46C9-99D0-8F734316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B66FD-A9CA-4E93-B4B8-8683B63FDE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02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8D19-6756-4061-84F9-C0D61E86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010300-98DB-486C-AB35-375E7D410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866707"/>
              </p:ext>
            </p:extLst>
          </p:nvPr>
        </p:nvGraphicFramePr>
        <p:xfrm>
          <a:off x="742950" y="1186815"/>
          <a:ext cx="7658100" cy="5170170"/>
        </p:xfrm>
        <a:graphic>
          <a:graphicData uri="http://schemas.openxmlformats.org/drawingml/2006/table">
            <a:tbl>
              <a:tblPr/>
              <a:tblGrid>
                <a:gridCol w="1914525">
                  <a:extLst>
                    <a:ext uri="{9D8B030D-6E8A-4147-A177-3AD203B41FA5}">
                      <a16:colId xmlns:a16="http://schemas.microsoft.com/office/drawing/2014/main" val="1407925240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1352724614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56925016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3331172386"/>
                    </a:ext>
                  </a:extLst>
                </a:gridCol>
              </a:tblGrid>
              <a:tr h="595630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333399"/>
                          </a:solidFill>
                        </a:rPr>
                        <a:t>Taxable Income (THB)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Tax Rate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Tax Payable in Each Bracket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Cumulative Tax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764651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333399"/>
                          </a:solidFill>
                        </a:rPr>
                        <a:t>0 – 150,000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333399"/>
                          </a:solidFill>
                        </a:rPr>
                        <a:t>Exempt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–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750696"/>
                  </a:ext>
                </a:extLst>
              </a:tr>
              <a:tr h="595630"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150,001 – 300,000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333399"/>
                          </a:solidFill>
                        </a:rPr>
                        <a:t>5%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7,500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7,500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698553"/>
                  </a:ext>
                </a:extLst>
              </a:tr>
              <a:tr h="595630"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300,001 – 500,000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333399"/>
                          </a:solidFill>
                        </a:rPr>
                        <a:t>10%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20,000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27,500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499469"/>
                  </a:ext>
                </a:extLst>
              </a:tr>
              <a:tr h="595630"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500,001 – 750,000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333399"/>
                          </a:solidFill>
                        </a:rPr>
                        <a:t>15%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37,500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65,000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089204"/>
                  </a:ext>
                </a:extLst>
              </a:tr>
              <a:tr h="595630"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750,001 – 1,000,000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333399"/>
                          </a:solidFill>
                        </a:rPr>
                        <a:t>20%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50,000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115,000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53056"/>
                  </a:ext>
                </a:extLst>
              </a:tr>
              <a:tr h="595630"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1,000,001 – 2,000,000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333399"/>
                          </a:solidFill>
                        </a:rPr>
                        <a:t>25%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333399"/>
                          </a:solidFill>
                        </a:rPr>
                        <a:t>250,000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365,500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491715"/>
                  </a:ext>
                </a:extLst>
              </a:tr>
              <a:tr h="595630"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2,000,001 – 5,000,000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30%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333399"/>
                          </a:solidFill>
                        </a:rPr>
                        <a:t>900,000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1,265,000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943732"/>
                  </a:ext>
                </a:extLst>
              </a:tr>
              <a:tr h="595630"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Over 5,000,000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solidFill>
                            <a:srgbClr val="333399"/>
                          </a:solidFill>
                        </a:rPr>
                        <a:t>35%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333399"/>
                          </a:solidFill>
                        </a:rPr>
                        <a:t>Calculated on excess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333399"/>
                          </a:solidFill>
                        </a:rPr>
                        <a:t>–</a:t>
                      </a:r>
                    </a:p>
                  </a:txBody>
                  <a:tcPr marL="85090" marR="85090" marT="42545" marB="425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59226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4F7E2-52FE-4A65-9719-2CA0CCAB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A16DF-6C9F-4D2E-AF14-8AC4B16EE818}" type="datetime3">
              <a:rPr kumimoji="0" lang="th-T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 มกราคม 2569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0FC3E-BC64-4A4A-AFFD-7E8B4D89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รศ.ดร.กฤษฎา  สังขมณี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25D6-B6DF-46C9-99D0-8F734316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B66FD-A9CA-4E93-B4B8-8683B63FDE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39341DB-E621-40B4-BE70-AE3DA8BE3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Personal Income Tax Rates (Progressive Tax System)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96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8D19-6756-4061-84F9-C0D61E86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4F7E2-52FE-4A65-9719-2CA0CCAB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A16DF-6C9F-4D2E-AF14-8AC4B16EE818}" type="datetime3">
              <a:rPr kumimoji="0" lang="th-T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 มกราคม 2569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0FC3E-BC64-4A4A-AFFD-7E8B4D89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รศ.ดร.กฤษฎา  สังขมณี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25D6-B6DF-46C9-99D0-8F734316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B66FD-A9CA-4E93-B4B8-8683B63FDE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CFC9637-B045-4C5D-91EF-3B32904041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571297"/>
            <a:ext cx="86106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Tax Calculation: Step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40(2)–(8)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exceeding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THB 120,000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take the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income under Section 40(2)–(8)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without deducting any expenses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then calculate: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Income × 5 ÷ 1,000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Compare the result with the tax calculated in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higher amount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between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tax payable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4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64A19-ED12-4A25-8F83-E0F7A583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E9F9E-FC97-4004-98FE-714C94A5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99"/>
                </a:solidFill>
              </a:rPr>
              <a:t>Mid-Year Personal Income Tax</a:t>
            </a:r>
          </a:p>
          <a:p>
            <a:r>
              <a:rPr lang="en-US" b="1" dirty="0">
                <a:solidFill>
                  <a:srgbClr val="333399"/>
                </a:solidFill>
              </a:rPr>
              <a:t>(Section 56 Bis)</a:t>
            </a:r>
            <a:endParaRPr lang="en-US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Applicable </a:t>
            </a:r>
            <a:r>
              <a:rPr lang="en-US" b="1" dirty="0">
                <a:solidFill>
                  <a:srgbClr val="333399"/>
                </a:solidFill>
              </a:rPr>
              <a:t>only to taxpayers with income under</a:t>
            </a:r>
            <a:br>
              <a:rPr lang="en-US" b="1" dirty="0">
                <a:solidFill>
                  <a:srgbClr val="333399"/>
                </a:solidFill>
              </a:rPr>
            </a:br>
            <a:r>
              <a:rPr lang="en-US" b="1" dirty="0">
                <a:solidFill>
                  <a:srgbClr val="333399"/>
                </a:solidFill>
              </a:rPr>
              <a:t>Section 40(5) – Section 40(8)</a:t>
            </a:r>
            <a:endParaRPr lang="en-US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Expense deductions</a:t>
            </a:r>
            <a:br>
              <a:rPr lang="en-US" dirty="0">
                <a:solidFill>
                  <a:srgbClr val="333399"/>
                </a:solidFill>
              </a:rPr>
            </a:br>
            <a:r>
              <a:rPr lang="en-US" dirty="0">
                <a:solidFill>
                  <a:srgbClr val="333399"/>
                </a:solidFill>
              </a:rPr>
              <a:t>→ Use the </a:t>
            </a:r>
            <a:r>
              <a:rPr lang="en-US" b="1" dirty="0">
                <a:solidFill>
                  <a:srgbClr val="333399"/>
                </a:solidFill>
              </a:rPr>
              <a:t>same rates as the annual tax calculation</a:t>
            </a:r>
            <a:endParaRPr lang="en-US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Personal allowances (deductions)</a:t>
            </a:r>
            <a:br>
              <a:rPr lang="en-US" dirty="0">
                <a:solidFill>
                  <a:srgbClr val="333399"/>
                </a:solidFill>
              </a:rPr>
            </a:br>
            <a:r>
              <a:rPr lang="en-US" dirty="0">
                <a:solidFill>
                  <a:srgbClr val="333399"/>
                </a:solidFill>
              </a:rPr>
              <a:t>→ Allowed at </a:t>
            </a:r>
            <a:r>
              <a:rPr lang="en-US" b="1" dirty="0">
                <a:solidFill>
                  <a:srgbClr val="333399"/>
                </a:solidFill>
              </a:rPr>
              <a:t>50% of the annual allowance amounts</a:t>
            </a:r>
            <a:endParaRPr lang="en-US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EBC6A-6210-4D08-A658-4BBFB79CA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16DF-6C9F-4D2E-AF14-8AC4B16EE818}" type="datetime3">
              <a:rPr lang="th-TH" smtClean="0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29D6B-BDBF-4A2A-BE86-B2474B2E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68792-A41B-4022-87A8-A79F0CA1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6FD-A9CA-4E93-B4B8-8683B63FDE42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923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5F9A-9C76-4E68-8B61-F3E01663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03074-79AB-41CC-B734-8797E7293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333399"/>
                </a:solidFill>
              </a:rPr>
              <a:t>Thai Personal Income Tax Forms</a:t>
            </a:r>
          </a:p>
          <a:p>
            <a:r>
              <a:rPr lang="en-US" sz="1800" b="1" dirty="0">
                <a:solidFill>
                  <a:srgbClr val="333399"/>
                </a:solidFill>
              </a:rPr>
              <a:t>PND. 90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For taxpayers with </a:t>
            </a:r>
            <a:r>
              <a:rPr lang="en-US" sz="1800" b="1" dirty="0">
                <a:solidFill>
                  <a:srgbClr val="333399"/>
                </a:solidFill>
              </a:rPr>
              <a:t>all types of income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Covers </a:t>
            </a:r>
            <a:r>
              <a:rPr lang="en-US" sz="1800" b="1" dirty="0">
                <a:solidFill>
                  <a:srgbClr val="333399"/>
                </a:solidFill>
              </a:rPr>
              <a:t>full tax year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Filing period: </a:t>
            </a:r>
            <a:r>
              <a:rPr lang="en-US" sz="1800" b="1" dirty="0">
                <a:solidFill>
                  <a:srgbClr val="333399"/>
                </a:solidFill>
              </a:rPr>
              <a:t>January – March of the following year</a:t>
            </a:r>
            <a:endParaRPr lang="en-US" sz="1800" dirty="0">
              <a:solidFill>
                <a:srgbClr val="333399"/>
              </a:solidFill>
            </a:endParaRPr>
          </a:p>
          <a:p>
            <a:r>
              <a:rPr lang="en-US" sz="1800" b="1" dirty="0">
                <a:solidFill>
                  <a:srgbClr val="333399"/>
                </a:solidFill>
              </a:rPr>
              <a:t>PND. 91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For taxpayers with </a:t>
            </a:r>
            <a:r>
              <a:rPr lang="en-US" sz="1800" b="1" dirty="0">
                <a:solidFill>
                  <a:srgbClr val="333399"/>
                </a:solidFill>
              </a:rPr>
              <a:t>employment income only</a:t>
            </a:r>
            <a:br>
              <a:rPr lang="en-US" sz="1800" dirty="0">
                <a:solidFill>
                  <a:srgbClr val="333399"/>
                </a:solidFill>
              </a:rPr>
            </a:br>
            <a:r>
              <a:rPr lang="en-US" sz="1800" dirty="0">
                <a:solidFill>
                  <a:srgbClr val="333399"/>
                </a:solidFill>
              </a:rPr>
              <a:t>(</a:t>
            </a:r>
            <a:r>
              <a:rPr lang="en-US" sz="1800" b="1" dirty="0">
                <a:solidFill>
                  <a:srgbClr val="333399"/>
                </a:solidFill>
              </a:rPr>
              <a:t>Section 40(1)</a:t>
            </a:r>
            <a:r>
              <a:rPr lang="en-US" sz="1800" dirty="0">
                <a:solidFill>
                  <a:srgbClr val="333399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Covers </a:t>
            </a:r>
            <a:r>
              <a:rPr lang="en-US" sz="1800" b="1" dirty="0">
                <a:solidFill>
                  <a:srgbClr val="333399"/>
                </a:solidFill>
              </a:rPr>
              <a:t>full tax year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Filing period: </a:t>
            </a:r>
            <a:r>
              <a:rPr lang="en-US" sz="1800" b="1" dirty="0">
                <a:solidFill>
                  <a:srgbClr val="333399"/>
                </a:solidFill>
              </a:rPr>
              <a:t>January – March of the following year</a:t>
            </a:r>
            <a:endParaRPr lang="en-US" sz="1800" dirty="0">
              <a:solidFill>
                <a:srgbClr val="333399"/>
              </a:solidFill>
            </a:endParaRPr>
          </a:p>
          <a:p>
            <a:r>
              <a:rPr lang="en-US" sz="1800" b="1" dirty="0">
                <a:solidFill>
                  <a:srgbClr val="333399"/>
                </a:solidFill>
              </a:rPr>
              <a:t>PND. 94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For taxpayers with income under</a:t>
            </a:r>
            <a:br>
              <a:rPr lang="en-US" sz="1800" dirty="0">
                <a:solidFill>
                  <a:srgbClr val="333399"/>
                </a:solidFill>
              </a:rPr>
            </a:br>
            <a:r>
              <a:rPr lang="en-US" sz="1800" b="1" dirty="0">
                <a:solidFill>
                  <a:srgbClr val="333399"/>
                </a:solidFill>
              </a:rPr>
              <a:t>Section 40(5) – Section 40(8)</a:t>
            </a:r>
            <a:br>
              <a:rPr lang="en-US" sz="1800" dirty="0">
                <a:solidFill>
                  <a:srgbClr val="333399"/>
                </a:solidFill>
              </a:rPr>
            </a:br>
            <a:r>
              <a:rPr lang="en-US" sz="1800" dirty="0">
                <a:solidFill>
                  <a:srgbClr val="333399"/>
                </a:solidFill>
              </a:rPr>
              <a:t>(business, profession, rental, other income)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Mid-year tax return (6 months)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/>
                </a:solidFill>
              </a:rPr>
              <a:t>Filing period: </a:t>
            </a:r>
            <a:r>
              <a:rPr lang="en-US" sz="1800" b="1" dirty="0">
                <a:solidFill>
                  <a:srgbClr val="333399"/>
                </a:solidFill>
              </a:rPr>
              <a:t>September of the same year</a:t>
            </a:r>
            <a:endParaRPr lang="en-US" sz="1800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1F07A-70AA-4A10-BD7C-9EC3D8B5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16DF-6C9F-4D2E-AF14-8AC4B16EE818}" type="datetime3">
              <a:rPr lang="th-TH" smtClean="0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C0363-8473-4047-A096-ED3299C03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029EF-5950-416A-9283-79AD7E00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6FD-A9CA-4E93-B4B8-8683B63FDE42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015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9E6B-FB64-40A9-A9FB-2CBBB3D5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6F658-CB4D-4516-B0E8-9BC24EFC4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99"/>
                </a:solidFill>
              </a:rPr>
              <a:t>Place for Filing the Tax Return (Page 94)</a:t>
            </a:r>
          </a:p>
          <a:p>
            <a:r>
              <a:rPr lang="en-US" b="1" dirty="0">
                <a:solidFill>
                  <a:srgbClr val="333399"/>
                </a:solidFill>
              </a:rPr>
              <a:t>Bangkok</a:t>
            </a:r>
            <a:endParaRPr lang="en-US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Area Revenue Office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By post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Thai commercial banks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Revenue Department website: </a:t>
            </a:r>
            <a:r>
              <a:rPr lang="en-US" b="1" dirty="0">
                <a:solidFill>
                  <a:srgbClr val="3333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www.rd.go.th</a:t>
            </a:r>
            <a:endParaRPr lang="en-US" dirty="0">
              <a:solidFill>
                <a:srgbClr val="333399"/>
              </a:solidFill>
            </a:endParaRPr>
          </a:p>
          <a:p>
            <a:r>
              <a:rPr lang="en-US" b="1" dirty="0">
                <a:solidFill>
                  <a:srgbClr val="333399"/>
                </a:solidFill>
              </a:rPr>
              <a:t>Other Provinces</a:t>
            </a:r>
            <a:endParaRPr lang="en-US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Area Revenue Office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C4199-12AF-4572-A10F-9DF825F9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16DF-6C9F-4D2E-AF14-8AC4B16EE818}" type="datetime3">
              <a:rPr lang="th-TH" smtClean="0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5468C-034D-410A-B7F8-C2FFF102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579B9-8C53-4C83-BB9B-519FE6E0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6FD-A9CA-4E93-B4B8-8683B63FDE42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041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FD72-0DC5-4464-BDB1-55A048FA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55FA4-15F7-4A83-8A87-D863807D3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99"/>
                </a:solidFill>
              </a:rPr>
              <a:t>Tax Payment (Page 94)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Cash</a:t>
            </a:r>
            <a:endParaRPr lang="en-US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Money Order</a:t>
            </a:r>
            <a:endParaRPr lang="en-US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Checks</a:t>
            </a:r>
            <a:r>
              <a:rPr lang="en-US" dirty="0">
                <a:solidFill>
                  <a:srgbClr val="333399"/>
                </a:solidFill>
              </a:rPr>
              <a:t> (Page 95), including: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Bank of Thailand check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Bank-guaranteed check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Bank check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Personal check within the clearing area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16C0A-0B62-4C5E-93C1-C20321D3B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16DF-6C9F-4D2E-AF14-8AC4B16EE818}" type="datetime3">
              <a:rPr lang="th-TH" smtClean="0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EB3D5-15B1-4ECD-86C4-7B2D9C1E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03FD2-52A6-460A-B4E7-BE512C9F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6FD-A9CA-4E93-B4B8-8683B63FDE42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372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0918-CD28-46BC-9FBD-4786216E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AFC14-EB70-44E0-8C23-3B9BC42CC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333399"/>
                </a:solidFill>
              </a:rPr>
              <a:t>Installment Payment of Tax (Section 64) – Page 96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Applicable only in cases where the tax payable </a:t>
            </a:r>
            <a:r>
              <a:rPr lang="en-US" sz="2000" b="1" dirty="0">
                <a:solidFill>
                  <a:srgbClr val="333399"/>
                </a:solidFill>
              </a:rPr>
              <a:t>exceeds 3,000 Baht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Tax may be paid in </a:t>
            </a:r>
            <a:r>
              <a:rPr lang="en-US" sz="2000" b="1" dirty="0">
                <a:solidFill>
                  <a:srgbClr val="333399"/>
                </a:solidFill>
              </a:rPr>
              <a:t>3 equal installments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Form Bor. </a:t>
            </a:r>
            <a:r>
              <a:rPr lang="en-US" sz="2000" b="1" dirty="0" err="1">
                <a:solidFill>
                  <a:srgbClr val="333399"/>
                </a:solidFill>
              </a:rPr>
              <a:t>Chor</a:t>
            </a:r>
            <a:r>
              <a:rPr lang="en-US" sz="2000" b="1" dirty="0">
                <a:solidFill>
                  <a:srgbClr val="333399"/>
                </a:solidFill>
              </a:rPr>
              <a:t>. 35</a:t>
            </a:r>
            <a:r>
              <a:rPr lang="en-US" sz="2000" dirty="0">
                <a:solidFill>
                  <a:srgbClr val="333399"/>
                </a:solidFill>
              </a:rPr>
              <a:t> (1 set consists of 3 sheets)</a:t>
            </a:r>
          </a:p>
          <a:p>
            <a:r>
              <a:rPr lang="en-US" sz="2000" b="1" dirty="0">
                <a:solidFill>
                  <a:srgbClr val="333399"/>
                </a:solidFill>
              </a:rPr>
              <a:t>Installment Due Dates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First installment:</a:t>
            </a:r>
            <a:r>
              <a:rPr lang="en-US" sz="2000" dirty="0">
                <a:solidFill>
                  <a:srgbClr val="333399"/>
                </a:solidFill>
              </a:rPr>
              <a:t> 30 September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Second installment:</a:t>
            </a:r>
            <a:r>
              <a:rPr lang="en-US" sz="2000" dirty="0">
                <a:solidFill>
                  <a:srgbClr val="333399"/>
                </a:solidFill>
              </a:rPr>
              <a:t> 31 October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Third installment:</a:t>
            </a:r>
            <a:r>
              <a:rPr lang="en-US" sz="2000" dirty="0">
                <a:solidFill>
                  <a:srgbClr val="333399"/>
                </a:solidFill>
              </a:rPr>
              <a:t> 30 November</a:t>
            </a:r>
          </a:p>
          <a:p>
            <a:r>
              <a:rPr lang="en-US" sz="2000" dirty="0">
                <a:solidFill>
                  <a:srgbClr val="333399"/>
                </a:solidFill>
              </a:rPr>
              <a:t>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First installment:</a:t>
            </a:r>
            <a:r>
              <a:rPr lang="en-US" sz="2000" dirty="0">
                <a:solidFill>
                  <a:srgbClr val="333399"/>
                </a:solidFill>
              </a:rPr>
              <a:t> 31 March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Second installment:</a:t>
            </a:r>
            <a:r>
              <a:rPr lang="en-US" sz="2000" dirty="0">
                <a:solidFill>
                  <a:srgbClr val="333399"/>
                </a:solidFill>
              </a:rPr>
              <a:t> 30 April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Third installment:</a:t>
            </a:r>
            <a:r>
              <a:rPr lang="en-US" sz="2000" dirty="0">
                <a:solidFill>
                  <a:srgbClr val="333399"/>
                </a:solidFill>
              </a:rPr>
              <a:t> 31 May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EEBA6-B153-444B-A586-35102DA69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16DF-6C9F-4D2E-AF14-8AC4B16EE818}" type="datetime3">
              <a:rPr lang="th-TH" smtClean="0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1A6BD-704C-4B60-942F-2209EC3D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E6DB4-AB23-40F9-9A1A-F570C76C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6FD-A9CA-4E93-B4B8-8683B63FDE42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11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E5C1-59D8-4FA0-A04D-824174DC4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318B6-F4E1-45D0-A4A9-063A226B4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333399"/>
                </a:solidFill>
              </a:rPr>
              <a:t>Personal Income Tax Withholding at Source – Page 97</a:t>
            </a:r>
          </a:p>
          <a:p>
            <a:r>
              <a:rPr lang="en-US" sz="2400" b="1" dirty="0">
                <a:solidFill>
                  <a:srgbClr val="333399"/>
                </a:solidFill>
              </a:rPr>
              <a:t>Objectives</a:t>
            </a:r>
            <a:endParaRPr lang="en-US" sz="24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99"/>
                </a:solidFill>
              </a:rPr>
              <a:t>To </a:t>
            </a:r>
            <a:r>
              <a:rPr lang="en-US" sz="2400" b="1" dirty="0">
                <a:solidFill>
                  <a:srgbClr val="333399"/>
                </a:solidFill>
              </a:rPr>
              <a:t>alleviate the tax burden</a:t>
            </a:r>
            <a:r>
              <a:rPr lang="en-US" sz="2400" dirty="0">
                <a:solidFill>
                  <a:srgbClr val="333399"/>
                </a:solidFill>
              </a:rPr>
              <a:t> of income recipients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99"/>
                </a:solidFill>
              </a:rPr>
              <a:t>To ensure the government receives </a:t>
            </a:r>
            <a:r>
              <a:rPr lang="en-US" sz="2400" b="1" dirty="0">
                <a:solidFill>
                  <a:srgbClr val="333399"/>
                </a:solidFill>
              </a:rPr>
              <a:t>regular and continuous revenue</a:t>
            </a:r>
            <a:endParaRPr lang="en-US" sz="24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99"/>
                </a:solidFill>
              </a:rPr>
              <a:t>To </a:t>
            </a:r>
            <a:r>
              <a:rPr lang="en-US" sz="2400" b="1" dirty="0">
                <a:solidFill>
                  <a:srgbClr val="333399"/>
                </a:solidFill>
              </a:rPr>
              <a:t>reduce incentives for tax evasion</a:t>
            </a:r>
            <a:endParaRPr lang="en-US" sz="2400" dirty="0">
              <a:solidFill>
                <a:srgbClr val="333399"/>
              </a:solidFill>
            </a:endParaRPr>
          </a:p>
          <a:p>
            <a:r>
              <a:rPr lang="en-US" sz="2400" b="1" dirty="0">
                <a:solidFill>
                  <a:srgbClr val="333399"/>
                </a:solidFill>
              </a:rPr>
              <a:t>Calculation Basis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33399"/>
                </a:solidFill>
              </a:rPr>
              <a:t>Monthly payment:</a:t>
            </a:r>
            <a:r>
              <a:rPr lang="en-US" sz="2400" dirty="0">
                <a:solidFill>
                  <a:srgbClr val="333399"/>
                </a:solidFill>
              </a:rPr>
              <a:t> multiply by </a:t>
            </a:r>
            <a:r>
              <a:rPr lang="en-US" sz="2400" b="1" dirty="0">
                <a:solidFill>
                  <a:srgbClr val="333399"/>
                </a:solidFill>
              </a:rPr>
              <a:t>12</a:t>
            </a:r>
            <a:r>
              <a:rPr lang="en-US" sz="2400" dirty="0">
                <a:solidFill>
                  <a:srgbClr val="333399"/>
                </a:solidFill>
              </a:rPr>
              <a:t> (Page 98)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33399"/>
                </a:solidFill>
              </a:rPr>
              <a:t>Semi-monthly payment:</a:t>
            </a:r>
            <a:r>
              <a:rPr lang="en-US" sz="2400" dirty="0">
                <a:solidFill>
                  <a:srgbClr val="333399"/>
                </a:solidFill>
              </a:rPr>
              <a:t> multiply by </a:t>
            </a:r>
            <a:r>
              <a:rPr lang="en-US" sz="2400" b="1" dirty="0">
                <a:solidFill>
                  <a:srgbClr val="333399"/>
                </a:solidFill>
              </a:rPr>
              <a:t>24</a:t>
            </a:r>
            <a:endParaRPr lang="en-US" sz="24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33399"/>
                </a:solidFill>
              </a:rPr>
              <a:t>Weekly payment:</a:t>
            </a:r>
            <a:r>
              <a:rPr lang="en-US" sz="2400" dirty="0">
                <a:solidFill>
                  <a:srgbClr val="333399"/>
                </a:solidFill>
              </a:rPr>
              <a:t> multiply by </a:t>
            </a:r>
            <a:r>
              <a:rPr lang="en-US" sz="2400" b="1" dirty="0">
                <a:solidFill>
                  <a:srgbClr val="333399"/>
                </a:solidFill>
              </a:rPr>
              <a:t>52</a:t>
            </a:r>
            <a:r>
              <a:rPr lang="en-US" sz="2400" dirty="0">
                <a:solidFill>
                  <a:srgbClr val="333399"/>
                </a:solidFill>
              </a:rPr>
              <a:t> (see example on Page 103)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65447-7179-416C-8F34-0431F56F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16DF-6C9F-4D2E-AF14-8AC4B16EE818}" type="datetime3">
              <a:rPr lang="th-TH" smtClean="0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7ED7A-0830-4C7D-8100-8A6D520C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B8798-509C-4192-85B4-E6A05812D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6FD-A9CA-4E93-B4B8-8683B63FDE42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87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5C717-1753-4B44-A8E6-1786CE30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9986-1D6A-4E5F-A8DF-31459595B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99"/>
                </a:solidFill>
              </a:rPr>
              <a:t>Individual Persons</a:t>
            </a:r>
          </a:p>
          <a:p>
            <a:r>
              <a:rPr lang="en-US" i="1" dirty="0">
                <a:solidFill>
                  <a:srgbClr val="333399"/>
                </a:solidFill>
              </a:rPr>
              <a:t>(Civil and Commercial Code, Section 15)</a:t>
            </a:r>
            <a:endParaRPr lang="en-US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Individuals (regardless of </a:t>
            </a:r>
            <a:r>
              <a:rPr lang="en-US" b="1" dirty="0">
                <a:solidFill>
                  <a:srgbClr val="333399"/>
                </a:solidFill>
              </a:rPr>
              <a:t>nationality, age, or marital status</a:t>
            </a:r>
            <a:r>
              <a:rPr lang="en-US" dirty="0">
                <a:solidFill>
                  <a:srgbClr val="333399"/>
                </a:solidFill>
              </a:rPr>
              <a:t>: single or married)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Deceased persons</a:t>
            </a:r>
            <a:endParaRPr lang="en-US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Undivided estates</a:t>
            </a:r>
            <a:endParaRPr lang="en-US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Ordinary partnerships</a:t>
            </a:r>
            <a:r>
              <a:rPr lang="en-US" dirty="0">
                <a:solidFill>
                  <a:srgbClr val="333399"/>
                </a:solidFill>
              </a:rPr>
              <a:t> / </a:t>
            </a:r>
            <a:r>
              <a:rPr lang="en-US" b="1" dirty="0">
                <a:solidFill>
                  <a:srgbClr val="333399"/>
                </a:solidFill>
              </a:rPr>
              <a:t>groups of persons that are not juristic persons</a:t>
            </a:r>
            <a:endParaRPr lang="en-US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A958D-D457-4E05-B2E5-EA002BC7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16DF-6C9F-4D2E-AF14-8AC4B16EE818}" type="datetime3">
              <a:rPr lang="th-TH" smtClean="0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020B9-A0FB-40DE-AA9D-CF1A49E1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0AEDE-6916-4BC2-9783-FC394E2C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6FD-A9CA-4E93-B4B8-8683B63FDE4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87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AE88-5091-41CD-B10A-9BA7A20F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B9762-E861-4B24-8581-9BE836F23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333399"/>
                </a:solidFill>
              </a:rPr>
              <a:t>For Assessable Income under Section 40(1) and 40(2)</a:t>
            </a:r>
          </a:p>
          <a:p>
            <a:r>
              <a:rPr lang="en-US" sz="2000" b="1" dirty="0">
                <a:solidFill>
                  <a:srgbClr val="333399"/>
                </a:solidFill>
              </a:rPr>
              <a:t>Received as a Lump Sum Due to Termination of Employment</a:t>
            </a:r>
            <a:r>
              <a:rPr lang="en-US" sz="2000" dirty="0">
                <a:solidFill>
                  <a:srgbClr val="333399"/>
                </a:solidFill>
              </a:rPr>
              <a:t> (Page 114)</a:t>
            </a:r>
          </a:p>
          <a:p>
            <a:r>
              <a:rPr lang="en-US" sz="2000" b="1" dirty="0">
                <a:solidFill>
                  <a:srgbClr val="333399"/>
                </a:solidFill>
              </a:rPr>
              <a:t>Expense Deduction Method (Page 116)</a:t>
            </a:r>
          </a:p>
          <a:p>
            <a:r>
              <a:rPr lang="en-US" sz="2000" b="1" dirty="0">
                <a:solidFill>
                  <a:srgbClr val="333399"/>
                </a:solidFill>
              </a:rPr>
              <a:t>Step 1: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dirty="0">
                <a:solidFill>
                  <a:srgbClr val="333399"/>
                </a:solidFill>
              </a:rPr>
              <a:t>Deduct </a:t>
            </a:r>
            <a:r>
              <a:rPr lang="en-US" sz="2000" b="1" dirty="0">
                <a:solidFill>
                  <a:srgbClr val="333399"/>
                </a:solidFill>
              </a:rPr>
              <a:t>7,000 baht × number of years of service</a:t>
            </a:r>
            <a:endParaRPr lang="en-US" sz="2000" dirty="0">
              <a:solidFill>
                <a:srgbClr val="333399"/>
              </a:solidFill>
            </a:endParaRPr>
          </a:p>
          <a:p>
            <a:r>
              <a:rPr lang="en-US" sz="2000" b="1" dirty="0">
                <a:solidFill>
                  <a:srgbClr val="333399"/>
                </a:solidFill>
              </a:rPr>
              <a:t>Step 2: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dirty="0">
                <a:solidFill>
                  <a:srgbClr val="333399"/>
                </a:solidFill>
              </a:rPr>
              <a:t>(Actualamountreceived−deductioninStep1)×50(Actual amount received − deduction in Step 1) × 50%(Actualamountreceived−deductioninStep1)×50</a:t>
            </a:r>
          </a:p>
          <a:p>
            <a:r>
              <a:rPr lang="en-US" sz="2000" b="1" dirty="0">
                <a:solidFill>
                  <a:srgbClr val="333399"/>
                </a:solidFill>
              </a:rPr>
              <a:t>Total deductible expenses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dirty="0">
                <a:solidFill>
                  <a:srgbClr val="333399"/>
                </a:solidFill>
              </a:rPr>
              <a:t>= the </a:t>
            </a:r>
            <a:r>
              <a:rPr lang="en-US" sz="2000" b="1" dirty="0">
                <a:solidFill>
                  <a:srgbClr val="333399"/>
                </a:solidFill>
              </a:rPr>
              <a:t>sum of deductions from Steps 1 and 2</a:t>
            </a:r>
            <a:endParaRPr lang="en-US" sz="2000" dirty="0">
              <a:solidFill>
                <a:srgbClr val="333399"/>
              </a:solidFill>
            </a:endParaRPr>
          </a:p>
          <a:p>
            <a:r>
              <a:rPr lang="en-US" sz="2000" i="1" dirty="0">
                <a:solidFill>
                  <a:srgbClr val="333399"/>
                </a:solidFill>
              </a:rPr>
              <a:t>(See examples on Pages 117–118)</a:t>
            </a:r>
            <a:endParaRPr lang="en-US" sz="2000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BF134-05C1-43CA-9DF0-BC0F56D5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16DF-6C9F-4D2E-AF14-8AC4B16EE818}" type="datetime3">
              <a:rPr lang="th-TH" smtClean="0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E040A-7382-4461-91B9-6412E3617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F1BB9-EE88-4AC0-8328-2019A3B8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6FD-A9CA-4E93-B4B8-8683B63FDE42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922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8605-F10D-4BE8-89C0-2402FB93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94F93-715E-4A19-9FDB-BB2323347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333399"/>
                </a:solidFill>
              </a:rPr>
              <a:t>Income under Section 40(3) and Section 40(4)(a)</a:t>
            </a:r>
          </a:p>
          <a:p>
            <a:r>
              <a:rPr lang="en-US" sz="2000" b="1" dirty="0">
                <a:solidFill>
                  <a:srgbClr val="333399"/>
                </a:solidFill>
              </a:rPr>
              <a:t>Interest income only</a:t>
            </a:r>
            <a:r>
              <a:rPr lang="en-US" sz="2000" dirty="0">
                <a:solidFill>
                  <a:srgbClr val="333399"/>
                </a:solidFill>
              </a:rPr>
              <a:t> is subject to </a:t>
            </a:r>
            <a:r>
              <a:rPr lang="en-US" sz="2000" b="1" dirty="0">
                <a:solidFill>
                  <a:srgbClr val="333399"/>
                </a:solidFill>
              </a:rPr>
              <a:t>withholding tax at 15%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i="1" dirty="0">
                <a:solidFill>
                  <a:srgbClr val="333399"/>
                </a:solidFill>
              </a:rPr>
              <a:t>(Page 121)</a:t>
            </a:r>
            <a:endParaRPr lang="en-US" sz="2000" dirty="0">
              <a:solidFill>
                <a:srgbClr val="333399"/>
              </a:solidFill>
            </a:endParaRPr>
          </a:p>
          <a:p>
            <a:r>
              <a:rPr lang="en-US" sz="2000" b="1" dirty="0">
                <a:solidFill>
                  <a:srgbClr val="333399"/>
                </a:solidFill>
              </a:rPr>
              <a:t>Income under Section 40(4)(b)</a:t>
            </a:r>
          </a:p>
          <a:p>
            <a:r>
              <a:rPr lang="en-US" sz="2000" b="1" dirty="0">
                <a:solidFill>
                  <a:srgbClr val="333399"/>
                </a:solidFill>
              </a:rPr>
              <a:t>Dividend income only</a:t>
            </a:r>
            <a:r>
              <a:rPr lang="en-US" sz="2000" dirty="0">
                <a:solidFill>
                  <a:srgbClr val="333399"/>
                </a:solidFill>
              </a:rPr>
              <a:t> is subject to </a:t>
            </a:r>
            <a:r>
              <a:rPr lang="en-US" sz="2000" b="1" dirty="0">
                <a:solidFill>
                  <a:srgbClr val="333399"/>
                </a:solidFill>
              </a:rPr>
              <a:t>withholding tax at 10%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i="1" dirty="0">
                <a:solidFill>
                  <a:srgbClr val="333399"/>
                </a:solidFill>
              </a:rPr>
              <a:t>(Page 121)</a:t>
            </a:r>
            <a:endParaRPr lang="en-US" sz="2000" dirty="0">
              <a:solidFill>
                <a:srgbClr val="333399"/>
              </a:solidFill>
            </a:endParaRPr>
          </a:p>
          <a:p>
            <a:r>
              <a:rPr lang="en-US" sz="2000" b="1" dirty="0">
                <a:solidFill>
                  <a:srgbClr val="333399"/>
                </a:solidFill>
              </a:rPr>
              <a:t>Income under Section 40(5) and Section 40(6)</a:t>
            </a:r>
          </a:p>
          <a:p>
            <a:r>
              <a:rPr lang="en-US" sz="2000" dirty="0">
                <a:solidFill>
                  <a:srgbClr val="333399"/>
                </a:solidFill>
              </a:rPr>
              <a:t>Subject to </a:t>
            </a:r>
            <a:r>
              <a:rPr lang="en-US" sz="2000" b="1" dirty="0">
                <a:solidFill>
                  <a:srgbClr val="333399"/>
                </a:solidFill>
              </a:rPr>
              <a:t>withholding tax at 15%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i="1" dirty="0">
                <a:solidFill>
                  <a:srgbClr val="333399"/>
                </a:solidFill>
              </a:rPr>
              <a:t>(Page 123)</a:t>
            </a:r>
            <a:endParaRPr lang="en-US" sz="2000" dirty="0">
              <a:solidFill>
                <a:srgbClr val="333399"/>
              </a:solidFill>
            </a:endParaRPr>
          </a:p>
          <a:p>
            <a:r>
              <a:rPr lang="en-US" sz="2000" b="1" dirty="0">
                <a:solidFill>
                  <a:srgbClr val="333399"/>
                </a:solidFill>
              </a:rPr>
              <a:t>Income under Section 40(5), (6), (7), and (8)</a:t>
            </a:r>
          </a:p>
          <a:p>
            <a:r>
              <a:rPr lang="en-US" sz="2000" dirty="0">
                <a:solidFill>
                  <a:srgbClr val="333399"/>
                </a:solidFill>
              </a:rPr>
              <a:t>Where the </a:t>
            </a:r>
            <a:r>
              <a:rPr lang="en-US" sz="2000" b="1" dirty="0">
                <a:solidFill>
                  <a:srgbClr val="333399"/>
                </a:solidFill>
              </a:rPr>
              <a:t>payer is a government agency</a:t>
            </a:r>
            <a:r>
              <a:rPr lang="en-US" sz="2000" dirty="0">
                <a:solidFill>
                  <a:srgbClr val="333399"/>
                </a:solidFill>
              </a:rPr>
              <a:t> and </a:t>
            </a:r>
            <a:r>
              <a:rPr lang="en-US" sz="2000" b="1" dirty="0">
                <a:solidFill>
                  <a:srgbClr val="333399"/>
                </a:solidFill>
              </a:rPr>
              <a:t>each payment exceeds 10,000 baht</a:t>
            </a:r>
            <a:r>
              <a:rPr lang="en-US" sz="2000" dirty="0">
                <a:solidFill>
                  <a:srgbClr val="333399"/>
                </a:solidFill>
              </a:rPr>
              <a:t>,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dirty="0">
                <a:solidFill>
                  <a:srgbClr val="333399"/>
                </a:solidFill>
              </a:rPr>
              <a:t>the income is subject to </a:t>
            </a:r>
            <a:r>
              <a:rPr lang="en-US" sz="2000" b="1" dirty="0">
                <a:solidFill>
                  <a:srgbClr val="333399"/>
                </a:solidFill>
              </a:rPr>
              <a:t>withholding tax at 1%</a:t>
            </a:r>
            <a:endParaRPr lang="en-US" sz="2000" dirty="0">
              <a:solidFill>
                <a:srgbClr val="333399"/>
              </a:solidFill>
            </a:endParaRPr>
          </a:p>
          <a:p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4BA22-A833-48AA-9C6A-251F801D2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16DF-6C9F-4D2E-AF14-8AC4B16EE818}" type="datetime3">
              <a:rPr lang="th-TH" smtClean="0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17EF5-7DCF-4641-AE5E-D8AEE715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CCEB0-D60C-46B1-80EF-B666C19A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6FD-A9CA-4E93-B4B8-8683B63FDE42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958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CCBC-B3D6-443D-B185-66B4626CF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B13F2-7761-42B2-8076-04720C00F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333399"/>
                </a:solidFill>
              </a:rPr>
              <a:t>Income under Section 40(8): Sale of Immovable Property</a:t>
            </a:r>
          </a:p>
          <a:p>
            <a:r>
              <a:rPr lang="en-US" sz="2000" i="1" dirty="0">
                <a:solidFill>
                  <a:srgbClr val="333399"/>
                </a:solidFill>
              </a:rPr>
              <a:t>(Pages 123–125)</a:t>
            </a:r>
            <a:endParaRPr lang="en-US" sz="2000" dirty="0">
              <a:solidFill>
                <a:srgbClr val="333399"/>
              </a:solidFill>
            </a:endParaRPr>
          </a:p>
          <a:p>
            <a:r>
              <a:rPr lang="en-US" sz="2000" b="1" dirty="0">
                <a:solidFill>
                  <a:srgbClr val="333399"/>
                </a:solidFill>
              </a:rPr>
              <a:t>Method of Calculation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Assessable income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Deduct expenses: 50%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The remaining 50% is divided by the number of years of ownership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Calculate tax according to the applicable tax rates</a:t>
            </a:r>
            <a:r>
              <a:rPr lang="en-US" sz="2000" dirty="0">
                <a:solidFill>
                  <a:srgbClr val="333399"/>
                </a:solidFill>
              </a:rPr>
              <a:t>,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b="1" dirty="0">
                <a:solidFill>
                  <a:srgbClr val="333399"/>
                </a:solidFill>
              </a:rPr>
              <a:t>with no exemption of 150,000 baht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The resulting tax amount is then multiplied by the number of years of ownership</a:t>
            </a:r>
            <a:endParaRPr lang="en-US" sz="2000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2BF4A-E8BB-4E57-AD75-12AE75B5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16DF-6C9F-4D2E-AF14-8AC4B16EE818}" type="datetime3">
              <a:rPr lang="th-TH" smtClean="0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85F5D-1BA7-44E5-9CD0-82DB7FFE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1BEA4-9024-476D-AD7F-58632B6DB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6FD-A9CA-4E93-B4B8-8683B63FDE42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22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19B1-A1BF-4742-A23F-666FBEBF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A7D81-8F9B-4B0B-BBE8-F9EEF687A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Sale of agricultural products</a:t>
            </a:r>
            <a:r>
              <a:rPr lang="en-US" sz="1800" dirty="0">
                <a:solidFill>
                  <a:srgbClr val="333399"/>
                </a:solidFill>
              </a:rPr>
              <a:t>: withholding tax at </a:t>
            </a:r>
            <a:r>
              <a:rPr lang="en-US" sz="1800" b="1" dirty="0">
                <a:solidFill>
                  <a:srgbClr val="333399"/>
                </a:solidFill>
              </a:rPr>
              <a:t>0.75%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i="1" dirty="0">
                <a:solidFill>
                  <a:srgbClr val="333399"/>
                </a:solidFill>
              </a:rPr>
              <a:t>(Page 127)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In the case of white rice / glutinous rice</a:t>
            </a:r>
            <a:r>
              <a:rPr lang="en-US" sz="1800" dirty="0">
                <a:solidFill>
                  <a:srgbClr val="333399"/>
                </a:solidFill>
              </a:rPr>
              <a:t>: withholding tax at </a:t>
            </a:r>
            <a:r>
              <a:rPr lang="en-US" sz="1800" b="1" dirty="0">
                <a:solidFill>
                  <a:srgbClr val="333399"/>
                </a:solidFill>
              </a:rPr>
              <a:t>0.5%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i="1" dirty="0">
                <a:solidFill>
                  <a:srgbClr val="333399"/>
                </a:solidFill>
              </a:rPr>
              <a:t>(Page 128)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Income from professional services (independent professions)</a:t>
            </a:r>
            <a:r>
              <a:rPr lang="en-US" sz="1800" dirty="0">
                <a:solidFill>
                  <a:srgbClr val="333399"/>
                </a:solidFill>
              </a:rPr>
              <a:t>: withholding tax at </a:t>
            </a:r>
            <a:r>
              <a:rPr lang="en-US" sz="1800" b="1" dirty="0">
                <a:solidFill>
                  <a:srgbClr val="333399"/>
                </a:solidFill>
              </a:rPr>
              <a:t>3%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i="1" dirty="0">
                <a:solidFill>
                  <a:srgbClr val="333399"/>
                </a:solidFill>
              </a:rPr>
              <a:t>(Page 132)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If income from professional services is paid by a foundation or association</a:t>
            </a:r>
            <a:r>
              <a:rPr lang="en-US" sz="1800" dirty="0">
                <a:solidFill>
                  <a:srgbClr val="333399"/>
                </a:solidFill>
              </a:rPr>
              <a:t> that has income and </a:t>
            </a:r>
            <a:r>
              <a:rPr lang="en-US" sz="1800" b="1" dirty="0">
                <a:solidFill>
                  <a:srgbClr val="333399"/>
                </a:solidFill>
              </a:rPr>
              <a:t>is not a public charitable organization</a:t>
            </a:r>
            <a:r>
              <a:rPr lang="en-US" sz="1800" dirty="0">
                <a:solidFill>
                  <a:srgbClr val="333399"/>
                </a:solidFill>
              </a:rPr>
              <a:t>: withholding tax at </a:t>
            </a:r>
            <a:r>
              <a:rPr lang="en-US" sz="1800" b="1" dirty="0">
                <a:solidFill>
                  <a:srgbClr val="333399"/>
                </a:solidFill>
              </a:rPr>
              <a:t>10%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i="1" dirty="0">
                <a:solidFill>
                  <a:srgbClr val="333399"/>
                </a:solidFill>
              </a:rPr>
              <a:t>(Page 132)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Income from hire of work (contracting services)</a:t>
            </a:r>
            <a:r>
              <a:rPr lang="en-US" sz="1800" dirty="0">
                <a:solidFill>
                  <a:srgbClr val="333399"/>
                </a:solidFill>
              </a:rPr>
              <a:t>: withholding tax at </a:t>
            </a:r>
            <a:r>
              <a:rPr lang="en-US" sz="1800" b="1" dirty="0">
                <a:solidFill>
                  <a:srgbClr val="333399"/>
                </a:solidFill>
              </a:rPr>
              <a:t>3%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i="1" dirty="0">
                <a:solidFill>
                  <a:srgbClr val="333399"/>
                </a:solidFill>
              </a:rPr>
              <a:t>(Page 132)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Income from contests, competitions, or prize draws</a:t>
            </a:r>
            <a:r>
              <a:rPr lang="en-US" sz="1800" dirty="0">
                <a:solidFill>
                  <a:srgbClr val="333399"/>
                </a:solidFill>
              </a:rPr>
              <a:t>: withholding tax at </a:t>
            </a:r>
            <a:r>
              <a:rPr lang="en-US" sz="1800" b="1" dirty="0">
                <a:solidFill>
                  <a:srgbClr val="333399"/>
                </a:solidFill>
              </a:rPr>
              <a:t>5%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i="1" dirty="0">
                <a:solidFill>
                  <a:srgbClr val="333399"/>
                </a:solidFill>
              </a:rPr>
              <a:t>(Page 133)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Income of public entertainers who are non-residents (domiciled abroad)</a:t>
            </a:r>
            <a:r>
              <a:rPr lang="en-US" sz="1800" dirty="0">
                <a:solidFill>
                  <a:srgbClr val="333399"/>
                </a:solidFill>
              </a:rPr>
              <a:t>: withholding tax at </a:t>
            </a:r>
            <a:r>
              <a:rPr lang="en-US" sz="1800" b="1" dirty="0">
                <a:solidFill>
                  <a:srgbClr val="333399"/>
                </a:solidFill>
              </a:rPr>
              <a:t>10%</a:t>
            </a:r>
            <a:endParaRPr lang="en-US" sz="18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Income of public entertainers who are residents (domiciled in Thailand)</a:t>
            </a:r>
            <a:r>
              <a:rPr lang="en-US" sz="1800" dirty="0">
                <a:solidFill>
                  <a:srgbClr val="333399"/>
                </a:solidFill>
              </a:rPr>
              <a:t>: withholding tax at </a:t>
            </a:r>
            <a:r>
              <a:rPr lang="en-US" sz="1800" b="1" dirty="0">
                <a:solidFill>
                  <a:srgbClr val="333399"/>
                </a:solidFill>
              </a:rPr>
              <a:t>5%</a:t>
            </a:r>
            <a:r>
              <a:rPr lang="en-US" sz="1800" dirty="0">
                <a:solidFill>
                  <a:srgbClr val="333399"/>
                </a:solidFill>
              </a:rPr>
              <a:t> </a:t>
            </a:r>
            <a:r>
              <a:rPr lang="en-US" sz="1800" i="1" dirty="0">
                <a:solidFill>
                  <a:srgbClr val="333399"/>
                </a:solidFill>
              </a:rPr>
              <a:t>(Page 133)</a:t>
            </a:r>
            <a:endParaRPr lang="en-US" sz="1800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E0F2B-DBA5-42F6-86BE-DF205AB83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16DF-6C9F-4D2E-AF14-8AC4B16EE818}" type="datetime3">
              <a:rPr lang="th-TH" smtClean="0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BFC57-E0FA-4D4A-A997-353FF1309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FF0AC-9958-4F02-8CA4-884CA761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6FD-A9CA-4E93-B4B8-8683B63FDE42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200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0FD0-4FB4-4355-ADE4-39DD3D1E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C56F5-A151-43BA-8910-E9BCB13AD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333399"/>
                </a:solidFill>
              </a:rPr>
              <a:t>Tax Refund Claims </a:t>
            </a:r>
            <a:r>
              <a:rPr lang="en-US" sz="2000" b="1" i="1" dirty="0">
                <a:solidFill>
                  <a:srgbClr val="333399"/>
                </a:solidFill>
              </a:rPr>
              <a:t>(Page 160)</a:t>
            </a:r>
            <a:endParaRPr lang="en-US" sz="2000" b="1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Use </a:t>
            </a:r>
            <a:r>
              <a:rPr lang="en-US" sz="2000" b="1" dirty="0">
                <a:solidFill>
                  <a:srgbClr val="333399"/>
                </a:solidFill>
              </a:rPr>
              <a:t>Form Kor. 10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Claim the refund in </a:t>
            </a:r>
            <a:r>
              <a:rPr lang="en-US" sz="2000" b="1" dirty="0">
                <a:solidFill>
                  <a:srgbClr val="333399"/>
                </a:solidFill>
              </a:rPr>
              <a:t>Form P.N.D. 90</a:t>
            </a:r>
            <a:r>
              <a:rPr lang="en-US" sz="2000" dirty="0">
                <a:solidFill>
                  <a:srgbClr val="333399"/>
                </a:solidFill>
              </a:rPr>
              <a:t> or </a:t>
            </a:r>
            <a:r>
              <a:rPr lang="en-US" sz="2000" b="1" dirty="0">
                <a:solidFill>
                  <a:srgbClr val="333399"/>
                </a:solidFill>
              </a:rPr>
              <a:t>Form P.N.D. 91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The refund claim must be filed </a:t>
            </a:r>
            <a:r>
              <a:rPr lang="en-US" sz="2000" b="1" dirty="0">
                <a:solidFill>
                  <a:srgbClr val="333399"/>
                </a:solidFill>
              </a:rPr>
              <a:t>within 3 years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Relevant supporting documents must be attached</a:t>
            </a:r>
          </a:p>
          <a:p>
            <a:r>
              <a:rPr lang="en-US" sz="2000" b="1" dirty="0">
                <a:solidFill>
                  <a:srgbClr val="333399"/>
                </a:solidFill>
              </a:rPr>
              <a:t>Surcharge / Additional Charge </a:t>
            </a:r>
            <a:r>
              <a:rPr lang="en-US" sz="2000" b="1" i="1" dirty="0">
                <a:solidFill>
                  <a:srgbClr val="333399"/>
                </a:solidFill>
              </a:rPr>
              <a:t>(Page 162)</a:t>
            </a:r>
            <a:endParaRPr lang="en-US" sz="2000" b="1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Surcharge (interest): 1.5% per month</a:t>
            </a:r>
            <a:endParaRPr lang="en-US" sz="2000" dirty="0">
              <a:solidFill>
                <a:srgbClr val="333399"/>
              </a:solidFill>
            </a:endParaRPr>
          </a:p>
          <a:p>
            <a:r>
              <a:rPr lang="en-US" sz="2000" b="1" dirty="0">
                <a:solidFill>
                  <a:srgbClr val="333399"/>
                </a:solidFill>
              </a:rPr>
              <a:t>Criminal Penalties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Criminal penalties apply </a:t>
            </a:r>
            <a:r>
              <a:rPr lang="en-US" sz="2000" b="1" dirty="0">
                <a:solidFill>
                  <a:srgbClr val="333399"/>
                </a:solidFill>
              </a:rPr>
              <a:t>depending on the case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In the most serious cases: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Imprisonment from 3 months to 7 years</a:t>
            </a:r>
            <a:endParaRPr lang="en-US" sz="2000" dirty="0">
              <a:solidFill>
                <a:srgbClr val="33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Fine from 2,000 to 200,000 baht</a:t>
            </a:r>
            <a:endParaRPr lang="en-US" sz="2000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97887-7B3D-4DA8-B10B-95C244C97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16DF-6C9F-4D2E-AF14-8AC4B16EE818}" type="datetime3">
              <a:rPr lang="th-TH" smtClean="0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AE8A3-D8A1-438B-A447-B50C769F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28B7-911D-40E5-A3E6-4247BB18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6FD-A9CA-4E93-B4B8-8683B63FDE42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215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98A7960-985E-44AA-8844-EE3C2A29EE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76400" y="3429000"/>
            <a:ext cx="5791200" cy="304800"/>
          </a:xfrm>
        </p:spPr>
        <p:txBody>
          <a:bodyPr/>
          <a:lstStyle/>
          <a:p>
            <a:pPr algn="ctr" eaLnBrk="1" hangingPunct="1"/>
            <a:r>
              <a:rPr lang="en-US" altLang="en-US" sz="1900"/>
              <a:t>www.themegallery.com</a:t>
            </a:r>
          </a:p>
        </p:txBody>
      </p:sp>
      <p:sp>
        <p:nvSpPr>
          <p:cNvPr id="39939" name="WordArt 3">
            <a:extLst>
              <a:ext uri="{FF2B5EF4-FFF2-40B4-BE49-F238E27FC236}">
                <a16:creationId xmlns:a16="http://schemas.microsoft.com/office/drawing/2014/main" id="{A4468E08-D797-429C-91B0-EECF61AC6EDA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2057400" y="2330450"/>
            <a:ext cx="53340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389"/>
              </a:avLst>
            </a:prstTxWarp>
          </a:bodyPr>
          <a:lstStyle/>
          <a:p>
            <a:pPr algn="ctr"/>
            <a:r>
              <a:rPr lang="en-US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Thank You !</a:t>
            </a:r>
          </a:p>
        </p:txBody>
      </p:sp>
      <p:sp>
        <p:nvSpPr>
          <p:cNvPr id="24580" name="Date Placeholder 5">
            <a:extLst>
              <a:ext uri="{FF2B5EF4-FFF2-40B4-BE49-F238E27FC236}">
                <a16:creationId xmlns:a16="http://schemas.microsoft.com/office/drawing/2014/main" id="{07E023F5-317F-49AD-89BE-6D25B864DF1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7B190B-6BE7-410E-A8C6-5DB102C3EE61}" type="datetime3">
              <a:rPr lang="th-TH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39941" name="Slide Number Placeholder 6">
            <a:extLst>
              <a:ext uri="{FF2B5EF4-FFF2-40B4-BE49-F238E27FC236}">
                <a16:creationId xmlns:a16="http://schemas.microsoft.com/office/drawing/2014/main" id="{CB33912A-5220-45C6-96BF-9F7600A995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9F9358-0365-4C99-9B03-E62FBAB1902D}" type="slidenum">
              <a:rPr lang="en-US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24582" name="Footer Placeholder 7">
            <a:extLst>
              <a:ext uri="{FF2B5EF4-FFF2-40B4-BE49-F238E27FC236}">
                <a16:creationId xmlns:a16="http://schemas.microsoft.com/office/drawing/2014/main" id="{5DD68DCA-D1E9-41C6-901A-225EA8BB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A194-5D26-4261-9EAA-87737A65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1958E-BA9B-452E-AB21-01A5C3102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b="1" dirty="0">
                <a:solidFill>
                  <a:srgbClr val="333399"/>
                </a:solidFill>
              </a:rPr>
              <a:t>Assessable Income and Sources of Income</a:t>
            </a:r>
          </a:p>
          <a:p>
            <a:r>
              <a:rPr lang="en-US" i="1" dirty="0">
                <a:solidFill>
                  <a:srgbClr val="333399"/>
                </a:solidFill>
              </a:rPr>
              <a:t>(Revenue Code, Section 39)</a:t>
            </a:r>
            <a:endParaRPr lang="en-US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Income received in </a:t>
            </a:r>
            <a:r>
              <a:rPr lang="en-US" b="1" dirty="0">
                <a:solidFill>
                  <a:srgbClr val="333399"/>
                </a:solidFill>
              </a:rPr>
              <a:t>Thai baht</a:t>
            </a:r>
            <a:br>
              <a:rPr lang="en-US" dirty="0">
                <a:solidFill>
                  <a:srgbClr val="333399"/>
                </a:solidFill>
              </a:rPr>
            </a:br>
            <a:r>
              <a:rPr lang="en-US" dirty="0">
                <a:solidFill>
                  <a:srgbClr val="333399"/>
                </a:solidFill>
              </a:rPr>
              <a:t>(foreign currency must be converted into baht at the exchange rate on the date the income is received)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Property</a:t>
            </a:r>
            <a:r>
              <a:rPr lang="en-US" dirty="0">
                <a:solidFill>
                  <a:srgbClr val="333399"/>
                </a:solidFill>
              </a:rPr>
              <a:t> that can be valued in monetary terms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Benefits</a:t>
            </a:r>
            <a:r>
              <a:rPr lang="en-US" dirty="0">
                <a:solidFill>
                  <a:srgbClr val="333399"/>
                </a:solidFill>
              </a:rPr>
              <a:t> that can be valued in monetary terms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Tax paid by another person on behalf of the taxpayer</a:t>
            </a:r>
            <a:endParaRPr lang="en-US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Tax credits</a:t>
            </a:r>
            <a:endParaRPr lang="en-US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B7341-ED03-4D74-A484-EB57C449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16DF-6C9F-4D2E-AF14-8AC4B16EE818}" type="datetime3">
              <a:rPr lang="th-TH" smtClean="0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B36F0-1373-4160-B505-D70F2BB3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EB979-84D2-4467-AD74-CA1061836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6FD-A9CA-4E93-B4B8-8683B63FDE4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14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4F26-EEE1-4A36-99C1-3E428E95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42D8A-8F15-45C3-85EA-69079925B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99"/>
                </a:solidFill>
              </a:rPr>
              <a:t>Sources of Income</a:t>
            </a:r>
          </a:p>
          <a:p>
            <a:r>
              <a:rPr lang="en-US" i="1" dirty="0">
                <a:solidFill>
                  <a:srgbClr val="333399"/>
                </a:solidFill>
              </a:rPr>
              <a:t>(Revenue Code, Section 41)</a:t>
            </a:r>
            <a:endParaRPr lang="en-US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Income derived from </a:t>
            </a:r>
            <a:r>
              <a:rPr lang="en-US" b="1" dirty="0">
                <a:solidFill>
                  <a:srgbClr val="333399"/>
                </a:solidFill>
              </a:rPr>
              <a:t>sources in Thailand</a:t>
            </a:r>
            <a:r>
              <a:rPr lang="en-US" dirty="0">
                <a:solidFill>
                  <a:srgbClr val="333399"/>
                </a:solidFill>
              </a:rPr>
              <a:t>, including: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Duties or services performed in Thailand</a:t>
            </a:r>
            <a:endParaRPr lang="en-US" dirty="0">
              <a:solidFill>
                <a:srgbClr val="33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Business activities carried on in Thailand</a:t>
            </a:r>
            <a:endParaRPr lang="en-US" dirty="0">
              <a:solidFill>
                <a:srgbClr val="33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Activities of the employer in Thailand</a:t>
            </a:r>
            <a:endParaRPr lang="en-US" dirty="0">
              <a:solidFill>
                <a:srgbClr val="33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Property located in Thailand</a:t>
            </a:r>
            <a:endParaRPr lang="en-US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2FD32-4A2E-46C0-80B9-D3930D4A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16DF-6C9F-4D2E-AF14-8AC4B16EE818}" type="datetime3">
              <a:rPr lang="th-TH" smtClean="0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8193D-19F3-4159-ACA4-896355188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4C43-5F44-4B9D-B21E-3B438E5C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6FD-A9CA-4E93-B4B8-8683B63FDE4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62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87CE-A174-4A66-8897-8E72C39D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889A7-B10F-46F5-9F25-30B34A406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99"/>
                </a:solidFill>
              </a:rPr>
              <a:t>Income from Foreign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Income derived from </a:t>
            </a:r>
            <a:r>
              <a:rPr lang="en-US" b="1" dirty="0">
                <a:solidFill>
                  <a:srgbClr val="333399"/>
                </a:solidFill>
              </a:rPr>
              <a:t>sources outside Thailand</a:t>
            </a:r>
            <a:r>
              <a:rPr lang="en-US" dirty="0">
                <a:solidFill>
                  <a:srgbClr val="333399"/>
                </a:solidFill>
              </a:rPr>
              <a:t>, including: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Duties or services performed abroad</a:t>
            </a:r>
            <a:endParaRPr lang="en-US" dirty="0">
              <a:solidFill>
                <a:srgbClr val="33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Business activities carried on abroad</a:t>
            </a:r>
            <a:endParaRPr lang="en-US" dirty="0">
              <a:solidFill>
                <a:srgbClr val="3333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Property located outside Thailand</a:t>
            </a:r>
            <a:endParaRPr lang="en-US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The taxpayer </a:t>
            </a:r>
            <a:r>
              <a:rPr lang="en-US" b="1" dirty="0">
                <a:solidFill>
                  <a:srgbClr val="333399"/>
                </a:solidFill>
              </a:rPr>
              <a:t>resides in Thailand for more than 180 days</a:t>
            </a:r>
            <a:r>
              <a:rPr lang="en-US" dirty="0">
                <a:solidFill>
                  <a:srgbClr val="333399"/>
                </a:solidFill>
              </a:rPr>
              <a:t> in the tax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The income is </a:t>
            </a:r>
            <a:r>
              <a:rPr lang="en-US" b="1" dirty="0">
                <a:solidFill>
                  <a:srgbClr val="333399"/>
                </a:solidFill>
              </a:rPr>
              <a:t>remitted into Thailand in the same tax year</a:t>
            </a:r>
            <a:endParaRPr lang="en-US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99283-FDEB-4B91-BE53-E9D8E46CE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16DF-6C9F-4D2E-AF14-8AC4B16EE818}" type="datetime3">
              <a:rPr lang="th-TH" smtClean="0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DBD8-37DC-4A25-BD6F-D63BCB03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A3125-29D7-4084-B282-50691BD3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6FD-A9CA-4E93-B4B8-8683B63FDE4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33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BBA-B7AA-475C-8A72-22CBD2BCE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26024-EEA8-4AD4-8928-00762C728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99"/>
                </a:solidFill>
              </a:rPr>
              <a:t>Personal Income Tax Exemptions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Individuals with </a:t>
            </a:r>
            <a:r>
              <a:rPr lang="en-US" b="1" dirty="0">
                <a:solidFill>
                  <a:srgbClr val="333399"/>
                </a:solidFill>
              </a:rPr>
              <a:t>economic obligations to foreign governments</a:t>
            </a:r>
            <a:endParaRPr lang="en-US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Individuals covered by </a:t>
            </a:r>
            <a:r>
              <a:rPr lang="en-US" b="1" dirty="0">
                <a:solidFill>
                  <a:srgbClr val="333399"/>
                </a:solidFill>
              </a:rPr>
              <a:t>United Nations agreements</a:t>
            </a:r>
            <a:r>
              <a:rPr lang="en-US" dirty="0">
                <a:solidFill>
                  <a:srgbClr val="333399"/>
                </a:solidFill>
              </a:rPr>
              <a:t> for those working in Thailand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Diplomatic missions</a:t>
            </a:r>
            <a:r>
              <a:rPr lang="en-US" dirty="0">
                <a:solidFill>
                  <a:srgbClr val="333399"/>
                </a:solidFill>
              </a:rPr>
              <a:t>: embassies, consulates, and consulates-general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Individuals granted </a:t>
            </a:r>
            <a:r>
              <a:rPr lang="en-US" b="1" dirty="0">
                <a:solidFill>
                  <a:srgbClr val="333399"/>
                </a:solidFill>
              </a:rPr>
              <a:t>double taxation relief under international law</a:t>
            </a:r>
            <a:endParaRPr lang="en-US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Asian Development Bank (ADB)</a:t>
            </a:r>
            <a:endParaRPr lang="en-US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5F207-CA62-4CE3-8507-F142FBB1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16DF-6C9F-4D2E-AF14-8AC4B16EE818}" type="datetime3">
              <a:rPr lang="th-TH" smtClean="0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6FCBA-7BD1-45E1-A11B-37987FCA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62E65-760E-4C2C-86BD-D939B352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6FD-A9CA-4E93-B4B8-8683B63FDE4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48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3D0D-5560-41D5-BD8F-49AF9382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EB44A-84B8-418D-B9AA-73F02FEA8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99"/>
                </a:solidFill>
              </a:rPr>
              <a:t>Income Exempt from Personal Income Tax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Allowances and transportation expenses</a:t>
            </a:r>
            <a:r>
              <a:rPr lang="en-US" dirty="0">
                <a:solidFill>
                  <a:srgbClr val="333399"/>
                </a:solidFill>
              </a:rPr>
              <a:t> paid in good faith and fully incurred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Dividends</a:t>
            </a:r>
            <a:r>
              <a:rPr lang="en-US" dirty="0">
                <a:solidFill>
                  <a:srgbClr val="333399"/>
                </a:solidFill>
              </a:rPr>
              <a:t> received from businesses granted </a:t>
            </a:r>
            <a:r>
              <a:rPr lang="en-US" b="1" dirty="0">
                <a:solidFill>
                  <a:srgbClr val="333399"/>
                </a:solidFill>
              </a:rPr>
              <a:t>investment promotion</a:t>
            </a:r>
            <a:endParaRPr lang="en-US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99"/>
                </a:solidFill>
              </a:rPr>
              <a:t>Income from the </a:t>
            </a:r>
            <a:r>
              <a:rPr lang="en-US" b="1" dirty="0">
                <a:solidFill>
                  <a:srgbClr val="333399"/>
                </a:solidFill>
              </a:rPr>
              <a:t>sale of stamp duties and postage stamps</a:t>
            </a:r>
            <a:endParaRPr lang="en-US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99"/>
                </a:solidFill>
              </a:rPr>
              <a:t>Meeting allowances, teaching fees, and examination fees</a:t>
            </a:r>
            <a:r>
              <a:rPr lang="en-US" dirty="0">
                <a:solidFill>
                  <a:srgbClr val="333399"/>
                </a:solidFill>
              </a:rPr>
              <a:t> received from </a:t>
            </a:r>
            <a:r>
              <a:rPr lang="en-US" b="1" dirty="0">
                <a:solidFill>
                  <a:srgbClr val="333399"/>
                </a:solidFill>
              </a:rPr>
              <a:t>government agencies</a:t>
            </a:r>
            <a:endParaRPr lang="en-US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6080-192D-4E12-ACAE-9C834C68A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16DF-6C9F-4D2E-AF14-8AC4B16EE818}" type="datetime3">
              <a:rPr lang="th-TH" smtClean="0"/>
              <a:pPr>
                <a:defRPr/>
              </a:pPr>
              <a:t>28 มกราคม 2569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F593F-9C73-4741-A4B1-46FD8DC9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รศ.ดร.กฤษฎา  สังขมณี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F0E1-E83F-4882-A28E-04030269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B66FD-A9CA-4E93-B4B8-8683B63FDE4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267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8D19-6756-4061-84F9-C0D61E86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Personal Income Tax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5785-821C-4CF0-A838-CA7B65B87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333399"/>
                </a:solidFill>
              </a:rPr>
              <a:t>Income Exempt from Personal Income Tax (Continued)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Interest on Government Savings Bank deposits</a:t>
            </a:r>
            <a:r>
              <a:rPr lang="en-US" sz="2000" dirty="0">
                <a:solidFill>
                  <a:srgbClr val="333399"/>
                </a:solidFill>
              </a:rPr>
              <a:t> and </a:t>
            </a:r>
            <a:r>
              <a:rPr lang="en-US" sz="2000" b="1" dirty="0">
                <a:solidFill>
                  <a:srgbClr val="333399"/>
                </a:solidFill>
              </a:rPr>
              <a:t>GSB lottery deposits</a:t>
            </a:r>
            <a:r>
              <a:rPr lang="en-US" sz="2000" dirty="0">
                <a:solidFill>
                  <a:srgbClr val="333399"/>
                </a:solidFill>
              </a:rPr>
              <a:t> </a:t>
            </a:r>
            <a:r>
              <a:rPr lang="en-US" sz="2000" b="1" dirty="0">
                <a:solidFill>
                  <a:srgbClr val="333399"/>
                </a:solidFill>
              </a:rPr>
              <a:t>(8.1)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Interest on savings with cooperatives</a:t>
            </a:r>
            <a:r>
              <a:rPr lang="en-US" sz="2000" dirty="0">
                <a:solidFill>
                  <a:srgbClr val="333399"/>
                </a:solidFill>
              </a:rPr>
              <a:t> </a:t>
            </a:r>
            <a:r>
              <a:rPr lang="en-US" sz="2000" b="1" dirty="0">
                <a:solidFill>
                  <a:srgbClr val="333399"/>
                </a:solidFill>
              </a:rPr>
              <a:t>(8.2)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Interest on bank savings deposits</a:t>
            </a:r>
            <a:r>
              <a:rPr lang="en-US" sz="2000" dirty="0">
                <a:solidFill>
                  <a:srgbClr val="333399"/>
                </a:solidFill>
              </a:rPr>
              <a:t> not exceeding </a:t>
            </a:r>
            <a:r>
              <a:rPr lang="en-US" sz="2000" b="1" dirty="0">
                <a:solidFill>
                  <a:srgbClr val="333399"/>
                </a:solidFill>
              </a:rPr>
              <a:t>THB 20,000 per year</a:t>
            </a:r>
            <a:r>
              <a:rPr lang="en-US" sz="2000" dirty="0">
                <a:solidFill>
                  <a:srgbClr val="333399"/>
                </a:solidFill>
              </a:rPr>
              <a:t> </a:t>
            </a:r>
            <a:r>
              <a:rPr lang="en-US" sz="2000" b="1" dirty="0">
                <a:solidFill>
                  <a:srgbClr val="333399"/>
                </a:solidFill>
              </a:rPr>
              <a:t>(8.3)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Proceeds from the </a:t>
            </a:r>
            <a:r>
              <a:rPr lang="en-US" sz="2000" b="1" dirty="0">
                <a:solidFill>
                  <a:srgbClr val="333399"/>
                </a:solidFill>
              </a:rPr>
              <a:t>sale of movable property acquired by inheritance</a:t>
            </a:r>
            <a:r>
              <a:rPr lang="en-US" sz="2000" dirty="0">
                <a:solidFill>
                  <a:srgbClr val="333399"/>
                </a:solidFill>
              </a:rPr>
              <a:t>, not for profit </a:t>
            </a:r>
            <a:r>
              <a:rPr lang="en-US" sz="2000" b="1" dirty="0">
                <a:solidFill>
                  <a:srgbClr val="333399"/>
                </a:solidFill>
              </a:rPr>
              <a:t>(9)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99"/>
                </a:solidFill>
              </a:rPr>
              <a:t>Income from </a:t>
            </a:r>
            <a:r>
              <a:rPr lang="en-US" sz="2000" b="1" dirty="0">
                <a:solidFill>
                  <a:srgbClr val="333399"/>
                </a:solidFill>
              </a:rPr>
              <a:t>maintenance, gifts, or customary donations</a:t>
            </a:r>
            <a:r>
              <a:rPr lang="en-US" sz="2000" dirty="0">
                <a:solidFill>
                  <a:srgbClr val="333399"/>
                </a:solidFill>
              </a:rPr>
              <a:t> in accordance with traditions,</a:t>
            </a:r>
            <a:br>
              <a:rPr lang="en-US" sz="2000" dirty="0">
                <a:solidFill>
                  <a:srgbClr val="333399"/>
                </a:solidFill>
              </a:rPr>
            </a:br>
            <a:r>
              <a:rPr lang="en-US" sz="2000" dirty="0">
                <a:solidFill>
                  <a:srgbClr val="333399"/>
                </a:solidFill>
              </a:rPr>
              <a:t>not exceeding </a:t>
            </a:r>
            <a:r>
              <a:rPr lang="en-US" sz="2000" b="1" dirty="0">
                <a:solidFill>
                  <a:srgbClr val="333399"/>
                </a:solidFill>
              </a:rPr>
              <a:t>THB 20 million per year</a:t>
            </a:r>
            <a:r>
              <a:rPr lang="en-US" sz="2000" dirty="0">
                <a:solidFill>
                  <a:srgbClr val="333399"/>
                </a:solidFill>
              </a:rPr>
              <a:t> </a:t>
            </a:r>
            <a:r>
              <a:rPr lang="en-US" sz="2000" b="1" dirty="0">
                <a:solidFill>
                  <a:srgbClr val="333399"/>
                </a:solidFill>
              </a:rPr>
              <a:t>(27)</a:t>
            </a:r>
            <a:endParaRPr lang="en-US" sz="2000" dirty="0">
              <a:solidFill>
                <a:srgbClr val="3333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399"/>
                </a:solidFill>
              </a:rPr>
              <a:t>Lottery prizes</a:t>
            </a:r>
            <a:r>
              <a:rPr lang="en-US" sz="2000" dirty="0">
                <a:solidFill>
                  <a:srgbClr val="333399"/>
                </a:solidFill>
              </a:rPr>
              <a:t>, </a:t>
            </a:r>
            <a:r>
              <a:rPr lang="en-US" sz="2000" b="1" dirty="0">
                <a:solidFill>
                  <a:srgbClr val="333399"/>
                </a:solidFill>
              </a:rPr>
              <a:t>GSB lottery prizes</a:t>
            </a:r>
            <a:r>
              <a:rPr lang="en-US" sz="2000" dirty="0">
                <a:solidFill>
                  <a:srgbClr val="333399"/>
                </a:solidFill>
              </a:rPr>
              <a:t>, </a:t>
            </a:r>
            <a:r>
              <a:rPr lang="en-US" sz="2000" b="1" dirty="0">
                <a:solidFill>
                  <a:srgbClr val="333399"/>
                </a:solidFill>
              </a:rPr>
              <a:t>government competition prizes</a:t>
            </a:r>
            <a:r>
              <a:rPr lang="en-US" sz="2000" dirty="0">
                <a:solidFill>
                  <a:srgbClr val="333399"/>
                </a:solidFill>
              </a:rPr>
              <a:t>, and </a:t>
            </a:r>
            <a:r>
              <a:rPr lang="en-US" sz="2000" b="1" dirty="0">
                <a:solidFill>
                  <a:srgbClr val="333399"/>
                </a:solidFill>
              </a:rPr>
              <a:t>informant rewards</a:t>
            </a:r>
            <a:r>
              <a:rPr lang="en-US" sz="2000" dirty="0">
                <a:solidFill>
                  <a:srgbClr val="333399"/>
                </a:solidFill>
              </a:rPr>
              <a:t> </a:t>
            </a:r>
            <a:r>
              <a:rPr lang="en-US" sz="2000" b="1" dirty="0">
                <a:solidFill>
                  <a:srgbClr val="333399"/>
                </a:solidFill>
              </a:rPr>
              <a:t>(11)</a:t>
            </a:r>
            <a:endParaRPr lang="en-US" sz="2000" dirty="0">
              <a:solidFill>
                <a:srgbClr val="333399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4F7E2-52FE-4A65-9719-2CA0CCAB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A16DF-6C9F-4D2E-AF14-8AC4B16EE818}" type="datetime3">
              <a:rPr kumimoji="0" lang="th-T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 มกราคม 2569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0FC3E-BC64-4A4A-AFFD-7E8B4D89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รศ.ดร.กฤษฎา  สังขมณี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25D6-B6DF-46C9-99D0-8F734316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B66FD-A9CA-4E93-B4B8-8683B63FDE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5971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s-04">
  <a:themeElements>
    <a:clrScheme name="170Gp_natural_light 3">
      <a:dk1>
        <a:srgbClr val="000000"/>
      </a:dk1>
      <a:lt1>
        <a:srgbClr val="FFFFFF"/>
      </a:lt1>
      <a:dk2>
        <a:srgbClr val="006699"/>
      </a:dk2>
      <a:lt2>
        <a:srgbClr val="DDDDDD"/>
      </a:lt2>
      <a:accent1>
        <a:srgbClr val="35C313"/>
      </a:accent1>
      <a:accent2>
        <a:srgbClr val="ECCE4C"/>
      </a:accent2>
      <a:accent3>
        <a:srgbClr val="FFFFFF"/>
      </a:accent3>
      <a:accent4>
        <a:srgbClr val="000000"/>
      </a:accent4>
      <a:accent5>
        <a:srgbClr val="AEDEAA"/>
      </a:accent5>
      <a:accent6>
        <a:srgbClr val="D6BA44"/>
      </a:accent6>
      <a:hlink>
        <a:srgbClr val="DC7314"/>
      </a:hlink>
      <a:folHlink>
        <a:srgbClr val="1392D9"/>
      </a:folHlink>
    </a:clrScheme>
    <a:fontScheme name="170Gp_natural_ligh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006699"/>
        </a:dk2>
        <a:lt2>
          <a:srgbClr val="DDDDDD"/>
        </a:lt2>
        <a:accent1>
          <a:srgbClr val="35C313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AEDEAA"/>
        </a:accent5>
        <a:accent6>
          <a:srgbClr val="D6BA44"/>
        </a:accent6>
        <a:hlink>
          <a:srgbClr val="DC7314"/>
        </a:hlink>
        <a:folHlink>
          <a:srgbClr val="1392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powerpoint-templates-04</Template>
  <TotalTime>5619</TotalTime>
  <Words>3077</Words>
  <Application>Microsoft Office PowerPoint</Application>
  <PresentationFormat>On-screen Show (4:3)</PresentationFormat>
  <Paragraphs>449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Verdana</vt:lpstr>
      <vt:lpstr>Wingdings</vt:lpstr>
      <vt:lpstr>Calibri</vt:lpstr>
      <vt:lpstr>Angsana New</vt:lpstr>
      <vt:lpstr>powerpoint-templates-04</vt:lpstr>
      <vt:lpstr>Image</vt:lpstr>
      <vt:lpstr>  BUSINESS TAXATION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Personal Income Tax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FINANCE</dc:title>
  <dc:creator>user</dc:creator>
  <cp:lastModifiedBy>PC05</cp:lastModifiedBy>
  <cp:revision>148</cp:revision>
  <dcterms:created xsi:type="dcterms:W3CDTF">2009-09-08T08:46:51Z</dcterms:created>
  <dcterms:modified xsi:type="dcterms:W3CDTF">2026-01-28T04:35:34Z</dcterms:modified>
</cp:coreProperties>
</file>