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66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62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22624"/>
            <a:ext cx="11619230" cy="1236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8749" y="5354828"/>
            <a:ext cx="1037450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87302" y="2495803"/>
            <a:ext cx="3461384" cy="401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40" y="-92431"/>
            <a:ext cx="11526519" cy="2294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82647" y="1560067"/>
            <a:ext cx="7426705" cy="2576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286000"/>
            <a:ext cx="7426705" cy="923330"/>
          </a:xfrm>
        </p:spPr>
        <p:txBody>
          <a:bodyPr/>
          <a:lstStyle/>
          <a:p>
            <a:pPr algn="ctr"/>
            <a:r>
              <a:rPr lang="en-US" dirty="0" smtClean="0"/>
              <a:t>Chap 2</a:t>
            </a:r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3276600"/>
            <a:ext cx="8701755" cy="623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900" spc="110" dirty="0"/>
              <a:t>Segmenting,</a:t>
            </a:r>
            <a:r>
              <a:rPr sz="3900" spc="100" dirty="0"/>
              <a:t> </a:t>
            </a:r>
            <a:r>
              <a:rPr sz="3900" spc="90" dirty="0"/>
              <a:t>targeting,</a:t>
            </a:r>
            <a:r>
              <a:rPr sz="3900" spc="100" dirty="0"/>
              <a:t> </a:t>
            </a:r>
            <a:r>
              <a:rPr sz="3900" spc="90" dirty="0"/>
              <a:t>positioning</a:t>
            </a:r>
            <a:endParaRPr sz="3900" dirty="0"/>
          </a:p>
        </p:txBody>
      </p:sp>
    </p:spTree>
    <p:extLst>
      <p:ext uri="{BB962C8B-B14F-4D97-AF65-F5344CB8AC3E}">
        <p14:creationId xmlns:p14="http://schemas.microsoft.com/office/powerpoint/2010/main" val="41833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416" y="2686913"/>
            <a:ext cx="10337165" cy="2581275"/>
          </a:xfrm>
          <a:custGeom>
            <a:avLst/>
            <a:gdLst/>
            <a:ahLst/>
            <a:cxnLst/>
            <a:rect l="l" t="t" r="r" b="b"/>
            <a:pathLst>
              <a:path w="10337165" h="2581275">
                <a:moveTo>
                  <a:pt x="10336695" y="0"/>
                </a:moveTo>
                <a:lnTo>
                  <a:pt x="588238" y="0"/>
                </a:lnTo>
                <a:lnTo>
                  <a:pt x="0" y="0"/>
                </a:lnTo>
                <a:lnTo>
                  <a:pt x="0" y="541820"/>
                </a:lnTo>
                <a:lnTo>
                  <a:pt x="0" y="2580830"/>
                </a:lnTo>
                <a:lnTo>
                  <a:pt x="588238" y="2580830"/>
                </a:lnTo>
                <a:lnTo>
                  <a:pt x="10336695" y="2580830"/>
                </a:lnTo>
                <a:lnTo>
                  <a:pt x="10336695" y="541820"/>
                </a:lnTo>
                <a:lnTo>
                  <a:pt x="10336695" y="0"/>
                </a:lnTo>
                <a:close/>
              </a:path>
            </a:pathLst>
          </a:custGeom>
          <a:solidFill>
            <a:srgbClr val="E6F0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081" y="2555119"/>
            <a:ext cx="10095230" cy="273494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470534" indent="-457834">
              <a:lnSpc>
                <a:spcPct val="100000"/>
              </a:lnSpc>
              <a:spcBef>
                <a:spcPts val="1485"/>
              </a:spcBef>
              <a:buClr>
                <a:srgbClr val="0072A1"/>
              </a:buClr>
              <a:buFont typeface="Trebuchet MS"/>
              <a:buAutoNum type="arabicPeriod"/>
              <a:tabLst>
                <a:tab pos="470534" algn="l"/>
              </a:tabLst>
            </a:pP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Definition</a:t>
            </a:r>
            <a:r>
              <a:rPr sz="24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segmentation</a:t>
            </a:r>
            <a:r>
              <a:rPr sz="24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criteria</a:t>
            </a:r>
            <a:endParaRPr sz="2400">
              <a:latin typeface="Microsoft Sans Serif"/>
              <a:cs typeface="Microsoft Sans Serif"/>
            </a:endParaRPr>
          </a:p>
          <a:p>
            <a:pPr marL="470534" indent="-457834">
              <a:lnSpc>
                <a:spcPct val="100000"/>
              </a:lnSpc>
              <a:spcBef>
                <a:spcPts val="1390"/>
              </a:spcBef>
              <a:buClr>
                <a:srgbClr val="0072A1"/>
              </a:buClr>
              <a:buFont typeface="Trebuchet MS"/>
              <a:buAutoNum type="arabicPeriod"/>
              <a:tabLst>
                <a:tab pos="470534" algn="l"/>
              </a:tabLst>
            </a:pP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Definition</a:t>
            </a:r>
            <a:r>
              <a:rPr sz="24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segment</a:t>
            </a:r>
            <a:r>
              <a:rPr sz="24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profiles</a:t>
            </a:r>
            <a:endParaRPr sz="2400">
              <a:latin typeface="Microsoft Sans Serif"/>
              <a:cs typeface="Microsoft Sans Serif"/>
            </a:endParaRPr>
          </a:p>
          <a:p>
            <a:pPr marL="470534" indent="-457834">
              <a:lnSpc>
                <a:spcPct val="100000"/>
              </a:lnSpc>
              <a:spcBef>
                <a:spcPts val="1385"/>
              </a:spcBef>
              <a:buClr>
                <a:srgbClr val="0072A1"/>
              </a:buClr>
              <a:buFont typeface="Trebuchet MS"/>
              <a:buAutoNum type="arabicPeriod"/>
              <a:tabLst>
                <a:tab pos="470534" algn="l"/>
              </a:tabLst>
            </a:pPr>
            <a:r>
              <a:rPr sz="2400" spc="-165" dirty="0">
                <a:solidFill>
                  <a:srgbClr val="231F20"/>
                </a:solidFill>
                <a:latin typeface="Microsoft Sans Serif"/>
                <a:cs typeface="Microsoft Sans Serif"/>
              </a:rPr>
              <a:t>Assessment</a:t>
            </a:r>
            <a:r>
              <a:rPr sz="24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24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attractiveness</a:t>
            </a:r>
            <a:r>
              <a:rPr sz="24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segments</a:t>
            </a:r>
            <a:endParaRPr sz="2400">
              <a:latin typeface="Microsoft Sans Serif"/>
              <a:cs typeface="Microsoft Sans Serif"/>
            </a:endParaRPr>
          </a:p>
          <a:p>
            <a:pPr marL="470534" indent="-457834">
              <a:lnSpc>
                <a:spcPct val="100000"/>
              </a:lnSpc>
              <a:spcBef>
                <a:spcPts val="1385"/>
              </a:spcBef>
              <a:buClr>
                <a:srgbClr val="0072A1"/>
              </a:buClr>
              <a:buFont typeface="Trebuchet MS"/>
              <a:buAutoNum type="arabicPeriod"/>
              <a:tabLst>
                <a:tab pos="470534" algn="l"/>
              </a:tabLst>
            </a:pPr>
            <a:r>
              <a:rPr sz="24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Selection</a:t>
            </a:r>
            <a:r>
              <a:rPr sz="24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target</a:t>
            </a:r>
            <a:r>
              <a:rPr sz="24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groups</a:t>
            </a:r>
            <a:endParaRPr sz="2400">
              <a:latin typeface="Microsoft Sans Serif"/>
              <a:cs typeface="Microsoft Sans Serif"/>
            </a:endParaRPr>
          </a:p>
          <a:p>
            <a:pPr marL="470534" indent="-457834">
              <a:lnSpc>
                <a:spcPct val="100000"/>
              </a:lnSpc>
              <a:spcBef>
                <a:spcPts val="1385"/>
              </a:spcBef>
              <a:buClr>
                <a:srgbClr val="0072A1"/>
              </a:buClr>
              <a:buFont typeface="Trebuchet MS"/>
              <a:buAutoNum type="arabicPeriod"/>
              <a:tabLst>
                <a:tab pos="470534" algn="l"/>
              </a:tabLst>
            </a:pP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Definition</a:t>
            </a:r>
            <a:r>
              <a:rPr sz="2400" spc="-10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desired</a:t>
            </a:r>
            <a:r>
              <a:rPr sz="24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unique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position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2400" spc="-9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mind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targeted</a:t>
            </a:r>
            <a:r>
              <a:rPr sz="24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24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consumers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1165" y="1268509"/>
            <a:ext cx="8753835" cy="673902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4700"/>
              </a:lnSpc>
              <a:spcBef>
                <a:spcPts val="555"/>
              </a:spcBef>
            </a:pPr>
            <a:r>
              <a:rPr sz="4200" spc="110" dirty="0">
                <a:latin typeface="Calibri Light"/>
                <a:cs typeface="Calibri Light"/>
              </a:rPr>
              <a:t>WHY</a:t>
            </a:r>
            <a:r>
              <a:rPr sz="4200" spc="105" dirty="0">
                <a:latin typeface="Calibri Light"/>
                <a:cs typeface="Calibri Light"/>
              </a:rPr>
              <a:t> </a:t>
            </a:r>
            <a:r>
              <a:rPr sz="4200" spc="80" dirty="0">
                <a:latin typeface="Calibri Light"/>
                <a:cs typeface="Calibri Light"/>
              </a:rPr>
              <a:t>STP? </a:t>
            </a:r>
            <a:r>
              <a:rPr sz="4200" spc="100" dirty="0">
                <a:latin typeface="Calibri Light"/>
                <a:cs typeface="Calibri Light"/>
              </a:rPr>
              <a:t>STEPS</a:t>
            </a:r>
            <a:r>
              <a:rPr sz="4200" spc="125" dirty="0">
                <a:latin typeface="Calibri Light"/>
                <a:cs typeface="Calibri Light"/>
              </a:rPr>
              <a:t> </a:t>
            </a:r>
            <a:r>
              <a:rPr sz="4200" spc="85" dirty="0">
                <a:latin typeface="Calibri Light"/>
                <a:cs typeface="Calibri Light"/>
              </a:rPr>
              <a:t>OF</a:t>
            </a:r>
            <a:r>
              <a:rPr sz="4200" spc="120" dirty="0">
                <a:latin typeface="Calibri Light"/>
                <a:cs typeface="Calibri Light"/>
              </a:rPr>
              <a:t> </a:t>
            </a:r>
            <a:r>
              <a:rPr sz="4200" spc="60" dirty="0">
                <a:latin typeface="Calibri Light"/>
                <a:cs typeface="Calibri Light"/>
              </a:rPr>
              <a:t>STP</a:t>
            </a:r>
            <a:endParaRPr sz="42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129" y="6308852"/>
            <a:ext cx="5864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Verdana"/>
                <a:cs typeface="Verdana"/>
              </a:rPr>
              <a:t>Copyright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©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2018,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2016,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2014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Pearson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Education,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Inc.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All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Rights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Reserved.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4452" y="487858"/>
            <a:ext cx="7997825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0" spc="70" dirty="0">
                <a:solidFill>
                  <a:srgbClr val="0078A2"/>
                </a:solidFill>
              </a:rPr>
              <a:t>Market</a:t>
            </a:r>
            <a:r>
              <a:rPr sz="3500" spc="100" dirty="0">
                <a:solidFill>
                  <a:srgbClr val="0078A2"/>
                </a:solidFill>
              </a:rPr>
              <a:t> </a:t>
            </a:r>
            <a:r>
              <a:rPr sz="3500" spc="90" dirty="0">
                <a:solidFill>
                  <a:srgbClr val="0078A2"/>
                </a:solidFill>
              </a:rPr>
              <a:t>Segmentation</a:t>
            </a:r>
            <a:r>
              <a:rPr sz="3500" spc="105" dirty="0">
                <a:solidFill>
                  <a:srgbClr val="0078A2"/>
                </a:solidFill>
              </a:rPr>
              <a:t> </a:t>
            </a:r>
            <a:r>
              <a:rPr sz="3500" spc="75" dirty="0">
                <a:solidFill>
                  <a:srgbClr val="0078A2"/>
                </a:solidFill>
              </a:rPr>
              <a:t>vs.</a:t>
            </a:r>
            <a:r>
              <a:rPr sz="3500" spc="100" dirty="0">
                <a:solidFill>
                  <a:srgbClr val="0078A2"/>
                </a:solidFill>
              </a:rPr>
              <a:t> </a:t>
            </a:r>
            <a:r>
              <a:rPr sz="3500" spc="70" dirty="0">
                <a:solidFill>
                  <a:srgbClr val="0078A2"/>
                </a:solidFill>
              </a:rPr>
              <a:t>Market</a:t>
            </a:r>
            <a:r>
              <a:rPr sz="3500" spc="105" dirty="0">
                <a:solidFill>
                  <a:srgbClr val="0078A2"/>
                </a:solidFill>
              </a:rPr>
              <a:t> </a:t>
            </a:r>
            <a:r>
              <a:rPr sz="3500" spc="95" dirty="0">
                <a:solidFill>
                  <a:srgbClr val="0078A2"/>
                </a:solidFill>
              </a:rPr>
              <a:t>segment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944452" y="2017267"/>
            <a:ext cx="10467975" cy="202818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212090" algn="just">
              <a:lnSpc>
                <a:spcPct val="88300"/>
              </a:lnSpc>
              <a:spcBef>
                <a:spcPts val="434"/>
              </a:spcBef>
            </a:pPr>
            <a:r>
              <a:rPr sz="2400" b="1" spc="-10" dirty="0">
                <a:latin typeface="Calibri"/>
                <a:cs typeface="Calibri"/>
              </a:rPr>
              <a:t>Market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segmentation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division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market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distinct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groups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buyers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who </a:t>
            </a:r>
            <a:r>
              <a:rPr sz="2400" dirty="0">
                <a:latin typeface="Calibri"/>
                <a:cs typeface="Calibri"/>
              </a:rPr>
              <a:t>have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different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needs,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characteristics,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behaviors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might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require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separate </a:t>
            </a:r>
            <a:r>
              <a:rPr sz="2400" dirty="0">
                <a:latin typeface="Calibri"/>
                <a:cs typeface="Calibri"/>
              </a:rPr>
              <a:t>products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marketing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mixes.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2590"/>
              </a:lnSpc>
              <a:spcBef>
                <a:spcPts val="2655"/>
              </a:spcBef>
            </a:pPr>
            <a:r>
              <a:rPr sz="2400" b="1" spc="-10" dirty="0">
                <a:latin typeface="Calibri"/>
                <a:cs typeface="Calibri"/>
              </a:rPr>
              <a:t>Market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segment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group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consumers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respond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similar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given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set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marketing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efforts.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129" y="6308852"/>
            <a:ext cx="5864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Verdana"/>
                <a:cs typeface="Verdana"/>
              </a:rPr>
              <a:t>Copyright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©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2018,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2016,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2014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Pearson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Education,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Inc.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All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Rights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Reserved.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9229" y="411658"/>
            <a:ext cx="4149725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0" spc="70" dirty="0">
                <a:solidFill>
                  <a:srgbClr val="007FA3"/>
                </a:solidFill>
              </a:rPr>
              <a:t>Market</a:t>
            </a:r>
            <a:r>
              <a:rPr sz="3500" spc="105" dirty="0">
                <a:solidFill>
                  <a:srgbClr val="007FA3"/>
                </a:solidFill>
              </a:rPr>
              <a:t> </a:t>
            </a:r>
            <a:r>
              <a:rPr sz="3500" spc="80" dirty="0">
                <a:solidFill>
                  <a:srgbClr val="007FA3"/>
                </a:solidFill>
              </a:rPr>
              <a:t>Segmentation</a:t>
            </a:r>
            <a:endParaRPr sz="3500"/>
          </a:p>
        </p:txBody>
      </p:sp>
      <p:grpSp>
        <p:nvGrpSpPr>
          <p:cNvPr id="4" name="object 4"/>
          <p:cNvGrpSpPr/>
          <p:nvPr/>
        </p:nvGrpSpPr>
        <p:grpSpPr>
          <a:xfrm>
            <a:off x="3811709" y="2235271"/>
            <a:ext cx="4220845" cy="3872229"/>
            <a:chOff x="3811709" y="2235271"/>
            <a:chExt cx="4220845" cy="3872229"/>
          </a:xfrm>
        </p:grpSpPr>
        <p:sp>
          <p:nvSpPr>
            <p:cNvPr id="5" name="object 5"/>
            <p:cNvSpPr/>
            <p:nvPr/>
          </p:nvSpPr>
          <p:spPr>
            <a:xfrm>
              <a:off x="4160008" y="2235271"/>
              <a:ext cx="3872229" cy="3872229"/>
            </a:xfrm>
            <a:custGeom>
              <a:avLst/>
              <a:gdLst/>
              <a:ahLst/>
              <a:cxnLst/>
              <a:rect l="l" t="t" r="r" b="b"/>
              <a:pathLst>
                <a:path w="3872229" h="3872229">
                  <a:moveTo>
                    <a:pt x="1935990" y="0"/>
                  </a:moveTo>
                  <a:lnTo>
                    <a:pt x="0" y="1935990"/>
                  </a:lnTo>
                  <a:lnTo>
                    <a:pt x="1935990" y="3871981"/>
                  </a:lnTo>
                  <a:lnTo>
                    <a:pt x="3871981" y="1935990"/>
                  </a:lnTo>
                  <a:lnTo>
                    <a:pt x="1935990" y="0"/>
                  </a:lnTo>
                  <a:close/>
                </a:path>
              </a:pathLst>
            </a:custGeom>
            <a:solidFill>
              <a:srgbClr val="F8D7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8059" y="2603108"/>
              <a:ext cx="2134235" cy="1413510"/>
            </a:xfrm>
            <a:custGeom>
              <a:avLst/>
              <a:gdLst/>
              <a:ahLst/>
              <a:cxnLst/>
              <a:rect l="l" t="t" r="r" b="b"/>
              <a:pathLst>
                <a:path w="2134235" h="1413510">
                  <a:moveTo>
                    <a:pt x="1898622" y="0"/>
                  </a:moveTo>
                  <a:lnTo>
                    <a:pt x="235578" y="0"/>
                  </a:lnTo>
                  <a:lnTo>
                    <a:pt x="188101" y="4786"/>
                  </a:lnTo>
                  <a:lnTo>
                    <a:pt x="143880" y="18512"/>
                  </a:lnTo>
                  <a:lnTo>
                    <a:pt x="103864" y="40233"/>
                  </a:lnTo>
                  <a:lnTo>
                    <a:pt x="68999" y="68999"/>
                  </a:lnTo>
                  <a:lnTo>
                    <a:pt x="40233" y="103864"/>
                  </a:lnTo>
                  <a:lnTo>
                    <a:pt x="18512" y="143881"/>
                  </a:lnTo>
                  <a:lnTo>
                    <a:pt x="4786" y="188102"/>
                  </a:lnTo>
                  <a:lnTo>
                    <a:pt x="0" y="235579"/>
                  </a:lnTo>
                  <a:lnTo>
                    <a:pt x="0" y="1177864"/>
                  </a:lnTo>
                  <a:lnTo>
                    <a:pt x="4786" y="1225341"/>
                  </a:lnTo>
                  <a:lnTo>
                    <a:pt x="18512" y="1269561"/>
                  </a:lnTo>
                  <a:lnTo>
                    <a:pt x="40233" y="1309578"/>
                  </a:lnTo>
                  <a:lnTo>
                    <a:pt x="68999" y="1344443"/>
                  </a:lnTo>
                  <a:lnTo>
                    <a:pt x="103864" y="1373209"/>
                  </a:lnTo>
                  <a:lnTo>
                    <a:pt x="143880" y="1394929"/>
                  </a:lnTo>
                  <a:lnTo>
                    <a:pt x="188101" y="1408656"/>
                  </a:lnTo>
                  <a:lnTo>
                    <a:pt x="235578" y="1413442"/>
                  </a:lnTo>
                  <a:lnTo>
                    <a:pt x="1898622" y="1413442"/>
                  </a:lnTo>
                  <a:lnTo>
                    <a:pt x="1946099" y="1408656"/>
                  </a:lnTo>
                  <a:lnTo>
                    <a:pt x="1990319" y="1394929"/>
                  </a:lnTo>
                  <a:lnTo>
                    <a:pt x="2030336" y="1373209"/>
                  </a:lnTo>
                  <a:lnTo>
                    <a:pt x="2065201" y="1344443"/>
                  </a:lnTo>
                  <a:lnTo>
                    <a:pt x="2093967" y="1309578"/>
                  </a:lnTo>
                  <a:lnTo>
                    <a:pt x="2115687" y="1269561"/>
                  </a:lnTo>
                  <a:lnTo>
                    <a:pt x="2129414" y="1225341"/>
                  </a:lnTo>
                  <a:lnTo>
                    <a:pt x="2134200" y="1177864"/>
                  </a:lnTo>
                  <a:lnTo>
                    <a:pt x="2134200" y="235579"/>
                  </a:lnTo>
                  <a:lnTo>
                    <a:pt x="2129414" y="188102"/>
                  </a:lnTo>
                  <a:lnTo>
                    <a:pt x="2115687" y="143881"/>
                  </a:lnTo>
                  <a:lnTo>
                    <a:pt x="2093967" y="103864"/>
                  </a:lnTo>
                  <a:lnTo>
                    <a:pt x="2065201" y="68999"/>
                  </a:lnTo>
                  <a:lnTo>
                    <a:pt x="2030336" y="40233"/>
                  </a:lnTo>
                  <a:lnTo>
                    <a:pt x="1990319" y="18512"/>
                  </a:lnTo>
                  <a:lnTo>
                    <a:pt x="1946099" y="4786"/>
                  </a:lnTo>
                  <a:lnTo>
                    <a:pt x="1898622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8059" y="2603108"/>
              <a:ext cx="2134235" cy="1413510"/>
            </a:xfrm>
            <a:custGeom>
              <a:avLst/>
              <a:gdLst/>
              <a:ahLst/>
              <a:cxnLst/>
              <a:rect l="l" t="t" r="r" b="b"/>
              <a:pathLst>
                <a:path w="2134235" h="1413510">
                  <a:moveTo>
                    <a:pt x="0" y="235579"/>
                  </a:moveTo>
                  <a:lnTo>
                    <a:pt x="4786" y="188101"/>
                  </a:lnTo>
                  <a:lnTo>
                    <a:pt x="18512" y="143881"/>
                  </a:lnTo>
                  <a:lnTo>
                    <a:pt x="40233" y="103864"/>
                  </a:lnTo>
                  <a:lnTo>
                    <a:pt x="68999" y="68999"/>
                  </a:lnTo>
                  <a:lnTo>
                    <a:pt x="103864" y="40233"/>
                  </a:lnTo>
                  <a:lnTo>
                    <a:pt x="143881" y="18512"/>
                  </a:lnTo>
                  <a:lnTo>
                    <a:pt x="188101" y="4786"/>
                  </a:lnTo>
                  <a:lnTo>
                    <a:pt x="235579" y="0"/>
                  </a:lnTo>
                  <a:lnTo>
                    <a:pt x="1898622" y="0"/>
                  </a:lnTo>
                  <a:lnTo>
                    <a:pt x="1946099" y="4786"/>
                  </a:lnTo>
                  <a:lnTo>
                    <a:pt x="1990320" y="18512"/>
                  </a:lnTo>
                  <a:lnTo>
                    <a:pt x="2030336" y="40233"/>
                  </a:lnTo>
                  <a:lnTo>
                    <a:pt x="2065201" y="68999"/>
                  </a:lnTo>
                  <a:lnTo>
                    <a:pt x="2093967" y="103864"/>
                  </a:lnTo>
                  <a:lnTo>
                    <a:pt x="2115688" y="143881"/>
                  </a:lnTo>
                  <a:lnTo>
                    <a:pt x="2129414" y="188101"/>
                  </a:lnTo>
                  <a:lnTo>
                    <a:pt x="2134201" y="235579"/>
                  </a:lnTo>
                  <a:lnTo>
                    <a:pt x="2134201" y="1177864"/>
                  </a:lnTo>
                  <a:lnTo>
                    <a:pt x="2129414" y="1225341"/>
                  </a:lnTo>
                  <a:lnTo>
                    <a:pt x="2115688" y="1269562"/>
                  </a:lnTo>
                  <a:lnTo>
                    <a:pt x="2093967" y="1309578"/>
                  </a:lnTo>
                  <a:lnTo>
                    <a:pt x="2065201" y="1344443"/>
                  </a:lnTo>
                  <a:lnTo>
                    <a:pt x="2030336" y="1373209"/>
                  </a:lnTo>
                  <a:lnTo>
                    <a:pt x="1990320" y="1394930"/>
                  </a:lnTo>
                  <a:lnTo>
                    <a:pt x="1946099" y="1408656"/>
                  </a:lnTo>
                  <a:lnTo>
                    <a:pt x="1898622" y="1413443"/>
                  </a:lnTo>
                  <a:lnTo>
                    <a:pt x="235579" y="1413443"/>
                  </a:lnTo>
                  <a:lnTo>
                    <a:pt x="188101" y="1408656"/>
                  </a:lnTo>
                  <a:lnTo>
                    <a:pt x="143881" y="1394930"/>
                  </a:lnTo>
                  <a:lnTo>
                    <a:pt x="103864" y="1373209"/>
                  </a:lnTo>
                  <a:lnTo>
                    <a:pt x="68999" y="1344443"/>
                  </a:lnTo>
                  <a:lnTo>
                    <a:pt x="40233" y="1309578"/>
                  </a:lnTo>
                  <a:lnTo>
                    <a:pt x="18512" y="1269562"/>
                  </a:lnTo>
                  <a:lnTo>
                    <a:pt x="4786" y="1225341"/>
                  </a:lnTo>
                  <a:lnTo>
                    <a:pt x="0" y="1177864"/>
                  </a:lnTo>
                  <a:lnTo>
                    <a:pt x="0" y="235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219964" y="3007867"/>
            <a:ext cx="1330960" cy="5530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113030">
              <a:lnSpc>
                <a:spcPts val="1989"/>
              </a:lnSpc>
              <a:spcBef>
                <a:spcPts val="30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Geographic segmentation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216074" y="2596758"/>
            <a:ext cx="2181860" cy="1426210"/>
            <a:chOff x="6216074" y="2596758"/>
            <a:chExt cx="2181860" cy="1426210"/>
          </a:xfrm>
        </p:grpSpPr>
        <p:sp>
          <p:nvSpPr>
            <p:cNvPr id="10" name="object 10"/>
            <p:cNvSpPr/>
            <p:nvPr/>
          </p:nvSpPr>
          <p:spPr>
            <a:xfrm>
              <a:off x="6222424" y="2603108"/>
              <a:ext cx="2169160" cy="1413510"/>
            </a:xfrm>
            <a:custGeom>
              <a:avLst/>
              <a:gdLst/>
              <a:ahLst/>
              <a:cxnLst/>
              <a:rect l="l" t="t" r="r" b="b"/>
              <a:pathLst>
                <a:path w="2169159" h="1413510">
                  <a:moveTo>
                    <a:pt x="1933309" y="0"/>
                  </a:moveTo>
                  <a:lnTo>
                    <a:pt x="235577" y="0"/>
                  </a:lnTo>
                  <a:lnTo>
                    <a:pt x="188100" y="4786"/>
                  </a:lnTo>
                  <a:lnTo>
                    <a:pt x="143880" y="18512"/>
                  </a:lnTo>
                  <a:lnTo>
                    <a:pt x="103864" y="40233"/>
                  </a:lnTo>
                  <a:lnTo>
                    <a:pt x="68999" y="68999"/>
                  </a:lnTo>
                  <a:lnTo>
                    <a:pt x="40233" y="103864"/>
                  </a:lnTo>
                  <a:lnTo>
                    <a:pt x="18512" y="143880"/>
                  </a:lnTo>
                  <a:lnTo>
                    <a:pt x="4786" y="188100"/>
                  </a:lnTo>
                  <a:lnTo>
                    <a:pt x="0" y="235577"/>
                  </a:lnTo>
                  <a:lnTo>
                    <a:pt x="0" y="1177865"/>
                  </a:lnTo>
                  <a:lnTo>
                    <a:pt x="4786" y="1225342"/>
                  </a:lnTo>
                  <a:lnTo>
                    <a:pt x="18512" y="1269562"/>
                  </a:lnTo>
                  <a:lnTo>
                    <a:pt x="40233" y="1309579"/>
                  </a:lnTo>
                  <a:lnTo>
                    <a:pt x="68999" y="1344443"/>
                  </a:lnTo>
                  <a:lnTo>
                    <a:pt x="103864" y="1373209"/>
                  </a:lnTo>
                  <a:lnTo>
                    <a:pt x="143880" y="1394929"/>
                  </a:lnTo>
                  <a:lnTo>
                    <a:pt x="188100" y="1408656"/>
                  </a:lnTo>
                  <a:lnTo>
                    <a:pt x="235577" y="1413442"/>
                  </a:lnTo>
                  <a:lnTo>
                    <a:pt x="1933309" y="1413442"/>
                  </a:lnTo>
                  <a:lnTo>
                    <a:pt x="1980786" y="1408656"/>
                  </a:lnTo>
                  <a:lnTo>
                    <a:pt x="2025007" y="1394929"/>
                  </a:lnTo>
                  <a:lnTo>
                    <a:pt x="2065023" y="1373209"/>
                  </a:lnTo>
                  <a:lnTo>
                    <a:pt x="2099888" y="1344443"/>
                  </a:lnTo>
                  <a:lnTo>
                    <a:pt x="2128654" y="1309579"/>
                  </a:lnTo>
                  <a:lnTo>
                    <a:pt x="2150374" y="1269562"/>
                  </a:lnTo>
                  <a:lnTo>
                    <a:pt x="2164100" y="1225342"/>
                  </a:lnTo>
                  <a:lnTo>
                    <a:pt x="2168886" y="1177865"/>
                  </a:lnTo>
                  <a:lnTo>
                    <a:pt x="2168886" y="235577"/>
                  </a:lnTo>
                  <a:lnTo>
                    <a:pt x="2164100" y="188100"/>
                  </a:lnTo>
                  <a:lnTo>
                    <a:pt x="2150374" y="143880"/>
                  </a:lnTo>
                  <a:lnTo>
                    <a:pt x="2128654" y="103864"/>
                  </a:lnTo>
                  <a:lnTo>
                    <a:pt x="2099888" y="68999"/>
                  </a:lnTo>
                  <a:lnTo>
                    <a:pt x="2065023" y="40233"/>
                  </a:lnTo>
                  <a:lnTo>
                    <a:pt x="2025007" y="18512"/>
                  </a:lnTo>
                  <a:lnTo>
                    <a:pt x="1980786" y="4786"/>
                  </a:lnTo>
                  <a:lnTo>
                    <a:pt x="1933309" y="0"/>
                  </a:lnTo>
                  <a:close/>
                </a:path>
              </a:pathLst>
            </a:custGeom>
            <a:solidFill>
              <a:srgbClr val="D17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22424" y="2603108"/>
              <a:ext cx="2169160" cy="1413510"/>
            </a:xfrm>
            <a:custGeom>
              <a:avLst/>
              <a:gdLst/>
              <a:ahLst/>
              <a:cxnLst/>
              <a:rect l="l" t="t" r="r" b="b"/>
              <a:pathLst>
                <a:path w="2169159" h="1413510">
                  <a:moveTo>
                    <a:pt x="0" y="235577"/>
                  </a:moveTo>
                  <a:lnTo>
                    <a:pt x="4786" y="188100"/>
                  </a:lnTo>
                  <a:lnTo>
                    <a:pt x="18512" y="143880"/>
                  </a:lnTo>
                  <a:lnTo>
                    <a:pt x="40232" y="103863"/>
                  </a:lnTo>
                  <a:lnTo>
                    <a:pt x="68998" y="68999"/>
                  </a:lnTo>
                  <a:lnTo>
                    <a:pt x="103863" y="40232"/>
                  </a:lnTo>
                  <a:lnTo>
                    <a:pt x="143879" y="18512"/>
                  </a:lnTo>
                  <a:lnTo>
                    <a:pt x="188100" y="4786"/>
                  </a:lnTo>
                  <a:lnTo>
                    <a:pt x="235577" y="0"/>
                  </a:lnTo>
                  <a:lnTo>
                    <a:pt x="1933310" y="0"/>
                  </a:lnTo>
                  <a:lnTo>
                    <a:pt x="1980787" y="4786"/>
                  </a:lnTo>
                  <a:lnTo>
                    <a:pt x="2025007" y="18512"/>
                  </a:lnTo>
                  <a:lnTo>
                    <a:pt x="2065023" y="40232"/>
                  </a:lnTo>
                  <a:lnTo>
                    <a:pt x="2099888" y="68999"/>
                  </a:lnTo>
                  <a:lnTo>
                    <a:pt x="2128654" y="103863"/>
                  </a:lnTo>
                  <a:lnTo>
                    <a:pt x="2150374" y="143880"/>
                  </a:lnTo>
                  <a:lnTo>
                    <a:pt x="2164100" y="188100"/>
                  </a:lnTo>
                  <a:lnTo>
                    <a:pt x="2168887" y="235577"/>
                  </a:lnTo>
                  <a:lnTo>
                    <a:pt x="2168887" y="1177866"/>
                  </a:lnTo>
                  <a:lnTo>
                    <a:pt x="2164100" y="1225342"/>
                  </a:lnTo>
                  <a:lnTo>
                    <a:pt x="2150374" y="1269562"/>
                  </a:lnTo>
                  <a:lnTo>
                    <a:pt x="2128654" y="1309579"/>
                  </a:lnTo>
                  <a:lnTo>
                    <a:pt x="2099888" y="1344443"/>
                  </a:lnTo>
                  <a:lnTo>
                    <a:pt x="2065023" y="1373210"/>
                  </a:lnTo>
                  <a:lnTo>
                    <a:pt x="2025007" y="1394930"/>
                  </a:lnTo>
                  <a:lnTo>
                    <a:pt x="1980787" y="1408656"/>
                  </a:lnTo>
                  <a:lnTo>
                    <a:pt x="1933310" y="1413443"/>
                  </a:lnTo>
                  <a:lnTo>
                    <a:pt x="235577" y="1413443"/>
                  </a:lnTo>
                  <a:lnTo>
                    <a:pt x="188100" y="1408656"/>
                  </a:lnTo>
                  <a:lnTo>
                    <a:pt x="143879" y="1394930"/>
                  </a:lnTo>
                  <a:lnTo>
                    <a:pt x="103863" y="1373210"/>
                  </a:lnTo>
                  <a:lnTo>
                    <a:pt x="68998" y="1344443"/>
                  </a:lnTo>
                  <a:lnTo>
                    <a:pt x="40232" y="1309579"/>
                  </a:lnTo>
                  <a:lnTo>
                    <a:pt x="18512" y="1269562"/>
                  </a:lnTo>
                  <a:lnTo>
                    <a:pt x="4786" y="1225342"/>
                  </a:lnTo>
                  <a:lnTo>
                    <a:pt x="0" y="1177866"/>
                  </a:lnTo>
                  <a:lnTo>
                    <a:pt x="0" y="235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641674" y="3007867"/>
            <a:ext cx="1330960" cy="5530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0955">
              <a:lnSpc>
                <a:spcPts val="1989"/>
              </a:lnSpc>
              <a:spcBef>
                <a:spcPts val="30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Demographic segmentation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798458" y="4222991"/>
            <a:ext cx="2173605" cy="1426210"/>
            <a:chOff x="3798458" y="4222991"/>
            <a:chExt cx="2173605" cy="1426210"/>
          </a:xfrm>
        </p:grpSpPr>
        <p:sp>
          <p:nvSpPr>
            <p:cNvPr id="14" name="object 14"/>
            <p:cNvSpPr/>
            <p:nvPr/>
          </p:nvSpPr>
          <p:spPr>
            <a:xfrm>
              <a:off x="3804808" y="4229341"/>
              <a:ext cx="2160905" cy="1413510"/>
            </a:xfrm>
            <a:custGeom>
              <a:avLst/>
              <a:gdLst/>
              <a:ahLst/>
              <a:cxnLst/>
              <a:rect l="l" t="t" r="r" b="b"/>
              <a:pathLst>
                <a:path w="2160904" h="1413510">
                  <a:moveTo>
                    <a:pt x="1925123" y="0"/>
                  </a:moveTo>
                  <a:lnTo>
                    <a:pt x="235578" y="0"/>
                  </a:lnTo>
                  <a:lnTo>
                    <a:pt x="188101" y="4786"/>
                  </a:lnTo>
                  <a:lnTo>
                    <a:pt x="143880" y="18512"/>
                  </a:lnTo>
                  <a:lnTo>
                    <a:pt x="103864" y="40233"/>
                  </a:lnTo>
                  <a:lnTo>
                    <a:pt x="68999" y="68999"/>
                  </a:lnTo>
                  <a:lnTo>
                    <a:pt x="40233" y="103864"/>
                  </a:lnTo>
                  <a:lnTo>
                    <a:pt x="18512" y="143880"/>
                  </a:lnTo>
                  <a:lnTo>
                    <a:pt x="4786" y="188101"/>
                  </a:lnTo>
                  <a:lnTo>
                    <a:pt x="0" y="235578"/>
                  </a:lnTo>
                  <a:lnTo>
                    <a:pt x="0" y="1177862"/>
                  </a:lnTo>
                  <a:lnTo>
                    <a:pt x="4786" y="1225340"/>
                  </a:lnTo>
                  <a:lnTo>
                    <a:pt x="18512" y="1269561"/>
                  </a:lnTo>
                  <a:lnTo>
                    <a:pt x="40233" y="1309577"/>
                  </a:lnTo>
                  <a:lnTo>
                    <a:pt x="68999" y="1344443"/>
                  </a:lnTo>
                  <a:lnTo>
                    <a:pt x="103864" y="1373209"/>
                  </a:lnTo>
                  <a:lnTo>
                    <a:pt x="143880" y="1394929"/>
                  </a:lnTo>
                  <a:lnTo>
                    <a:pt x="188101" y="1408656"/>
                  </a:lnTo>
                  <a:lnTo>
                    <a:pt x="235578" y="1413442"/>
                  </a:lnTo>
                  <a:lnTo>
                    <a:pt x="1925123" y="1413442"/>
                  </a:lnTo>
                  <a:lnTo>
                    <a:pt x="1972600" y="1408656"/>
                  </a:lnTo>
                  <a:lnTo>
                    <a:pt x="2016821" y="1394929"/>
                  </a:lnTo>
                  <a:lnTo>
                    <a:pt x="2056838" y="1373209"/>
                  </a:lnTo>
                  <a:lnTo>
                    <a:pt x="2091703" y="1344443"/>
                  </a:lnTo>
                  <a:lnTo>
                    <a:pt x="2120469" y="1309577"/>
                  </a:lnTo>
                  <a:lnTo>
                    <a:pt x="2142190" y="1269561"/>
                  </a:lnTo>
                  <a:lnTo>
                    <a:pt x="2155916" y="1225340"/>
                  </a:lnTo>
                  <a:lnTo>
                    <a:pt x="2160703" y="1177862"/>
                  </a:lnTo>
                  <a:lnTo>
                    <a:pt x="2160703" y="235578"/>
                  </a:lnTo>
                  <a:lnTo>
                    <a:pt x="2155916" y="188101"/>
                  </a:lnTo>
                  <a:lnTo>
                    <a:pt x="2142190" y="143880"/>
                  </a:lnTo>
                  <a:lnTo>
                    <a:pt x="2120469" y="103864"/>
                  </a:lnTo>
                  <a:lnTo>
                    <a:pt x="2091703" y="68999"/>
                  </a:lnTo>
                  <a:lnTo>
                    <a:pt x="2056838" y="40233"/>
                  </a:lnTo>
                  <a:lnTo>
                    <a:pt x="2016821" y="18512"/>
                  </a:lnTo>
                  <a:lnTo>
                    <a:pt x="1972600" y="4786"/>
                  </a:lnTo>
                  <a:lnTo>
                    <a:pt x="1925123" y="0"/>
                  </a:lnTo>
                  <a:close/>
                </a:path>
              </a:pathLst>
            </a:custGeom>
            <a:solidFill>
              <a:srgbClr val="B98A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4808" y="4229341"/>
              <a:ext cx="2160905" cy="1413510"/>
            </a:xfrm>
            <a:custGeom>
              <a:avLst/>
              <a:gdLst/>
              <a:ahLst/>
              <a:cxnLst/>
              <a:rect l="l" t="t" r="r" b="b"/>
              <a:pathLst>
                <a:path w="2160904" h="1413510">
                  <a:moveTo>
                    <a:pt x="0" y="235579"/>
                  </a:moveTo>
                  <a:lnTo>
                    <a:pt x="4786" y="188101"/>
                  </a:lnTo>
                  <a:lnTo>
                    <a:pt x="18512" y="143881"/>
                  </a:lnTo>
                  <a:lnTo>
                    <a:pt x="40233" y="103864"/>
                  </a:lnTo>
                  <a:lnTo>
                    <a:pt x="68999" y="68999"/>
                  </a:lnTo>
                  <a:lnTo>
                    <a:pt x="103864" y="40233"/>
                  </a:lnTo>
                  <a:lnTo>
                    <a:pt x="143881" y="18512"/>
                  </a:lnTo>
                  <a:lnTo>
                    <a:pt x="188101" y="4786"/>
                  </a:lnTo>
                  <a:lnTo>
                    <a:pt x="235579" y="0"/>
                  </a:lnTo>
                  <a:lnTo>
                    <a:pt x="1925124" y="0"/>
                  </a:lnTo>
                  <a:lnTo>
                    <a:pt x="1972601" y="4786"/>
                  </a:lnTo>
                  <a:lnTo>
                    <a:pt x="2016822" y="18512"/>
                  </a:lnTo>
                  <a:lnTo>
                    <a:pt x="2056838" y="40233"/>
                  </a:lnTo>
                  <a:lnTo>
                    <a:pt x="2091703" y="68999"/>
                  </a:lnTo>
                  <a:lnTo>
                    <a:pt x="2120469" y="103864"/>
                  </a:lnTo>
                  <a:lnTo>
                    <a:pt x="2142190" y="143881"/>
                  </a:lnTo>
                  <a:lnTo>
                    <a:pt x="2155916" y="188101"/>
                  </a:lnTo>
                  <a:lnTo>
                    <a:pt x="2160703" y="235579"/>
                  </a:lnTo>
                  <a:lnTo>
                    <a:pt x="2160703" y="1177864"/>
                  </a:lnTo>
                  <a:lnTo>
                    <a:pt x="2155916" y="1225341"/>
                  </a:lnTo>
                  <a:lnTo>
                    <a:pt x="2142190" y="1269562"/>
                  </a:lnTo>
                  <a:lnTo>
                    <a:pt x="2120469" y="1309578"/>
                  </a:lnTo>
                  <a:lnTo>
                    <a:pt x="2091703" y="1344443"/>
                  </a:lnTo>
                  <a:lnTo>
                    <a:pt x="2056838" y="1373209"/>
                  </a:lnTo>
                  <a:lnTo>
                    <a:pt x="2016822" y="1394930"/>
                  </a:lnTo>
                  <a:lnTo>
                    <a:pt x="1972601" y="1408656"/>
                  </a:lnTo>
                  <a:lnTo>
                    <a:pt x="1925124" y="1413443"/>
                  </a:lnTo>
                  <a:lnTo>
                    <a:pt x="235579" y="1413443"/>
                  </a:lnTo>
                  <a:lnTo>
                    <a:pt x="188101" y="1408656"/>
                  </a:lnTo>
                  <a:lnTo>
                    <a:pt x="143881" y="1394930"/>
                  </a:lnTo>
                  <a:lnTo>
                    <a:pt x="103864" y="1373209"/>
                  </a:lnTo>
                  <a:lnTo>
                    <a:pt x="68999" y="1344443"/>
                  </a:lnTo>
                  <a:lnTo>
                    <a:pt x="40233" y="1309578"/>
                  </a:lnTo>
                  <a:lnTo>
                    <a:pt x="18512" y="1269562"/>
                  </a:lnTo>
                  <a:lnTo>
                    <a:pt x="4786" y="1225341"/>
                  </a:lnTo>
                  <a:lnTo>
                    <a:pt x="0" y="1177864"/>
                  </a:lnTo>
                  <a:lnTo>
                    <a:pt x="0" y="235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198406" y="4635500"/>
            <a:ext cx="1373505" cy="5530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3655" marR="5080" indent="-21590">
              <a:lnSpc>
                <a:spcPts val="1989"/>
              </a:lnSpc>
              <a:spcBef>
                <a:spcPts val="30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Psychographic segmentation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216074" y="4222991"/>
            <a:ext cx="2181860" cy="1426210"/>
            <a:chOff x="6216074" y="4222991"/>
            <a:chExt cx="2181860" cy="1426210"/>
          </a:xfrm>
        </p:grpSpPr>
        <p:sp>
          <p:nvSpPr>
            <p:cNvPr id="18" name="object 18"/>
            <p:cNvSpPr/>
            <p:nvPr/>
          </p:nvSpPr>
          <p:spPr>
            <a:xfrm>
              <a:off x="6222424" y="4229341"/>
              <a:ext cx="2169160" cy="1413510"/>
            </a:xfrm>
            <a:custGeom>
              <a:avLst/>
              <a:gdLst/>
              <a:ahLst/>
              <a:cxnLst/>
              <a:rect l="l" t="t" r="r" b="b"/>
              <a:pathLst>
                <a:path w="2169159" h="1413510">
                  <a:moveTo>
                    <a:pt x="1933309" y="0"/>
                  </a:moveTo>
                  <a:lnTo>
                    <a:pt x="235577" y="0"/>
                  </a:lnTo>
                  <a:lnTo>
                    <a:pt x="188100" y="4786"/>
                  </a:lnTo>
                  <a:lnTo>
                    <a:pt x="143880" y="18512"/>
                  </a:lnTo>
                  <a:lnTo>
                    <a:pt x="103864" y="40232"/>
                  </a:lnTo>
                  <a:lnTo>
                    <a:pt x="68999" y="68998"/>
                  </a:lnTo>
                  <a:lnTo>
                    <a:pt x="40233" y="103863"/>
                  </a:lnTo>
                  <a:lnTo>
                    <a:pt x="18512" y="143879"/>
                  </a:lnTo>
                  <a:lnTo>
                    <a:pt x="4786" y="188100"/>
                  </a:lnTo>
                  <a:lnTo>
                    <a:pt x="0" y="235577"/>
                  </a:lnTo>
                  <a:lnTo>
                    <a:pt x="0" y="1177865"/>
                  </a:lnTo>
                  <a:lnTo>
                    <a:pt x="4786" y="1225342"/>
                  </a:lnTo>
                  <a:lnTo>
                    <a:pt x="18512" y="1269562"/>
                  </a:lnTo>
                  <a:lnTo>
                    <a:pt x="40233" y="1309579"/>
                  </a:lnTo>
                  <a:lnTo>
                    <a:pt x="68999" y="1344443"/>
                  </a:lnTo>
                  <a:lnTo>
                    <a:pt x="103864" y="1373209"/>
                  </a:lnTo>
                  <a:lnTo>
                    <a:pt x="143880" y="1394929"/>
                  </a:lnTo>
                  <a:lnTo>
                    <a:pt x="188100" y="1408656"/>
                  </a:lnTo>
                  <a:lnTo>
                    <a:pt x="235577" y="1413442"/>
                  </a:lnTo>
                  <a:lnTo>
                    <a:pt x="1933309" y="1413442"/>
                  </a:lnTo>
                  <a:lnTo>
                    <a:pt x="1980786" y="1408656"/>
                  </a:lnTo>
                  <a:lnTo>
                    <a:pt x="2025007" y="1394929"/>
                  </a:lnTo>
                  <a:lnTo>
                    <a:pt x="2065023" y="1373209"/>
                  </a:lnTo>
                  <a:lnTo>
                    <a:pt x="2099888" y="1344443"/>
                  </a:lnTo>
                  <a:lnTo>
                    <a:pt x="2128654" y="1309579"/>
                  </a:lnTo>
                  <a:lnTo>
                    <a:pt x="2150374" y="1269562"/>
                  </a:lnTo>
                  <a:lnTo>
                    <a:pt x="2164100" y="1225342"/>
                  </a:lnTo>
                  <a:lnTo>
                    <a:pt x="2168886" y="1177865"/>
                  </a:lnTo>
                  <a:lnTo>
                    <a:pt x="2168886" y="235577"/>
                  </a:lnTo>
                  <a:lnTo>
                    <a:pt x="2164100" y="188100"/>
                  </a:lnTo>
                  <a:lnTo>
                    <a:pt x="2150374" y="143879"/>
                  </a:lnTo>
                  <a:lnTo>
                    <a:pt x="2128654" y="103863"/>
                  </a:lnTo>
                  <a:lnTo>
                    <a:pt x="2099888" y="68998"/>
                  </a:lnTo>
                  <a:lnTo>
                    <a:pt x="2065023" y="40232"/>
                  </a:lnTo>
                  <a:lnTo>
                    <a:pt x="2025007" y="18512"/>
                  </a:lnTo>
                  <a:lnTo>
                    <a:pt x="1980786" y="4786"/>
                  </a:lnTo>
                  <a:lnTo>
                    <a:pt x="1933309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22424" y="4229341"/>
              <a:ext cx="2169160" cy="1413510"/>
            </a:xfrm>
            <a:custGeom>
              <a:avLst/>
              <a:gdLst/>
              <a:ahLst/>
              <a:cxnLst/>
              <a:rect l="l" t="t" r="r" b="b"/>
              <a:pathLst>
                <a:path w="2169159" h="1413510">
                  <a:moveTo>
                    <a:pt x="0" y="235577"/>
                  </a:moveTo>
                  <a:lnTo>
                    <a:pt x="4786" y="188100"/>
                  </a:lnTo>
                  <a:lnTo>
                    <a:pt x="18512" y="143880"/>
                  </a:lnTo>
                  <a:lnTo>
                    <a:pt x="40232" y="103863"/>
                  </a:lnTo>
                  <a:lnTo>
                    <a:pt x="68998" y="68999"/>
                  </a:lnTo>
                  <a:lnTo>
                    <a:pt x="103863" y="40232"/>
                  </a:lnTo>
                  <a:lnTo>
                    <a:pt x="143879" y="18512"/>
                  </a:lnTo>
                  <a:lnTo>
                    <a:pt x="188100" y="4786"/>
                  </a:lnTo>
                  <a:lnTo>
                    <a:pt x="235577" y="0"/>
                  </a:lnTo>
                  <a:lnTo>
                    <a:pt x="1933310" y="0"/>
                  </a:lnTo>
                  <a:lnTo>
                    <a:pt x="1980787" y="4786"/>
                  </a:lnTo>
                  <a:lnTo>
                    <a:pt x="2025007" y="18512"/>
                  </a:lnTo>
                  <a:lnTo>
                    <a:pt x="2065023" y="40232"/>
                  </a:lnTo>
                  <a:lnTo>
                    <a:pt x="2099888" y="68999"/>
                  </a:lnTo>
                  <a:lnTo>
                    <a:pt x="2128654" y="103863"/>
                  </a:lnTo>
                  <a:lnTo>
                    <a:pt x="2150374" y="143880"/>
                  </a:lnTo>
                  <a:lnTo>
                    <a:pt x="2164100" y="188100"/>
                  </a:lnTo>
                  <a:lnTo>
                    <a:pt x="2168887" y="235577"/>
                  </a:lnTo>
                  <a:lnTo>
                    <a:pt x="2168887" y="1177866"/>
                  </a:lnTo>
                  <a:lnTo>
                    <a:pt x="2164100" y="1225342"/>
                  </a:lnTo>
                  <a:lnTo>
                    <a:pt x="2150374" y="1269562"/>
                  </a:lnTo>
                  <a:lnTo>
                    <a:pt x="2128654" y="1309579"/>
                  </a:lnTo>
                  <a:lnTo>
                    <a:pt x="2099888" y="1344443"/>
                  </a:lnTo>
                  <a:lnTo>
                    <a:pt x="2065023" y="1373210"/>
                  </a:lnTo>
                  <a:lnTo>
                    <a:pt x="2025007" y="1394930"/>
                  </a:lnTo>
                  <a:lnTo>
                    <a:pt x="1980787" y="1408656"/>
                  </a:lnTo>
                  <a:lnTo>
                    <a:pt x="1933310" y="1413443"/>
                  </a:lnTo>
                  <a:lnTo>
                    <a:pt x="235577" y="1413443"/>
                  </a:lnTo>
                  <a:lnTo>
                    <a:pt x="188100" y="1408656"/>
                  </a:lnTo>
                  <a:lnTo>
                    <a:pt x="143879" y="1394930"/>
                  </a:lnTo>
                  <a:lnTo>
                    <a:pt x="103863" y="1373210"/>
                  </a:lnTo>
                  <a:lnTo>
                    <a:pt x="68998" y="1344443"/>
                  </a:lnTo>
                  <a:lnTo>
                    <a:pt x="40232" y="1309579"/>
                  </a:lnTo>
                  <a:lnTo>
                    <a:pt x="18512" y="1269562"/>
                  </a:lnTo>
                  <a:lnTo>
                    <a:pt x="4786" y="1225342"/>
                  </a:lnTo>
                  <a:lnTo>
                    <a:pt x="0" y="1177866"/>
                  </a:lnTo>
                  <a:lnTo>
                    <a:pt x="0" y="235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641674" y="4635500"/>
            <a:ext cx="1330960" cy="5530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147955">
              <a:lnSpc>
                <a:spcPts val="1989"/>
              </a:lnSpc>
              <a:spcBef>
                <a:spcPts val="30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Behavioral segmentation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14785" y="1079612"/>
            <a:ext cx="8232140" cy="1887855"/>
          </a:xfrm>
          <a:prstGeom prst="rect">
            <a:avLst/>
          </a:prstGeom>
        </p:spPr>
        <p:txBody>
          <a:bodyPr vert="horz" wrap="square" lIns="0" tIns="237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70"/>
              </a:spcBef>
            </a:pPr>
            <a:r>
              <a:rPr sz="3100" spc="95" dirty="0">
                <a:latin typeface="Calibri Light"/>
                <a:cs typeface="Calibri Light"/>
              </a:rPr>
              <a:t>Segmenting</a:t>
            </a:r>
            <a:r>
              <a:rPr sz="3100" spc="85" dirty="0">
                <a:latin typeface="Calibri Light"/>
                <a:cs typeface="Calibri Light"/>
              </a:rPr>
              <a:t> </a:t>
            </a:r>
            <a:r>
              <a:rPr sz="3100" spc="100" dirty="0">
                <a:latin typeface="Calibri Light"/>
                <a:cs typeface="Calibri Light"/>
              </a:rPr>
              <a:t>Consumer</a:t>
            </a:r>
            <a:r>
              <a:rPr sz="3100" spc="85" dirty="0">
                <a:latin typeface="Calibri Light"/>
                <a:cs typeface="Calibri Light"/>
              </a:rPr>
              <a:t> </a:t>
            </a:r>
            <a:r>
              <a:rPr sz="3100" spc="65" dirty="0">
                <a:latin typeface="Calibri Light"/>
                <a:cs typeface="Calibri Light"/>
              </a:rPr>
              <a:t>Markets</a:t>
            </a:r>
            <a:endParaRPr sz="3100">
              <a:latin typeface="Calibri Light"/>
              <a:cs typeface="Calibri Light"/>
            </a:endParaRPr>
          </a:p>
          <a:p>
            <a:pPr marL="4688840" marR="5080">
              <a:lnSpc>
                <a:spcPct val="100499"/>
              </a:lnSpc>
              <a:spcBef>
                <a:spcPts val="1215"/>
              </a:spcBef>
            </a:pP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groups</a:t>
            </a:r>
            <a:r>
              <a:rPr sz="2200" spc="-8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customers</a:t>
            </a:r>
            <a:r>
              <a:rPr sz="2200" spc="-7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25" dirty="0">
                <a:solidFill>
                  <a:srgbClr val="202124"/>
                </a:solidFill>
                <a:latin typeface="Arial MT"/>
                <a:cs typeface="Arial MT"/>
              </a:rPr>
              <a:t>and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potential</a:t>
            </a:r>
            <a:r>
              <a:rPr sz="2200" spc="-9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customers</a:t>
            </a:r>
            <a:r>
              <a:rPr sz="2200" spc="-8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202124"/>
                </a:solidFill>
                <a:latin typeface="Arial MT"/>
                <a:cs typeface="Arial MT"/>
              </a:rPr>
              <a:t>together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by</a:t>
            </a:r>
            <a:r>
              <a:rPr sz="2200" spc="-5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focusing</a:t>
            </a:r>
            <a:r>
              <a:rPr sz="2200" spc="-4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on</a:t>
            </a:r>
            <a:r>
              <a:rPr sz="2200" spc="-5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certain</a:t>
            </a:r>
            <a:r>
              <a:rPr sz="2200" spc="-4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202124"/>
                </a:solidFill>
                <a:latin typeface="Arial MT"/>
                <a:cs typeface="Arial MT"/>
              </a:rPr>
              <a:t>traits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6855" y="2094484"/>
            <a:ext cx="3379470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 MT"/>
                <a:cs typeface="Arial MT"/>
              </a:rPr>
              <a:t>divides</a:t>
            </a:r>
            <a:r>
              <a:rPr sz="2200" spc="-5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the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market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into </a:t>
            </a:r>
            <a:r>
              <a:rPr sz="2200" dirty="0">
                <a:latin typeface="Arial MT"/>
                <a:cs typeface="Arial MT"/>
              </a:rPr>
              <a:t>different</a:t>
            </a:r>
            <a:r>
              <a:rPr sz="2200" spc="-12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geographical</a:t>
            </a:r>
            <a:r>
              <a:rPr sz="2200" spc="-12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units </a:t>
            </a:r>
            <a:r>
              <a:rPr sz="2200" dirty="0">
                <a:latin typeface="Arial MT"/>
                <a:cs typeface="Arial MT"/>
              </a:rPr>
              <a:t>such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as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nations,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regions, </a:t>
            </a:r>
            <a:r>
              <a:rPr sz="2200" dirty="0">
                <a:latin typeface="Arial MT"/>
                <a:cs typeface="Arial MT"/>
              </a:rPr>
              <a:t>territories,</a:t>
            </a:r>
            <a:r>
              <a:rPr sz="2200" spc="-10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cities, </a:t>
            </a:r>
            <a:r>
              <a:rPr sz="2200" dirty="0">
                <a:latin typeface="Arial MT"/>
                <a:cs typeface="Arial MT"/>
              </a:rPr>
              <a:t>neighborhood,</a:t>
            </a:r>
            <a:r>
              <a:rPr sz="2200" spc="-150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and </a:t>
            </a:r>
            <a:r>
              <a:rPr sz="2200" dirty="0">
                <a:latin typeface="Arial MT"/>
                <a:cs typeface="Arial MT"/>
              </a:rPr>
              <a:t>population</a:t>
            </a:r>
            <a:r>
              <a:rPr sz="2200" spc="-10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density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6855" y="4380484"/>
            <a:ext cx="3425825" cy="1704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2200" dirty="0">
                <a:latin typeface="Arial MT"/>
                <a:cs typeface="Arial MT"/>
              </a:rPr>
              <a:t>divides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buyers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into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different </a:t>
            </a:r>
            <a:r>
              <a:rPr sz="2200" dirty="0">
                <a:latin typeface="Arial MT"/>
                <a:cs typeface="Arial MT"/>
              </a:rPr>
              <a:t>segments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based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on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social </a:t>
            </a:r>
            <a:r>
              <a:rPr sz="2200" dirty="0">
                <a:latin typeface="Arial MT"/>
                <a:cs typeface="Arial MT"/>
              </a:rPr>
              <a:t>class,</a:t>
            </a:r>
            <a:r>
              <a:rPr sz="2200" spc="-7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lifestyle,</a:t>
            </a:r>
            <a:r>
              <a:rPr sz="2200" spc="-6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values,</a:t>
            </a:r>
            <a:r>
              <a:rPr sz="2200" spc="-65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and </a:t>
            </a:r>
            <a:r>
              <a:rPr sz="2200" spc="-10" dirty="0">
                <a:latin typeface="Arial MT"/>
                <a:cs typeface="Arial MT"/>
              </a:rPr>
              <a:t>psychological/personality traits.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64022" y="4148835"/>
            <a:ext cx="3399154" cy="17081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</a:pPr>
            <a:r>
              <a:rPr sz="2200" dirty="0">
                <a:latin typeface="Arial MT"/>
                <a:cs typeface="Arial MT"/>
              </a:rPr>
              <a:t>divides</a:t>
            </a:r>
            <a:r>
              <a:rPr sz="2200" spc="-5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the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market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into </a:t>
            </a:r>
            <a:r>
              <a:rPr sz="2200" dirty="0">
                <a:latin typeface="Arial MT"/>
                <a:cs typeface="Arial MT"/>
              </a:rPr>
              <a:t>segments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based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on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their </a:t>
            </a:r>
            <a:r>
              <a:rPr sz="2200" dirty="0">
                <a:latin typeface="Arial MT"/>
                <a:cs typeface="Arial MT"/>
              </a:rPr>
              <a:t>knowledge,</a:t>
            </a:r>
            <a:r>
              <a:rPr sz="2200" spc="-10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attitudes,</a:t>
            </a:r>
            <a:r>
              <a:rPr sz="2200" spc="-10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uses, </a:t>
            </a:r>
            <a:r>
              <a:rPr sz="2200" dirty="0">
                <a:latin typeface="Arial MT"/>
                <a:cs typeface="Arial MT"/>
              </a:rPr>
              <a:t>or</a:t>
            </a:r>
            <a:r>
              <a:rPr sz="2200" spc="-7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responses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concerning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spc="-50" dirty="0">
                <a:latin typeface="Arial MT"/>
                <a:cs typeface="Arial MT"/>
              </a:rPr>
              <a:t>a </a:t>
            </a:r>
            <a:r>
              <a:rPr sz="2200" spc="-10" dirty="0">
                <a:latin typeface="Arial MT"/>
                <a:cs typeface="Arial MT"/>
              </a:rPr>
              <a:t>product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91177" y="2950971"/>
            <a:ext cx="3680460" cy="69024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25"/>
              </a:spcBef>
            </a:pP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such</a:t>
            </a:r>
            <a:r>
              <a:rPr sz="2200" spc="-6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as</a:t>
            </a:r>
            <a:r>
              <a:rPr sz="2200" spc="-6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age,</a:t>
            </a:r>
            <a:r>
              <a:rPr sz="2200" spc="-6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202124"/>
                </a:solidFill>
                <a:latin typeface="Arial MT"/>
                <a:cs typeface="Arial MT"/>
              </a:rPr>
              <a:t>gender,</a:t>
            </a:r>
            <a:r>
              <a:rPr sz="2200" spc="-6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202124"/>
                </a:solidFill>
                <a:latin typeface="Arial MT"/>
                <a:cs typeface="Arial MT"/>
              </a:rPr>
              <a:t>income,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occupation</a:t>
            </a:r>
            <a:r>
              <a:rPr sz="2200" spc="-5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&amp;</a:t>
            </a:r>
            <a:r>
              <a:rPr sz="2200" spc="-60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202124"/>
                </a:solidFill>
                <a:latin typeface="Arial MT"/>
                <a:cs typeface="Arial MT"/>
              </a:rPr>
              <a:t>family</a:t>
            </a:r>
            <a:r>
              <a:rPr sz="2200" spc="-55" dirty="0">
                <a:solidFill>
                  <a:srgbClr val="202124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202124"/>
                </a:solidFill>
                <a:latin typeface="Arial MT"/>
                <a:cs typeface="Arial MT"/>
              </a:rPr>
              <a:t>status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3639" rIns="0" bIns="0" rtlCol="0">
            <a:spAutoFit/>
          </a:bodyPr>
          <a:lstStyle/>
          <a:p>
            <a:pPr marL="245745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Geographic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segmentation:</a:t>
            </a:r>
            <a:r>
              <a:rPr sz="3600" b="1" spc="-1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WHERE?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481" y="1632500"/>
            <a:ext cx="11511005" cy="35364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586" y="5527548"/>
            <a:ext cx="10467340" cy="7785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0"/>
              </a:spcBef>
            </a:pPr>
            <a:r>
              <a:rPr sz="2600" b="1" spc="-10" dirty="0">
                <a:latin typeface="Calibri"/>
                <a:cs typeface="Calibri"/>
              </a:rPr>
              <a:t>Geographic</a:t>
            </a:r>
            <a:r>
              <a:rPr sz="2600" b="1" spc="-8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segmentation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divides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market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into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different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geographical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units </a:t>
            </a:r>
            <a:r>
              <a:rPr sz="2600" dirty="0">
                <a:latin typeface="Calibri"/>
                <a:cs typeface="Calibri"/>
              </a:rPr>
              <a:t>such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as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nations,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regions,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states,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counties,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cities,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or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even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neighborhoods.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1979" y="304291"/>
            <a:ext cx="70275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Demographic</a:t>
            </a:r>
            <a:r>
              <a:rPr sz="3600" b="1" spc="-17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segmentation:</a:t>
            </a:r>
            <a:r>
              <a:rPr sz="3600" b="1" spc="-21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WHO?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481" y="1887031"/>
            <a:ext cx="11423135" cy="482831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586" y="1008379"/>
            <a:ext cx="1039876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-8255">
              <a:lnSpc>
                <a:spcPts val="2590"/>
              </a:lnSpc>
              <a:spcBef>
                <a:spcPts val="425"/>
              </a:spcBef>
              <a:buSzPct val="95833"/>
              <a:buFont typeface="Arial MT"/>
              <a:buChar char="•"/>
              <a:tabLst>
                <a:tab pos="118745" algn="l"/>
              </a:tabLst>
            </a:pPr>
            <a:r>
              <a:rPr sz="2400" b="1" dirty="0">
                <a:latin typeface="Calibri"/>
                <a:cs typeface="Calibri"/>
              </a:rPr>
              <a:t>	Geographic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segmentation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divides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market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different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geographical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units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such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nations,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regions,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states,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counties,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cities,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even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neighborhoods.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0135" y="39115"/>
            <a:ext cx="723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Psychographic</a:t>
            </a:r>
            <a:r>
              <a:rPr sz="3600" b="1" spc="-1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segmentation:</a:t>
            </a:r>
            <a:r>
              <a:rPr sz="3600" b="1" spc="-21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WHY?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50937" y="1822965"/>
            <a:ext cx="6641062" cy="503503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739" y="964691"/>
            <a:ext cx="11856720" cy="401256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223520" marR="5080" indent="-8255">
              <a:lnSpc>
                <a:spcPts val="2810"/>
              </a:lnSpc>
              <a:spcBef>
                <a:spcPts val="450"/>
              </a:spcBef>
              <a:buSzPct val="96153"/>
              <a:buFont typeface="Arial MT"/>
              <a:buChar char="•"/>
              <a:tabLst>
                <a:tab pos="339090" algn="l"/>
              </a:tabLst>
            </a:pPr>
            <a:r>
              <a:rPr sz="2600" b="1" spc="-20" dirty="0">
                <a:latin typeface="Calibri"/>
                <a:cs typeface="Calibri"/>
              </a:rPr>
              <a:t>	Psychographic</a:t>
            </a:r>
            <a:r>
              <a:rPr sz="2600" b="1" spc="-6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segmentation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divides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market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into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different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segments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based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on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social </a:t>
            </a:r>
            <a:r>
              <a:rPr sz="2600" dirty="0">
                <a:latin typeface="Calibri"/>
                <a:cs typeface="Calibri"/>
              </a:rPr>
              <a:t>class,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lifestyle,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or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personality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characteristics.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2600">
              <a:latin typeface="Calibri"/>
              <a:cs typeface="Calibri"/>
            </a:endParaRPr>
          </a:p>
          <a:p>
            <a:pPr marL="469265" indent="-456565">
              <a:lnSpc>
                <a:spcPts val="3110"/>
              </a:lnSpc>
              <a:buFont typeface="Wingdings"/>
              <a:buChar char=""/>
              <a:tabLst>
                <a:tab pos="469265" algn="l"/>
              </a:tabLst>
            </a:pP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What</a:t>
            </a:r>
            <a:r>
              <a:rPr sz="2600" b="1" spc="-6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motivates</a:t>
            </a:r>
            <a:r>
              <a:rPr sz="2600" b="1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my</a:t>
            </a:r>
            <a:r>
              <a:rPr sz="2600" b="1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70C0"/>
                </a:solidFill>
                <a:latin typeface="Arial"/>
                <a:cs typeface="Arial"/>
              </a:rPr>
              <a:t>customers?</a:t>
            </a:r>
            <a:endParaRPr sz="2600">
              <a:latin typeface="Arial"/>
              <a:cs typeface="Arial"/>
            </a:endParaRPr>
          </a:p>
          <a:p>
            <a:pPr marL="469900" marR="6878955" indent="-457200">
              <a:lnSpc>
                <a:spcPts val="3100"/>
              </a:lnSpc>
              <a:spcBef>
                <a:spcPts val="110"/>
              </a:spcBef>
              <a:buFont typeface="Wingdings"/>
              <a:buChar char=""/>
              <a:tabLst>
                <a:tab pos="469900" algn="l"/>
              </a:tabLst>
            </a:pP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What</a:t>
            </a:r>
            <a:r>
              <a:rPr sz="2600" b="1" spc="-4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principles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do</a:t>
            </a:r>
            <a:r>
              <a:rPr sz="2600" b="1" spc="-4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my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70C0"/>
                </a:solidFill>
                <a:latin typeface="Arial"/>
                <a:cs typeface="Arial"/>
              </a:rPr>
              <a:t>users have?</a:t>
            </a:r>
            <a:endParaRPr sz="2600">
              <a:latin typeface="Arial"/>
              <a:cs typeface="Arial"/>
            </a:endParaRPr>
          </a:p>
          <a:p>
            <a:pPr marL="469265" indent="-456565">
              <a:lnSpc>
                <a:spcPts val="3100"/>
              </a:lnSpc>
              <a:buFont typeface="Wingdings"/>
              <a:buChar char=""/>
              <a:tabLst>
                <a:tab pos="469265" algn="l"/>
              </a:tabLst>
            </a:pP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What</a:t>
            </a:r>
            <a:r>
              <a:rPr sz="2600" b="1" spc="-5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are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their</a:t>
            </a:r>
            <a:r>
              <a:rPr sz="2600" b="1" spc="-4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inherent</a:t>
            </a:r>
            <a:r>
              <a:rPr sz="2600" b="1" spc="-4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70C0"/>
                </a:solidFill>
                <a:latin typeface="Arial"/>
                <a:cs typeface="Arial"/>
              </a:rPr>
              <a:t>beliefs?</a:t>
            </a:r>
            <a:endParaRPr sz="2600">
              <a:latin typeface="Arial"/>
              <a:cs typeface="Arial"/>
            </a:endParaRPr>
          </a:p>
          <a:p>
            <a:pPr marL="469900" marR="6510655" indent="-457200">
              <a:lnSpc>
                <a:spcPts val="3100"/>
              </a:lnSpc>
              <a:spcBef>
                <a:spcPts val="100"/>
              </a:spcBef>
              <a:buFont typeface="Wingdings"/>
              <a:buChar char=""/>
              <a:tabLst>
                <a:tab pos="469900" algn="l"/>
              </a:tabLst>
            </a:pP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What</a:t>
            </a:r>
            <a:r>
              <a:rPr sz="2600" b="1" spc="-4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drives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users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to</a:t>
            </a:r>
            <a:r>
              <a:rPr sz="2600" b="1" spc="-3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0070C0"/>
                </a:solidFill>
                <a:latin typeface="Arial"/>
                <a:cs typeface="Arial"/>
              </a:rPr>
              <a:t>make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conscious</a:t>
            </a:r>
            <a:r>
              <a:rPr sz="2600" b="1" spc="-8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70C0"/>
                </a:solidFill>
                <a:latin typeface="Arial"/>
                <a:cs typeface="Arial"/>
              </a:rPr>
              <a:t>and/or</a:t>
            </a:r>
            <a:r>
              <a:rPr sz="2600" b="1" spc="-8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70C0"/>
                </a:solidFill>
                <a:latin typeface="Arial"/>
                <a:cs typeface="Arial"/>
              </a:rPr>
              <a:t>unconscious decisions?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1973" y="206755"/>
            <a:ext cx="65284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Behavioral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segmentation: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HOW?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560" y="1769409"/>
            <a:ext cx="11866880" cy="495777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9365" y="775715"/>
            <a:ext cx="10494645" cy="77533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-8255">
              <a:lnSpc>
                <a:spcPts val="2780"/>
              </a:lnSpc>
              <a:spcBef>
                <a:spcPts val="475"/>
              </a:spcBef>
              <a:buSzPct val="96153"/>
              <a:buFont typeface="Arial MT"/>
              <a:buChar char="•"/>
              <a:tabLst>
                <a:tab pos="128270" algn="l"/>
              </a:tabLst>
            </a:pPr>
            <a:r>
              <a:rPr sz="2600" b="1" spc="-10" dirty="0">
                <a:latin typeface="Calibri"/>
                <a:cs typeface="Calibri"/>
              </a:rPr>
              <a:t>	Behavioral</a:t>
            </a:r>
            <a:r>
              <a:rPr sz="2600" b="1" spc="-6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segmentation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divides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market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into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segments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based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on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consumer </a:t>
            </a:r>
            <a:r>
              <a:rPr sz="2600" dirty="0">
                <a:latin typeface="Calibri"/>
                <a:cs typeface="Calibri"/>
              </a:rPr>
              <a:t>knowledge,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attitudes,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uses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product,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or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responses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to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product.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274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Segmenting, targeting, positioning</vt:lpstr>
      <vt:lpstr>PowerPoint Presentation</vt:lpstr>
      <vt:lpstr>Market Segmentation vs. Market segment</vt:lpstr>
      <vt:lpstr>Market Segmentation</vt:lpstr>
      <vt:lpstr>Geographic segmentation: WHERE?</vt:lpstr>
      <vt:lpstr>Demographic segmentation: WHO?</vt:lpstr>
      <vt:lpstr>Psychographic segmentation: WHY?</vt:lpstr>
      <vt:lpstr>Behavioral segmentation: HOW?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FMS00</dc:creator>
  <cp:lastModifiedBy>FMS00</cp:lastModifiedBy>
  <cp:revision>3</cp:revision>
  <dcterms:created xsi:type="dcterms:W3CDTF">2025-08-25T09:47:29Z</dcterms:created>
  <dcterms:modified xsi:type="dcterms:W3CDTF">2025-08-25T09:52:59Z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2024-08-21T00:00:00Z</vt:filetime>
  </property>
  <property fmtid="{D5CDD505-2E9C-101B-9397-08002B2CF9AE}" pid="3" name="LastSaved">
    <vt:filetime>2025-08-25T00:00:00Z</vt:filetime>
  </property>
  <property fmtid="{D5CDD505-2E9C-101B-9397-08002B2CF9AE}" pid="4" name="Producer">
    <vt:lpwstr>macOS Version 12.7.2 (Build 21G1974) Quartz PDFContext</vt:lpwstr>
  </property>
</Properties>
</file>