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76" r:id="rId4"/>
    <p:sldId id="279" r:id="rId5"/>
    <p:sldId id="280" r:id="rId6"/>
    <p:sldId id="281" r:id="rId7"/>
    <p:sldId id="283" r:id="rId8"/>
    <p:sldId id="284" r:id="rId9"/>
    <p:sldId id="258" r:id="rId10"/>
    <p:sldId id="298" r:id="rId11"/>
    <p:sldId id="299" r:id="rId12"/>
    <p:sldId id="289" r:id="rId13"/>
    <p:sldId id="291" r:id="rId14"/>
    <p:sldId id="292" r:id="rId15"/>
    <p:sldId id="294" r:id="rId16"/>
    <p:sldId id="295" r:id="rId17"/>
    <p:sldId id="296" r:id="rId18"/>
    <p:sldId id="297" r:id="rId19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3DD3-3D28-4BF5-828B-D77020FAD92C}" type="datetimeFigureOut">
              <a:rPr lang="th-TH" smtClean="0"/>
              <a:pPr/>
              <a:t>07/10/60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466B-528D-4453-8AA9-86DD3B426D1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3DD3-3D28-4BF5-828B-D77020FAD92C}" type="datetimeFigureOut">
              <a:rPr lang="th-TH" smtClean="0"/>
              <a:pPr/>
              <a:t>07/10/60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466B-528D-4453-8AA9-86DD3B426D1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3DD3-3D28-4BF5-828B-D77020FAD92C}" type="datetimeFigureOut">
              <a:rPr lang="th-TH" smtClean="0"/>
              <a:pPr/>
              <a:t>07/10/60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466B-528D-4453-8AA9-86DD3B426D1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3DD3-3D28-4BF5-828B-D77020FAD92C}" type="datetimeFigureOut">
              <a:rPr lang="th-TH" smtClean="0"/>
              <a:pPr/>
              <a:t>07/10/60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466B-528D-4453-8AA9-86DD3B426D1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3DD3-3D28-4BF5-828B-D77020FAD92C}" type="datetimeFigureOut">
              <a:rPr lang="th-TH" smtClean="0"/>
              <a:pPr/>
              <a:t>07/10/60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466B-528D-4453-8AA9-86DD3B426D1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3DD3-3D28-4BF5-828B-D77020FAD92C}" type="datetimeFigureOut">
              <a:rPr lang="th-TH" smtClean="0"/>
              <a:pPr/>
              <a:t>07/10/60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466B-528D-4453-8AA9-86DD3B426D1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3DD3-3D28-4BF5-828B-D77020FAD92C}" type="datetimeFigureOut">
              <a:rPr lang="th-TH" smtClean="0"/>
              <a:pPr/>
              <a:t>07/10/60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466B-528D-4453-8AA9-86DD3B426D1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3DD3-3D28-4BF5-828B-D77020FAD92C}" type="datetimeFigureOut">
              <a:rPr lang="th-TH" smtClean="0"/>
              <a:pPr/>
              <a:t>07/10/60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466B-528D-4453-8AA9-86DD3B426D1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3DD3-3D28-4BF5-828B-D77020FAD92C}" type="datetimeFigureOut">
              <a:rPr lang="th-TH" smtClean="0"/>
              <a:pPr/>
              <a:t>07/10/60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466B-528D-4453-8AA9-86DD3B426D1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3DD3-3D28-4BF5-828B-D77020FAD92C}" type="datetimeFigureOut">
              <a:rPr lang="th-TH" smtClean="0"/>
              <a:pPr/>
              <a:t>07/10/60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466B-528D-4453-8AA9-86DD3B426D1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3DD3-3D28-4BF5-828B-D77020FAD92C}" type="datetimeFigureOut">
              <a:rPr lang="th-TH" smtClean="0"/>
              <a:pPr/>
              <a:t>07/10/60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466B-528D-4453-8AA9-86DD3B426D1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63DD3-3D28-4BF5-828B-D77020FAD92C}" type="datetimeFigureOut">
              <a:rPr lang="th-TH" smtClean="0"/>
              <a:pPr/>
              <a:t>07/10/60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8466B-528D-4453-8AA9-86DD3B426D1E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ctrTitle"/>
          </p:nvPr>
        </p:nvSpPr>
        <p:spPr>
          <a:xfrm>
            <a:off x="762000" y="2590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Visual Communication</a:t>
            </a:r>
            <a:br>
              <a:rPr lang="en-US" dirty="0" smtClean="0"/>
            </a:br>
            <a:r>
              <a:rPr lang="en-ZW" dirty="0" smtClean="0"/>
              <a:t>for Advertising</a:t>
            </a:r>
            <a:br>
              <a:rPr lang="en-ZW" dirty="0" smtClean="0"/>
            </a:br>
            <a:r>
              <a:rPr lang="en-ZW" dirty="0" smtClean="0"/>
              <a:t>Week8</a:t>
            </a:r>
            <a:endParaRPr lang="th-TH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รูปภาพ 4" descr="17635263_1971478323075811_6761993189470928504_o.jpg"/>
          <p:cNvPicPr>
            <a:picLocks noChangeAspect="1"/>
          </p:cNvPicPr>
          <p:nvPr/>
        </p:nvPicPr>
        <p:blipFill>
          <a:blip r:embed="rId2" cstate="print"/>
          <a:srcRect l="3030" r="24242"/>
          <a:stretch>
            <a:fillRect/>
          </a:stretch>
        </p:blipFill>
        <p:spPr>
          <a:xfrm>
            <a:off x="838200" y="542088"/>
            <a:ext cx="3962400" cy="3849458"/>
          </a:xfrm>
          <a:prstGeom prst="rect">
            <a:avLst/>
          </a:prstGeom>
        </p:spPr>
      </p:pic>
      <p:pic>
        <p:nvPicPr>
          <p:cNvPr id="7" name="รูปภาพ 6" descr="19366235_2024938807729762_1839567830557214290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0"/>
            <a:ext cx="3412331" cy="4831619"/>
          </a:xfrm>
          <a:prstGeom prst="rect">
            <a:avLst/>
          </a:prstGeom>
        </p:spPr>
      </p:pic>
      <p:pic>
        <p:nvPicPr>
          <p:cNvPr id="8" name="รูปภาพ 7" descr="19679154_2025527564337553_6905583489300198729_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200" y="4572000"/>
            <a:ext cx="4724400" cy="212172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การบ้าน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ผลิตผลงาน</a:t>
            </a:r>
          </a:p>
          <a:p>
            <a:r>
              <a:rPr lang="th-TH" dirty="0" smtClean="0"/>
              <a:t>นำเสนอด้วย</a:t>
            </a:r>
            <a:r>
              <a:rPr lang="th-TH" dirty="0" err="1" smtClean="0"/>
              <a:t>ชาด์</a:t>
            </a:r>
            <a:r>
              <a:rPr lang="th-TH" dirty="0" smtClean="0"/>
              <a:t> พร้อมอธิบายกระบวนการ</a:t>
            </a:r>
          </a:p>
          <a:p>
            <a:r>
              <a:rPr lang="th-TH" dirty="0" smtClean="0"/>
              <a:t>แนวคิดและการผลิต</a:t>
            </a:r>
            <a:endParaRPr lang="th-TH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429000" y="2819400"/>
            <a:ext cx="7543800" cy="1295400"/>
          </a:xfrm>
        </p:spPr>
        <p:txBody>
          <a:bodyPr/>
          <a:lstStyle/>
          <a:p>
            <a:r>
              <a:rPr lang="th-TH" dirty="0" smtClean="0"/>
              <a:t>ทบทวนสรุป</a:t>
            </a:r>
            <a:endParaRPr lang="th-TH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งานสอบพร้อมนำเสนอ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h-TH" dirty="0" smtClean="0"/>
              <a:t>งานสอบอาทิตย์</a:t>
            </a:r>
            <a:r>
              <a:rPr lang="th-TH" dirty="0" smtClean="0"/>
              <a:t>หน้า ทบทวนและนำความรูปมาสอบในการผลิตงานเพื่อนำเสนอกับสังคม</a:t>
            </a:r>
          </a:p>
          <a:p>
            <a:r>
              <a:rPr lang="th-TH" dirty="0" smtClean="0"/>
              <a:t> </a:t>
            </a:r>
            <a:r>
              <a:rPr lang="th-TH" dirty="0" smtClean="0"/>
              <a:t>1.ให้</a:t>
            </a:r>
            <a:r>
              <a:rPr lang="th-TH" dirty="0" smtClean="0"/>
              <a:t>สร้างสรรค์งานออกแบบ</a:t>
            </a:r>
            <a:r>
              <a:rPr lang="th-TH" dirty="0" smtClean="0"/>
              <a:t>นิเทศศิลป์</a:t>
            </a:r>
            <a:r>
              <a:rPr lang="th-TH" dirty="0" smtClean="0"/>
              <a:t>มา1ชิ้นให้สวยงาม</a:t>
            </a:r>
            <a:r>
              <a:rPr lang="th-TH" dirty="0" smtClean="0"/>
              <a:t>ที่สุดมา1ชิ้นขนาด</a:t>
            </a:r>
            <a:r>
              <a:rPr lang="en-ZW" dirty="0" smtClean="0"/>
              <a:t>A</a:t>
            </a:r>
            <a:r>
              <a:rPr lang="th-TH" dirty="0" smtClean="0"/>
              <a:t>3ขึ้นไป ส่วนหากเป็นผลงานลอยตัวในรูปแบบ</a:t>
            </a:r>
            <a:r>
              <a:rPr lang="th-TH" dirty="0" err="1" smtClean="0"/>
              <a:t>มิ๊กมีเดีย</a:t>
            </a:r>
            <a:r>
              <a:rPr lang="th-TH" dirty="0" smtClean="0"/>
              <a:t>ขนาดใดก็ได้</a:t>
            </a:r>
          </a:p>
          <a:p>
            <a:r>
              <a:rPr lang="th-TH" dirty="0" smtClean="0"/>
              <a:t>  2.นำเสนอ</a:t>
            </a:r>
            <a:r>
              <a:rPr lang="th-TH" dirty="0" smtClean="0"/>
              <a:t>ขั้นตอนในการผลิต จนถึงการนำไปใช้ประโยชน์ส่งอาทิตย์ต่อไป</a:t>
            </a:r>
            <a:r>
              <a:rPr lang="th-TH" dirty="0" smtClean="0"/>
              <a:t>....</a:t>
            </a:r>
          </a:p>
          <a:p>
            <a:r>
              <a:rPr lang="th-TH" dirty="0" smtClean="0"/>
              <a:t>สิ่งที่ต้องนำมาคือ1.ผลงาน1ชิ้น   2</a:t>
            </a:r>
            <a:r>
              <a:rPr lang="th-TH" dirty="0" err="1" smtClean="0"/>
              <a:t>บอดร์</a:t>
            </a:r>
            <a:r>
              <a:rPr lang="th-TH" dirty="0" smtClean="0"/>
              <a:t>นำเสนอ  3.การนำเสนอเวลาคนละ5นาที</a:t>
            </a:r>
          </a:p>
          <a:p>
            <a:r>
              <a:rPr lang="th-TH" dirty="0" smtClean="0"/>
              <a:t>คะแนนแบ่งออกเป็น  1.ผลงาน10คะแนน.</a:t>
            </a:r>
          </a:p>
          <a:p>
            <a:r>
              <a:rPr lang="th-TH" dirty="0" smtClean="0"/>
              <a:t> </a:t>
            </a:r>
            <a:r>
              <a:rPr lang="th-TH" dirty="0" smtClean="0"/>
              <a:t>                                2.การพูดนำเสนอ5</a:t>
            </a:r>
          </a:p>
          <a:p>
            <a:r>
              <a:rPr lang="th-TH" dirty="0" smtClean="0"/>
              <a:t> </a:t>
            </a:r>
            <a:r>
              <a:rPr lang="th-TH" dirty="0" smtClean="0"/>
              <a:t>                                3.ประโยชน์การนำไปใช้ทางสังคม</a:t>
            </a:r>
          </a:p>
          <a:p>
            <a:r>
              <a:rPr lang="th-TH" dirty="0" smtClean="0"/>
              <a:t> </a:t>
            </a:r>
            <a:r>
              <a:rPr lang="th-TH" dirty="0" smtClean="0"/>
              <a:t> สิ่งต้องทำ  อาทิตย์หน้าส่งแนวคิดที่ต้องการผลิตพร้อมภาพร่าง</a:t>
            </a:r>
          </a:p>
          <a:p>
            <a:r>
              <a:rPr lang="th-TH" dirty="0" smtClean="0"/>
              <a:t> </a:t>
            </a:r>
            <a:r>
              <a:rPr lang="th-TH" dirty="0" smtClean="0"/>
              <a:t>                  อาทิตย์ต่อไปส่งผลงานจริง พร้อมนำเสนอด้วย</a:t>
            </a:r>
            <a:r>
              <a:rPr lang="th-TH" dirty="0" err="1" smtClean="0"/>
              <a:t>บอดร์</a:t>
            </a:r>
            <a:r>
              <a:rPr lang="th-TH" dirty="0" smtClean="0"/>
              <a:t>งานและตัวชิ้นงาน</a:t>
            </a:r>
            <a:endParaRPr lang="th-TH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th-TH" dirty="0" smtClean="0"/>
              <a:t>ทบทวนความรู้ด้านนิเทศิลป์ก่อนสอบ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200400" y="3048000"/>
            <a:ext cx="5334000" cy="3687763"/>
          </a:xfrm>
        </p:spPr>
        <p:txBody>
          <a:bodyPr/>
          <a:lstStyle/>
          <a:p>
            <a:r>
              <a:rPr lang="th-TH" dirty="0" smtClean="0"/>
              <a:t>ข้อมูลจากบทที่1</a:t>
            </a:r>
            <a:endParaRPr lang="th-TH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 smtClean="0"/>
              <a:t>3 ความเข้าใจเกี่ยวกับงานออกแบบนิเทศศิลป์เพื่อนำไปใช้ในงานโฆษณา</a:t>
            </a:r>
            <a:r>
              <a:rPr lang="en-US" dirty="0" smtClean="0"/>
              <a:t/>
            </a:r>
            <a:br>
              <a:rPr lang="en-US" dirty="0" smtClean="0"/>
            </a:b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2057400"/>
            <a:ext cx="5943600" cy="3124199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th-TH" b="1" dirty="0"/>
              <a:t>ความสำคัญการออกแบบนิเทศศิลป์เพื่อการโฆษณา</a:t>
            </a:r>
            <a:endParaRPr lang="en-US" dirty="0"/>
          </a:p>
          <a:p>
            <a:r>
              <a:rPr lang="th-TH" dirty="0"/>
              <a:t>           	งานนิเทศศิลป์เป็นศาสตร์ที่มีพื้นฐานมาจากศิลปะและช่างที่มีวัตถุประสงค์เพื่อสร้างสรรค์งานสื่อสารทางการตลาดและการโฆษณาที่ส่งผลต่อการนำความคิดสร้างสรรค์งานมาใช้โดยสามารถอธิบายความสำคัญได้ </a:t>
            </a:r>
            <a:r>
              <a:rPr lang="th-TH" dirty="0" smtClean="0"/>
              <a:t>ดังนี้ </a:t>
            </a:r>
            <a:endParaRPr lang="th-TH" dirty="0"/>
          </a:p>
          <a:p>
            <a:r>
              <a:rPr lang="th-TH" dirty="0" smtClean="0"/>
              <a:t>1. งาน</a:t>
            </a:r>
            <a:r>
              <a:rPr lang="th-TH" dirty="0"/>
              <a:t>โฆษณาเป็นส่วนหนึ่งของงานด้านการตลาดที่ต้องการความสามารถในเรื่องการดึงดูดและจูงใจ ที่ส่งผลต่อเพื่อใช้ในการสื่อสารในการโฆษณาทำให้เกิดการคล้อยตาม</a:t>
            </a:r>
          </a:p>
        </p:txBody>
      </p:sp>
      <p:pic>
        <p:nvPicPr>
          <p:cNvPr id="4" name="รูปภาพ 3" descr="Untitled-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752600"/>
            <a:ext cx="2663190" cy="330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191000" y="381000"/>
            <a:ext cx="4495800" cy="1219200"/>
          </a:xfrm>
        </p:spPr>
        <p:txBody>
          <a:bodyPr>
            <a:normAutofit fontScale="70000" lnSpcReduction="20000"/>
          </a:bodyPr>
          <a:lstStyle/>
          <a:p>
            <a:r>
              <a:rPr lang="th-TH" dirty="0"/>
              <a:t>งานโฆษณาต้องการสารที่มีประสิทธิภาพในการสร้างสถานะทางสังคมเพื่อเป็นผู้ชี้นำให้เกิดความเชื่อที่ส่งผลเช่นการมีภาพลักษณ์จนถึงการขายสินค้า</a:t>
            </a:r>
          </a:p>
        </p:txBody>
      </p:sp>
      <p:pic>
        <p:nvPicPr>
          <p:cNvPr id="4" name="รูปภาพ 3" descr="fcd937e1aeb2faa6a1e10459db48e036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81000"/>
            <a:ext cx="1295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รูปภาพ 4" descr="372c99ef4a2ec1acf25ee714dc82598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219200"/>
            <a:ext cx="3791953" cy="2396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รูปภาพ 5" descr="image00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1905000"/>
            <a:ext cx="1890713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57200" y="3581400"/>
            <a:ext cx="29718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 </a:t>
            </a: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งานโฆษณาต้องสร้างการสื่อที่สร้างสรรค์และส่งผลต่อการยกระดับความคิดเพื่อส่งผล</a:t>
            </a:r>
          </a:p>
          <a:p>
            <a:pPr marL="457200" marR="0" lvl="1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ต่อจินตนาการที่นำมาใช้ทางการตลาดได้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 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pic>
        <p:nvPicPr>
          <p:cNvPr id="8" name="รูปภาพ 7" descr="image01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4267200"/>
            <a:ext cx="2652713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รูปภาพ 8" descr="image004 (1)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3810000"/>
            <a:ext cx="1795463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04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th-TH" b="1" dirty="0"/>
              <a:t>การแบ่งประเภทในงานออกแบบนิเทศศิลป์เพื่อการโฆษณา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609600" y="914400"/>
            <a:ext cx="7848600" cy="4572000"/>
          </a:xfrm>
        </p:spPr>
        <p:txBody>
          <a:bodyPr>
            <a:normAutofit lnSpcReduction="10000"/>
          </a:bodyPr>
          <a:lstStyle/>
          <a:p>
            <a:r>
              <a:rPr lang="th-TH" dirty="0" smtClean="0"/>
              <a:t>รูปแบบ</a:t>
            </a:r>
            <a:r>
              <a:rPr lang="th-TH" dirty="0"/>
              <a:t>ต่าง ๆ </a:t>
            </a:r>
            <a:r>
              <a:rPr lang="th-TH" dirty="0" smtClean="0"/>
              <a:t>รูปแบบงานแบ่งตามสาขาประกอบด้วย </a:t>
            </a:r>
            <a:r>
              <a:rPr lang="th-TH" dirty="0"/>
              <a:t>3 </a:t>
            </a:r>
            <a:r>
              <a:rPr lang="th-TH" dirty="0" smtClean="0"/>
              <a:t>กลุ่มตาม</a:t>
            </a:r>
            <a:r>
              <a:rPr lang="th-TH" dirty="0" smtClean="0"/>
              <a:t>สาขา</a:t>
            </a:r>
            <a:r>
              <a:rPr lang="th-TH" dirty="0"/>
              <a:t>ได้แก่ </a:t>
            </a:r>
            <a:endParaRPr lang="th-TH" dirty="0" smtClean="0"/>
          </a:p>
          <a:p>
            <a:endParaRPr lang="th-TH" dirty="0" smtClean="0"/>
          </a:p>
          <a:p>
            <a:pPr marL="457200" lvl="1" indent="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tabLst>
                <a:tab pos="914400" algn="l"/>
              </a:tabLst>
            </a:pPr>
            <a:r>
              <a:rPr lang="th-TH" sz="1600" dirty="0" smtClean="0"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 การ</a:t>
            </a:r>
            <a:r>
              <a:rPr lang="th-TH" sz="1600" dirty="0" smtClean="0"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ออกแบบสื่อสิ่งพิมพ์ประกอบไปด้วย </a:t>
            </a:r>
            <a:r>
              <a:rPr lang="th-TH" sz="1600" dirty="0" err="1" smtClean="0"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โล</a:t>
            </a:r>
            <a:r>
              <a:rPr lang="th-TH" sz="1600" dirty="0" smtClean="0"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โก้  นามบัตร ซองจดหมายด้านธุรกิจ การออกแบบสื่อโฆษณาในนิตยสาร  การออกแบบโปสเตอร์โฆษณาประชาสัมพันธ์</a:t>
            </a:r>
            <a:r>
              <a:rPr lang="en-US" sz="1600" dirty="0" smtClean="0"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    </a:t>
            </a:r>
            <a:r>
              <a:rPr lang="th-TH" sz="1600" dirty="0" smtClean="0"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การออกแบบสื่อส่งเสริมการขาย ใบปลิว โบชัวร์  ของที่ระลึกส่งเสริมการขาย  จนการออกแบบเพ็ก</a:t>
            </a:r>
            <a:r>
              <a:rPr lang="th-TH" sz="1600" dirty="0" smtClean="0"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เกษตรสินค้า</a:t>
            </a:r>
            <a:r>
              <a:rPr lang="en-US" sz="1600" dirty="0" smtClean="0"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  </a:t>
            </a:r>
            <a:r>
              <a:rPr lang="th-TH" sz="1600" dirty="0" smtClean="0"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และอื่นๆ</a:t>
            </a:r>
            <a:endParaRPr lang="en-US" sz="600" dirty="0" smtClean="0">
              <a:latin typeface="Arial" pitchFamily="34" charset="0"/>
              <a:cs typeface="Angsana New" pitchFamily="18" charset="-34"/>
            </a:endParaRPr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  <a:tabLst>
                <a:tab pos="914400" algn="l"/>
              </a:tabLst>
            </a:pPr>
            <a:endParaRPr lang="th-TH" sz="1600" dirty="0" smtClean="0">
              <a:latin typeface="Cordia New" pitchFamily="34" charset="-34"/>
              <a:ea typeface="Times New Roman" pitchFamily="18" charset="0"/>
              <a:cs typeface="Cordia New" pitchFamily="34" charset="-34"/>
            </a:endParaRPr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  <a:tabLst>
                <a:tab pos="914400" algn="l"/>
              </a:tabLst>
            </a:pPr>
            <a:endParaRPr lang="th-TH" sz="1600" dirty="0" smtClean="0">
              <a:latin typeface="Cordia New" pitchFamily="34" charset="-34"/>
              <a:ea typeface="Times New Roman" pitchFamily="18" charset="0"/>
              <a:cs typeface="Cordia New" pitchFamily="34" charset="-34"/>
            </a:endParaRPr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  <a:tabLst>
                <a:tab pos="914400" algn="l"/>
              </a:tabLst>
            </a:pPr>
            <a:r>
              <a:rPr lang="th-TH" sz="1600" dirty="0" smtClean="0"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งานออกแบบด้านสิ่งแวดล้อมการออกแบบ</a:t>
            </a:r>
            <a:endParaRPr lang="en-US" sz="600" dirty="0" smtClean="0">
              <a:latin typeface="Arial" pitchFamily="34" charset="0"/>
              <a:cs typeface="Angsana New" pitchFamily="18" charset="-34"/>
            </a:endParaRPr>
          </a:p>
          <a:p>
            <a:pPr marL="0" lvl="0" indent="68580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914400" algn="l"/>
              </a:tabLst>
            </a:pPr>
            <a:r>
              <a:rPr lang="th-TH" sz="1600" dirty="0" smtClean="0"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ประกอบไปด้วย</a:t>
            </a:r>
            <a:r>
              <a:rPr lang="th-TH" sz="1600" b="1" dirty="0" smtClean="0"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 </a:t>
            </a:r>
            <a:r>
              <a:rPr lang="th-TH" sz="1600" dirty="0" smtClean="0"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 งานออกแบบโปรส</a:t>
            </a:r>
            <a:r>
              <a:rPr lang="th-TH" sz="1600" dirty="0" err="1" smtClean="0"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เตอร์</a:t>
            </a:r>
            <a:r>
              <a:rPr lang="th-TH" sz="1600" dirty="0" smtClean="0"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ขนาดใหญ่ การออกแบบไต</a:t>
            </a:r>
            <a:r>
              <a:rPr lang="th-TH" sz="1600" dirty="0" err="1" smtClean="0"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รวิชัล</a:t>
            </a:r>
            <a:r>
              <a:rPr lang="th-TH" sz="1600" dirty="0" smtClean="0"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    การออกแบบบิล</a:t>
            </a:r>
            <a:r>
              <a:rPr lang="th-TH" sz="1600" dirty="0" err="1" smtClean="0"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บอดร์</a:t>
            </a:r>
            <a:r>
              <a:rPr lang="th-TH" sz="1600" dirty="0" smtClean="0"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  การออกแบบสถานที่ในการจัด กิจกรรมส่งเสริมการขาย  การ</a:t>
            </a:r>
            <a:r>
              <a:rPr lang="th-TH" sz="1600" dirty="0" err="1" smtClean="0"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จัดดิสเพลย์</a:t>
            </a:r>
            <a:r>
              <a:rPr lang="th-TH" sz="1600" dirty="0" smtClean="0"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หน้าร้าน และสื่อใหม่ที่เกี่ยวกับสถานที่ต่างๆ</a:t>
            </a:r>
            <a:endParaRPr lang="en-US" sz="600" dirty="0" smtClean="0">
              <a:latin typeface="Arial" pitchFamily="34" charset="0"/>
              <a:cs typeface="Angsana New" pitchFamily="18" charset="-34"/>
            </a:endParaRPr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914400" algn="l"/>
              </a:tabLst>
            </a:pPr>
            <a:endParaRPr lang="th-TH" sz="1600" dirty="0" smtClean="0">
              <a:latin typeface="Cordia New" pitchFamily="34" charset="-34"/>
              <a:ea typeface="Times New Roman" pitchFamily="18" charset="0"/>
              <a:cs typeface="Cordia New" pitchFamily="34" charset="-34"/>
            </a:endParaRPr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914400" algn="l"/>
              </a:tabLst>
            </a:pPr>
            <a:endParaRPr lang="th-TH" sz="1600" dirty="0" smtClean="0">
              <a:latin typeface="Cordia New" pitchFamily="34" charset="-34"/>
              <a:ea typeface="Times New Roman" pitchFamily="18" charset="0"/>
              <a:cs typeface="Cordia New" pitchFamily="34" charset="-34"/>
            </a:endParaRPr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914400" algn="l"/>
              </a:tabLst>
            </a:pPr>
            <a:r>
              <a:rPr lang="th-TH" sz="1600" dirty="0" smtClean="0"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3, งานออกแบบด้านการสื่อสารด้วยภาพและเสียงด้านภาพยนตร์ ทีวีและอินเตอร์เน็ต</a:t>
            </a:r>
            <a:endParaRPr lang="en-US" sz="600" dirty="0" smtClean="0">
              <a:latin typeface="Arial" pitchFamily="34" charset="0"/>
              <a:cs typeface="Angsana New" pitchFamily="18" charset="-34"/>
            </a:endParaRPr>
          </a:p>
          <a:p>
            <a:pPr marL="0" lvl="0" indent="68580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914400" algn="l"/>
              </a:tabLst>
            </a:pPr>
            <a:r>
              <a:rPr lang="th-TH" sz="1600" b="1" dirty="0" smtClean="0"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      	</a:t>
            </a:r>
            <a:r>
              <a:rPr lang="th-TH" sz="1600" dirty="0" smtClean="0"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ประกอบไปด้วย</a:t>
            </a:r>
            <a:r>
              <a:rPr lang="th-TH" sz="1600" b="1" dirty="0" smtClean="0"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 </a:t>
            </a:r>
            <a:r>
              <a:rPr lang="th-TH" sz="1600" dirty="0" smtClean="0"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 ออกแบบสต</a:t>
            </a:r>
            <a:r>
              <a:rPr lang="th-TH" sz="1600" dirty="0" err="1" smtClean="0"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อรี่บอดร์</a:t>
            </a:r>
            <a:r>
              <a:rPr lang="th-TH" sz="1600" dirty="0" smtClean="0"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ให้งานทีวี และ ภาพยนตร์โฆษณา  การออกแบบฉากสถานที่ในการผลิตรายทีวี และภาพยนตร์ และงานภาพยนตร์โฆษณา  และจัดทำออกแบบหน้า</a:t>
            </a:r>
            <a:r>
              <a:rPr lang="th-TH" sz="1600" dirty="0" err="1" smtClean="0"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เพจ</a:t>
            </a:r>
            <a:r>
              <a:rPr lang="th-TH" sz="1600" dirty="0" smtClean="0"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 แบ</a:t>
            </a:r>
            <a:r>
              <a:rPr lang="th-TH" sz="1600" dirty="0" err="1" smtClean="0"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รนด์เนอร์</a:t>
            </a:r>
            <a:r>
              <a:rPr lang="th-TH" sz="1600" dirty="0" smtClean="0"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ในสื่ออินเตอร์เน็ตและอื่นๆ</a:t>
            </a:r>
            <a:endParaRPr lang="en-US" sz="600" dirty="0" smtClean="0">
              <a:latin typeface="Arial" pitchFamily="34" charset="0"/>
              <a:cs typeface="Angsana New" pitchFamily="18" charset="-34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609600" y="762000"/>
            <a:ext cx="7162800" cy="6096000"/>
          </a:xfrm>
        </p:spPr>
        <p:txBody>
          <a:bodyPr/>
          <a:lstStyle/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ทบทวนการเรียนครั้งที่แล้ว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เนื้อหาครั้งก่อน</a:t>
            </a:r>
          </a:p>
          <a:p>
            <a:r>
              <a:rPr lang="th-TH" dirty="0" smtClean="0"/>
              <a:t>การบ้าน</a:t>
            </a:r>
          </a:p>
          <a:p>
            <a:r>
              <a:rPr lang="th-TH" dirty="0" smtClean="0"/>
              <a:t>ส่งงานรวมเล่มครึ่งเทอม20คะแนน</a:t>
            </a:r>
          </a:p>
          <a:p>
            <a:r>
              <a:rPr lang="th-TH" dirty="0" smtClean="0"/>
              <a:t>งานครั้งแรกทั้งงานในห้อง  งานการบ้าน จนถึงเรื่ององค์ประกอบ</a:t>
            </a:r>
            <a:endParaRPr lang="th-TH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24200" cy="1782762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ขั้นตอนในการออกแบบงานนิเทศศิลป์</a:t>
            </a:r>
            <a:endParaRPr lang="th-TH" dirty="0"/>
          </a:p>
        </p:txBody>
      </p:sp>
      <p:pic>
        <p:nvPicPr>
          <p:cNvPr id="4" name="รูปภาพ 3"/>
          <p:cNvPicPr/>
          <p:nvPr/>
        </p:nvPicPr>
        <p:blipFill>
          <a:blip r:embed="rId2" cstate="print"/>
          <a:srcRect l="35301" t="21785" r="35074" b="12013"/>
          <a:stretch>
            <a:fillRect/>
          </a:stretch>
        </p:blipFill>
        <p:spPr bwMode="auto">
          <a:xfrm>
            <a:off x="3352800" y="381000"/>
            <a:ext cx="4800600" cy="5664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 smtClean="0"/>
              <a:t>ขั้นตอนก่อนผลิต (</a:t>
            </a:r>
            <a:r>
              <a:rPr lang="en-US" b="1" dirty="0" smtClean="0"/>
              <a:t>Pre Product</a:t>
            </a:r>
            <a:r>
              <a:rPr lang="th-TH" b="1" dirty="0" smtClean="0"/>
              <a:t>)</a:t>
            </a:r>
            <a:r>
              <a:rPr lang="en-US" dirty="0" smtClean="0"/>
              <a:t/>
            </a:r>
            <a:br>
              <a:rPr lang="en-US" dirty="0" smtClean="0"/>
            </a:br>
            <a:endParaRPr lang="th-TH" dirty="0"/>
          </a:p>
        </p:txBody>
      </p:sp>
      <p:pic>
        <p:nvPicPr>
          <p:cNvPr id="4" name="รูปภาพ 3" descr="image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762000"/>
            <a:ext cx="262826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รูปภาพ 4" descr="download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133600"/>
            <a:ext cx="246697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รูปภาพ 5" descr="download (1)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1143000"/>
            <a:ext cx="2435225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รูปภาพ 6" descr="Light-of-Manayunk-pre-production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1219200"/>
            <a:ext cx="246697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1219200" y="3505200"/>
            <a:ext cx="472440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h-TH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Calibri" pitchFamily="34" charset="0"/>
                <a:cs typeface="Cordia New" pitchFamily="34" charset="-34"/>
              </a:rPr>
              <a:t>การเข้าใจในโจทย์ (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Calibri" pitchFamily="34" charset="0"/>
                <a:cs typeface="Cordia New" pitchFamily="34" charset="-34"/>
              </a:rPr>
              <a:t>Bif</a:t>
            </a:r>
            <a:r>
              <a:rPr kumimoji="0" lang="th-TH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Calibri" pitchFamily="34" charset="0"/>
                <a:cs typeface="Cordia New" pitchFamily="34" charset="-34"/>
              </a:rPr>
              <a:t>)</a:t>
            </a:r>
            <a:endParaRPr kumimoji="0" lang="th-TH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rdia New" pitchFamily="34" charset="-34"/>
              <a:ea typeface="Times New Roman" pitchFamily="18" charset="0"/>
              <a:cs typeface="Angsana New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Times New Roman" pitchFamily="18" charset="0"/>
                <a:cs typeface="Angsana New" pitchFamily="18" charset="-34"/>
              </a:rPr>
              <a:t>โจทย์ในการออกแบบ หมายถึงความต้องการของผู้จ้างงานที่มีความต้องการหรือวัตถุประสงค์ในการให้นักออกแบบออกชิ้นงานให้ ซึ่งอาจจะเป็นสื่อที่แตกต่างกันไป ดังนั้นจึงมีความประสงค์ในการให้นักออกแบบผลิตผลงานให้เพื่อใช้ในด้านต่างๆตามวัตถุประสงค์ของผู้จ้างงาน </a:t>
            </a:r>
            <a:endParaRPr kumimoji="0" lang="th-TH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457200"/>
            <a:ext cx="41148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85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71550" algn="l"/>
              </a:tabLst>
            </a:pPr>
            <a:r>
              <a:rPr kumimoji="0" lang="th-TH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Calibri" pitchFamily="34" charset="0"/>
                <a:cs typeface="Cordia New" pitchFamily="34" charset="-34"/>
              </a:rPr>
              <a:t>การรวบรวมข้อมูลเพื่อใช้ในการออกแบบและกำหนดแนวคิด(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Calibri" pitchFamily="34" charset="0"/>
                <a:cs typeface="Cordia New" pitchFamily="34" charset="-34"/>
              </a:rPr>
              <a:t>Gathering Data</a:t>
            </a:r>
            <a:r>
              <a:rPr kumimoji="0" lang="th-TH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Calibri" pitchFamily="34" charset="0"/>
                <a:cs typeface="Cordia New" pitchFamily="34" charset="-34"/>
              </a:rPr>
              <a:t>) 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685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71550" algn="l"/>
              </a:tabLst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Calibri" pitchFamily="34" charset="0"/>
                <a:cs typeface="Cordia New" pitchFamily="34" charset="-34"/>
              </a:rPr>
              <a:t>การเก็บรวบรวมข้อมูลเพื่อใช้ในการกำหนดแนวคิดกำหนดกลุ่มเป้าหมายกำหนดรูปแบบในการออกแบบสื่อที่เข้าถึงดังนั้นนักออกแบบควรมีความเข้าใจในสิ่งต่างๆดังนี้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685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71550" algn="l"/>
              </a:tabLst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28600" y="1905000"/>
            <a:ext cx="38862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1257300" algn="l"/>
              </a:tabLst>
            </a:pPr>
            <a:r>
              <a:rPr kumimoji="0" lang="th-TH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Calibri" pitchFamily="34" charset="0"/>
                <a:cs typeface="Cordia New" pitchFamily="34" charset="-34"/>
              </a:rPr>
              <a:t>ลูกค้าในการออกแบบ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Calibri" pitchFamily="34" charset="0"/>
                <a:cs typeface="Cordia New" pitchFamily="34" charset="-34"/>
              </a:rPr>
              <a:t>                 	นักออกแบบควรเข้าใจว่าเราได้รับจ้างออกแบบงานไปเพื่ออะไรสิ่งที่คาดหวังจากตัวผู้ว่าจ้าง ทั้งนี้ผู้ว่าจ้างที่เป็นลูกค้าอาจแบ่งออกง่ายๆ 3ประเภท 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1257300" algn="l"/>
              </a:tabLst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Calibri" pitchFamily="34" charset="0"/>
                <a:cs typeface="Cordia New" pitchFamily="34" charset="-34"/>
              </a:rPr>
              <a:t>ลูกค้าที่จ้างเอเจนซี่ไว้และชอบทำเอง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1257300" algn="l"/>
              </a:tabLst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Calibri" pitchFamily="34" charset="0"/>
                <a:cs typeface="Cordia New" pitchFamily="34" charset="-34"/>
              </a:rPr>
              <a:t>ลูกค้าที่มีความยุติธรรม เมื่อเอเจซี่ผลิตงานเต็มที่สิ่งที่เอเจนซี่คาดหวังการได้รับการปฏิบัติที่เป็นธรรม จากค่าตอบแทนที่สมเหตุสมผล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1257300" algn="l"/>
              </a:tabLst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Calibri" pitchFamily="34" charset="0"/>
                <a:cs typeface="Cordia New" pitchFamily="34" charset="-34"/>
              </a:rPr>
              <a:t>ลูกค้าที่ไม่ </a:t>
            </a:r>
            <a:r>
              <a:rPr kumimoji="0" lang="en-ZW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Calibri" pitchFamily="34" charset="0"/>
                <a:cs typeface="Cordia New" pitchFamily="34" charset="-34"/>
              </a:rPr>
              <a:t>Bossy 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Calibri" pitchFamily="34" charset="0"/>
                <a:cs typeface="Cordia New" pitchFamily="34" charset="-34"/>
              </a:rPr>
              <a:t>จนเกินไป ซึ่งลูกค้าที่เจ้ายศเจ้าอย่าง จะไม่ค่อยสร้างความเป็นมิตรในการทำงานเท่าไร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Calibri" pitchFamily="34" charset="0"/>
                <a:cs typeface="Cordia New" pitchFamily="34" charset="-34"/>
              </a:rPr>
              <a:t>INSIDE CLIENT SERVICE 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Calibri" pitchFamily="34" charset="0"/>
                <a:cs typeface="Cordia New" pitchFamily="34" charset="-34"/>
              </a:rPr>
              <a:t>วศิน เตยะธิติ.(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Calibri" pitchFamily="34" charset="0"/>
                <a:cs typeface="Cordia New" pitchFamily="34" charset="-34"/>
              </a:rPr>
              <a:t>2551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Calibri" pitchFamily="34" charset="0"/>
                <a:cs typeface="Cordia New" pitchFamily="34" charset="-34"/>
              </a:rPr>
              <a:t>)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Calibri" pitchFamily="34" charset="0"/>
                <a:cs typeface="Cordia New" pitchFamily="34" charset="-34"/>
              </a:rPr>
              <a:t>: 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Calibri" pitchFamily="34" charset="0"/>
                <a:cs typeface="Cordia New" pitchFamily="34" charset="-34"/>
              </a:rPr>
              <a:t>กรุงเทพฯบริษัท ยูนิ</a:t>
            </a:r>
            <a:r>
              <a:rPr kumimoji="0" lang="th-TH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Calibri" pitchFamily="34" charset="0"/>
                <a:cs typeface="Cordia New" pitchFamily="34" charset="-34"/>
              </a:rPr>
              <a:t>เวอร์แซล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Calibri" pitchFamily="34" charset="0"/>
                <a:cs typeface="Cordia New" pitchFamily="34" charset="-34"/>
              </a:rPr>
              <a:t> พับลิชิ่ง จำกัด.</a:t>
            </a:r>
            <a:endParaRPr kumimoji="0" lang="th-TH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304800" y="5105400"/>
            <a:ext cx="4114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h-TH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Calibri" pitchFamily="34" charset="0"/>
                <a:cs typeface="Cordia New" pitchFamily="34" charset="-34"/>
              </a:rPr>
              <a:t>2กลุ่มผู้บริโภคในการออกแบบ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Calibri" pitchFamily="34" charset="0"/>
                <a:cs typeface="Cordia New" pitchFamily="34" charset="-34"/>
              </a:rPr>
              <a:t>ความสำคัญในการออกแบบนิเทศศิลป์จะขายไม่ได้ก็คือกลุ่มเป้าหมายซึ่งเป็นกลุ่มที่เราต้องเข้าใจมากที่สุดเพราะจะเป็นกลุ่มที่เราออกแบบงานให้เขาถึงมากที่สุดไม่ว่าเป็นการสื่อความหมาย การออกแบบ การสร้างแรงจูงใจและการจดจำมากที่สุดเพราะส่งผลกับวัตถุประสงค์ของผู้ว่าจ้างโดยตรง</a:t>
            </a:r>
            <a:endParaRPr kumimoji="0" lang="th-TH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4800600" y="152400"/>
            <a:ext cx="35052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h-TH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Calibri" pitchFamily="34" charset="0"/>
                <a:cs typeface="Cordia New" pitchFamily="34" charset="-34"/>
              </a:rPr>
              <a:t>3.แนวทางที่ใช้ในการออกแบบ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Calibri" pitchFamily="34" charset="0"/>
                <a:cs typeface="Cordia New" pitchFamily="34" charset="-34"/>
              </a:rPr>
              <a:t>หลายครั้งนักออกแบบมีความเข้าใจในงานออกแบบหรือรูปแบบที่ตนเองถนัดเท่านั้น แต่ในความเป็นจริงนักออกแบบต้องเข้ารูปแบบงานออกแบได้หลากหลายรูปแบบ ทั้งนี้อาจเกี่ยวพันกับทิศทางการตลาดและทิศทางในการออกแบบในช่วงเวลานั้นๆด้วยตลอดจนการใช้วัสดุ สีในการออกแบบ</a:t>
            </a:r>
            <a:endParaRPr kumimoji="0" lang="th-TH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4953000" y="1901280"/>
            <a:ext cx="180209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h-TH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Calibri" pitchFamily="34" charset="0"/>
                <a:cs typeface="Cordia New" pitchFamily="34" charset="-34"/>
              </a:rPr>
              <a:t>4รูปแบบด้านตลาด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4648200" y="2286000"/>
            <a:ext cx="38100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14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Calibri" pitchFamily="34" charset="0"/>
                <a:cs typeface="Cordia New" pitchFamily="34" charset="-34"/>
              </a:rPr>
              <a:t>การเข้าใจในรูปแบบของตลาดจะทำให้เราสามารถเข้าใจและสามารถกำหนดงานออกแบบที่แตกต่างๆ  งานออกแบบที่เข้าถึงได้มากว่าเพราะในตลาดมีสินค้าประเภทเดียวกันจำนวนมากดังนั้นหากเราไม่มีความรู้อาจสร้างที่เหมือน สร้างงานที่น้อยกว่าและอาจส่งผลในงานออกแบบที่น้อยลงส่งผลต่อการสร้างงานที่เป็นไปตามวัตถุประสงค์ของผู้ว่าจ้างก็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5105400" y="3962400"/>
            <a:ext cx="33528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th-TH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Calibri" pitchFamily="34" charset="0"/>
                <a:cs typeface="Cordia New" pitchFamily="34" charset="-34"/>
              </a:rPr>
              <a:t>คุณลักษณะของลูกค้าผู้ว่าจ้างและบริษัท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Calibri" pitchFamily="34" charset="0"/>
                <a:cs typeface="Cordia New" pitchFamily="34" charset="-34"/>
              </a:rPr>
              <a:t>บริษัทเจ้าของธุรกิจมีความเชื่อมโยงในการออกแบบได้อย่างไร คงมีคนสงสัยหากเราออกแบบงานที่มีกลุ่มผู้บริโภคในการสร้างการรับรู้ ดังนั้นการรับรู้นั้นอาจเชื่อมโยงไปถึงบริษัทเจ้าของสินค้าเลยก็ได้ดังนั้นนักออกแบบอาจสอดแทรกสัญลักษณ์ไม่ว่าจะเป็น สี ตัวอักษร หรืออื่นๆที่เกี่ยวข้องกับบริษัทเข้าไปในงานออกแบบได้อีกทาง</a:t>
            </a:r>
            <a:endParaRPr kumimoji="0" lang="th-TH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th-TH" b="1" dirty="0" smtClean="0"/>
              <a:t>การกำหนดแนวคิดและการคัดสรรแนวคิดเพื่อการนำมาใช้</a:t>
            </a:r>
            <a:r>
              <a:rPr lang="en-US" dirty="0" smtClean="0"/>
              <a:t/>
            </a:r>
            <a:br>
              <a:rPr lang="en-US" dirty="0" smtClean="0"/>
            </a:b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219200" y="3962399"/>
            <a:ext cx="6781800" cy="2895601"/>
          </a:xfrm>
        </p:spPr>
        <p:txBody>
          <a:bodyPr>
            <a:normAutofit fontScale="47500" lnSpcReduction="20000"/>
          </a:bodyPr>
          <a:lstStyle/>
          <a:p>
            <a:r>
              <a:rPr lang="th-TH" dirty="0" smtClean="0"/>
              <a:t>    การ</a:t>
            </a:r>
            <a:r>
              <a:rPr lang="th-TH" dirty="0" smtClean="0"/>
              <a:t>กำหนดแนวคิดในการใช้ภาพหลายๆครั้งอาจต้องได้แนวคิดจากฝ่ายคิดสร้างสรรค์มาออกเป็น</a:t>
            </a:r>
            <a:r>
              <a:rPr lang="en-US" dirty="0" smtClean="0"/>
              <a:t> concept </a:t>
            </a:r>
            <a:r>
              <a:rPr lang="th-TH" dirty="0" smtClean="0"/>
              <a:t>นักออกแบบก็จะนำแนวคิดมาแตกออกเป็นภาพที่สามารถสื่อความหมาย</a:t>
            </a:r>
            <a:r>
              <a:rPr lang="th-TH" dirty="0" err="1" smtClean="0"/>
              <a:t>ได้มาก</a:t>
            </a:r>
            <a:r>
              <a:rPr lang="th-TH" dirty="0" smtClean="0"/>
              <a:t>ที่สุด  </a:t>
            </a:r>
            <a:endParaRPr lang="th-TH" dirty="0" smtClean="0"/>
          </a:p>
          <a:p>
            <a:r>
              <a:rPr lang="th-TH" dirty="0" smtClean="0"/>
              <a:t> </a:t>
            </a:r>
            <a:r>
              <a:rPr lang="th-TH" dirty="0" smtClean="0"/>
              <a:t>  </a:t>
            </a:r>
            <a:r>
              <a:rPr lang="th-TH" dirty="0" smtClean="0"/>
              <a:t>อาจ</a:t>
            </a:r>
            <a:r>
              <a:rPr lang="th-TH" dirty="0" smtClean="0"/>
              <a:t>เลือกภาพกลุ่มผู้บริโภคเข้าไปในแนวคิดนี้ได้เพื่อให้เข้าถึงกลุ่มเป้าหมายโดยตรง การออกแบบจากแนวคิดที่ดีจะสงผลต่อการดึงดูดและทำให้ผู้บริโภคอยู่กับสื่อโฆษณานั้นได้นาน ทำให้ส่งผลต่อการการพิจารณาและซึมซับเนื้อหาได้ดีเช่นงานออกแบบโปสเตอรที่ต้องสร้างการดึงดูดโดยใช้ภาพ การใช้สีที่ดึงดูดและทำให้ผู้บริโภคหยุดและเข้ามาสื่อสารผ่านภาพตัวอักษรต่างๆในการตีความได้</a:t>
            </a:r>
            <a:r>
              <a:rPr lang="en-ZW" dirty="0" smtClean="0"/>
              <a:t>  </a:t>
            </a:r>
            <a:r>
              <a:rPr lang="en-ZW" dirty="0" err="1" smtClean="0"/>
              <a:t>Varnono</a:t>
            </a:r>
            <a:r>
              <a:rPr lang="en-ZW" dirty="0" smtClean="0"/>
              <a:t> Mills </a:t>
            </a:r>
            <a:r>
              <a:rPr lang="th-TH" dirty="0" smtClean="0"/>
              <a:t>51</a:t>
            </a:r>
            <a:r>
              <a:rPr lang="en-ZW" dirty="0" smtClean="0"/>
              <a:t> Making Posters</a:t>
            </a:r>
            <a:r>
              <a:rPr lang="th-TH" dirty="0" smtClean="0"/>
              <a:t>.(</a:t>
            </a:r>
            <a:r>
              <a:rPr lang="en-ZW" dirty="0" smtClean="0"/>
              <a:t>1997</a:t>
            </a:r>
            <a:r>
              <a:rPr lang="th-TH" dirty="0" smtClean="0"/>
              <a:t>).</a:t>
            </a:r>
            <a:r>
              <a:rPr lang="en-ZW" dirty="0" smtClean="0"/>
              <a:t> Studio Vista Limited Blue Star House</a:t>
            </a:r>
            <a:endParaRPr lang="en-US" dirty="0" smtClean="0"/>
          </a:p>
          <a:p>
            <a:r>
              <a:rPr lang="en-US" dirty="0" smtClean="0"/>
              <a:t>Nancy Duarte</a:t>
            </a:r>
            <a:r>
              <a:rPr lang="th-TH" dirty="0" smtClean="0"/>
              <a:t>.(</a:t>
            </a:r>
            <a:r>
              <a:rPr lang="en-US" dirty="0" smtClean="0"/>
              <a:t>2554</a:t>
            </a:r>
            <a:r>
              <a:rPr lang="th-TH" dirty="0" smtClean="0"/>
              <a:t>). ได้กล่าวถึงการกำหนดแนวคิดในการใช้ภาพในการผลิตสไลด์ว่า การร่างภาพ</a:t>
            </a:r>
            <a:r>
              <a:rPr lang="th-TH" dirty="0" err="1" smtClean="0"/>
              <a:t>ไอเดีย</a:t>
            </a:r>
            <a:r>
              <a:rPr lang="th-TH" dirty="0" smtClean="0"/>
              <a:t>ควรมีความรวดเร็วไม่ต้องพิถีพิถันมากนัก เราสมารถหาภาพจากนิตยสารเก่าหรือในอินเตอร์เน็ตมาใช้ในการอ้างอิงค์ ทั้งเพื่อให้ได้ภาพออกมาจากแนวคิดให้มากที่สุด เพื่อใช้ในการคัดเลือก จากหลายแนวคิดให้เหลือเพียงภาพเดียวก็ตามเพราะมันคือกระบวนการคัดสรรค์ ซึ่งเป็นสิ่งที่ดี</a:t>
            </a:r>
            <a:r>
              <a:rPr lang="en-US" dirty="0" smtClean="0"/>
              <a:t> Nancy Duarte</a:t>
            </a:r>
            <a:r>
              <a:rPr lang="th-TH" dirty="0" smtClean="0"/>
              <a:t>.(</a:t>
            </a:r>
            <a:r>
              <a:rPr lang="en-US" dirty="0" smtClean="0"/>
              <a:t>2554</a:t>
            </a:r>
            <a:r>
              <a:rPr lang="th-TH" dirty="0" smtClean="0"/>
              <a:t>).</a:t>
            </a:r>
            <a:r>
              <a:rPr lang="en-US" dirty="0" smtClean="0"/>
              <a:t> </a:t>
            </a:r>
            <a:r>
              <a:rPr lang="en-US" dirty="0" err="1" smtClean="0"/>
              <a:t>Slde:Ology</a:t>
            </a:r>
            <a:r>
              <a:rPr lang="en-US" dirty="0" smtClean="0"/>
              <a:t>  Millennium May</a:t>
            </a:r>
          </a:p>
          <a:p>
            <a:r>
              <a:rPr lang="th-TH" dirty="0" smtClean="0"/>
              <a:t>ดังนั้นการกำหนดแนวคิดจึงมีความจำเป็นที่ต้องกำหนดแนวคิดให้หลากหลายแนวคิดเพื่อใช้กำหนดแนวทางของภาพในการสื่อสารที่ส่งผลถึงการสื่อสารและสวยงามได้เช่นกัน</a:t>
            </a:r>
            <a:endParaRPr lang="en-US" dirty="0" smtClean="0"/>
          </a:p>
          <a:p>
            <a:endParaRPr lang="th-TH" dirty="0"/>
          </a:p>
        </p:txBody>
      </p:sp>
      <p:pic>
        <p:nvPicPr>
          <p:cNvPr id="4" name="รูปภาพ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990600"/>
            <a:ext cx="4394835" cy="24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52400" y="457200"/>
            <a:ext cx="4191000" cy="6248400"/>
          </a:xfrm>
        </p:spPr>
        <p:txBody>
          <a:bodyPr>
            <a:normAutofit fontScale="55000" lnSpcReduction="20000"/>
          </a:bodyPr>
          <a:lstStyle/>
          <a:p>
            <a:r>
              <a:rPr lang="th-TH" b="1" dirty="0" smtClean="0"/>
              <a:t>ขั้นตอนการผลิต (</a:t>
            </a:r>
            <a:r>
              <a:rPr lang="en-US" b="1" dirty="0" smtClean="0"/>
              <a:t>Production</a:t>
            </a:r>
            <a:r>
              <a:rPr lang="th-TH" b="1" dirty="0" smtClean="0"/>
              <a:t>)</a:t>
            </a:r>
            <a:endParaRPr lang="en-US" dirty="0" smtClean="0"/>
          </a:p>
          <a:p>
            <a:r>
              <a:rPr lang="en-US" b="1" dirty="0" smtClean="0"/>
              <a:t> </a:t>
            </a:r>
            <a:endParaRPr lang="en-US" dirty="0" smtClean="0"/>
          </a:p>
          <a:p>
            <a:r>
              <a:rPr lang="th-TH" dirty="0" smtClean="0"/>
              <a:t>การผลิตแนวคิดให้ออกมาเป็นภาพร่าง จนถึงการผลิตต้นฉบับมีหลากหลายขั้นตอน ทั้งนี้ เพื่อทำให้เกิดกระบวนการในการกลั่นกรองแนวคิดและถ่ายทอดอย่างมีระบบไปสู่ในการผลิตงานที่ดีได้นั้นอาจต้องผ่านกระบวนการในการออกแบบดังนี้</a:t>
            </a:r>
            <a:endParaRPr lang="en-US" dirty="0" smtClean="0"/>
          </a:p>
          <a:p>
            <a:pPr lvl="0"/>
            <a:endParaRPr lang="th-TH" b="1" dirty="0" smtClean="0"/>
          </a:p>
          <a:p>
            <a:pPr lvl="1"/>
            <a:r>
              <a:rPr lang="th-TH" b="1" dirty="0" smtClean="0"/>
              <a:t>การร่างภาพ</a:t>
            </a:r>
            <a:r>
              <a:rPr lang="th-TH" dirty="0" smtClean="0"/>
              <a:t>เพื่อนำแนวคิดสู่ภาพออกมาเป็นภาพขนาดเล็ก (</a:t>
            </a:r>
            <a:r>
              <a:rPr lang="en-US" dirty="0" smtClean="0"/>
              <a:t>Preliminary</a:t>
            </a:r>
            <a:r>
              <a:rPr lang="th-TH" dirty="0" smtClean="0"/>
              <a:t>) ที่สื่อถึงแนวคิดออกมาในรูปแบบภาพวาดที่องค์ประกอบภาพ การจัดวางองค์ประกอบศิลป์และตัวอักษรให้เข้าใจแบบง่ายๆอาจใช้รูปทรงเลขาคณิตเพื่อแทนค่ารูปทรงเหมือนจริงก็ได้โดยมีจำนวนเท่าไรก็ได้จนกว่าจะได้แนวภาพที่เรารู้สึกว่าตอบโจทย์ความต้องการได้อาจมี </a:t>
            </a:r>
            <a:r>
              <a:rPr lang="en-US" dirty="0" smtClean="0"/>
              <a:t>10</a:t>
            </a:r>
            <a:r>
              <a:rPr lang="th-TH" dirty="0" smtClean="0"/>
              <a:t> ภาพ </a:t>
            </a:r>
            <a:r>
              <a:rPr lang="en-US" dirty="0" smtClean="0"/>
              <a:t>100</a:t>
            </a:r>
            <a:r>
              <a:rPr lang="th-TH" dirty="0" smtClean="0"/>
              <a:t> ภาพ ก็เป็นไปได้สิ่งที่ได้เราเรียกว่าแบบ </a:t>
            </a:r>
            <a:r>
              <a:rPr lang="en-US" dirty="0" smtClean="0"/>
              <a:t>Sketch</a:t>
            </a:r>
            <a:endParaRPr lang="en-US" sz="1800" dirty="0" smtClean="0"/>
          </a:p>
          <a:p>
            <a:pPr lvl="1"/>
            <a:r>
              <a:rPr lang="th-TH" dirty="0" smtClean="0"/>
              <a:t>การร่างภาพแบบขยาย เป็นการนำภาพขนาดเล็กทีได้มากจากแนวคิดขยายมาขยายและสามารถใช้สีและข้อความใส่ไปเพื่อทำให้มีความคล้ายจริงโดยมีขนาดภาพที่ใหญ่ขึ้น เพื่อสามารถใส่รายละเอียดข้อความองค์ประกอบให้ภาพสามารถเข้าใจได้ง่ายมากขึ้น โดยการทำงานจริงเรื่ององค์ประกอบภาพสามารถปรับรูปแบบเพิ่มเติมได้ตามความเหมาะสม</a:t>
            </a:r>
            <a:endParaRPr lang="en-US" sz="1800" dirty="0" smtClean="0"/>
          </a:p>
          <a:p>
            <a:pPr lvl="1"/>
            <a:r>
              <a:rPr lang="th-TH" dirty="0" smtClean="0"/>
              <a:t>การร่างภาพแบบเหมือนจริง ทำการใส่สีรายละเอียดหรืออาจนำมาทำในคอมพิวเตอร์เพื่อให้ได้ภาพร่างที่ดีที่สุดในระดับ </a:t>
            </a:r>
            <a:r>
              <a:rPr lang="en-US" dirty="0" smtClean="0"/>
              <a:t>3</a:t>
            </a:r>
            <a:r>
              <a:rPr lang="th-TH" dirty="0" smtClean="0"/>
              <a:t> นี้</a:t>
            </a:r>
            <a:endParaRPr lang="en-US" sz="1800" dirty="0"/>
          </a:p>
        </p:txBody>
      </p:sp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4267200" y="698957"/>
            <a:ext cx="4572000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th-TH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การสร้างวัสดุในการผลิตงานต้นฉบับ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การผลิตต้นฉบับที่เราเรียกว่า</a:t>
            </a:r>
            <a:r>
              <a:rPr kumimoji="0" lang="th-TH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อาตร์เวิคร์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หากเป็นการการผลิตงานในด้านงานโฆษณาหลายชิ้นคงแตกต่างกันไป แต่ขอยกตัวอย่าง</a:t>
            </a:r>
            <a:r>
              <a:rPr kumimoji="0" lang="th-TH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ประเภทป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ริ้นเอ็ด (งานโฆษณาในสิ่งพิมพ์)หลังจากการได้ภาพร่างสุดท้ายที่เราเรียกว่า</a:t>
            </a:r>
            <a:r>
              <a:rPr kumimoji="0" lang="th-TH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เลย์เอาท์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สุดท้ายแล้ว นักออกแบบต้องทำการหาวัสดุในการนำมาใช้ในการประกอบเพื่อให้เกิดงานที่เหมือนหรือใกล้เคียงกับต้นฉบับมากที่สุด โดยการค้นหาภาพวัสดุจาก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AutoNum type="arabicPeriod"/>
              <a:tabLst>
                <a:tab pos="685800" algn="l"/>
              </a:tabLst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ภาพในอินเตอร์เน็ตที่มีธุรกิจภาพที่ขายในอินเตอร์เน็ต  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AutoNum type="arabicPeriod"/>
              <a:tabLst>
                <a:tab pos="685800" algn="l"/>
              </a:tabLst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การถ่ายภาพจากในและนอกสตูดิโอ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AutoNum type="arabicPeriod"/>
              <a:tabLst>
                <a:tab pos="685800" algn="l"/>
              </a:tabLst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การวาดหรืองานสร้างสรรค์งานศิลปะต่างๆด้วยมือ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AutoNum type="arabicPeriod"/>
              <a:tabLst>
                <a:tab pos="685800" algn="l"/>
              </a:tabLst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หรืออาจใช้คอมพิวเตอร์เพื่อผลิตวัสดุในงาน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AutoNum type="arabicPeriod"/>
              <a:tabLst>
                <a:tab pos="685800" algn="l"/>
              </a:tabLst>
            </a:pPr>
            <a:endParaRPr kumimoji="0" lang="th-TH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4572000" y="3429000"/>
            <a:ext cx="4038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85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การผลิต  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หลังจากนั้นก็นำภาพที่ได้เข้าไปจัดองค์ประกอบด้วยการทำมือ เช่นการตัดติดปะติดและถ่าย</a:t>
            </a:r>
            <a:r>
              <a:rPr kumimoji="0" lang="th-TH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ฟิมล์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เพื่อให้ได้ภาพที่คมชัดหรือการนำเข้าไปจัดองค์ประกอบด้วยคอมพิวเตอร์ใส่ข้อความปรับสี ซึ่งปัจจุบันมีโปรแกรมคอมพิวเตอร์หลายตัวที่สามารถสร้างการจัดองค์ประกอบที่ง่ายมากขึ้น และนำเข้าสู่กระบวนการในการผลิตโรงพิมพ์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685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กระบวนการผลิตในโรงพิมพ์นักออกแบบควรมีความรู้บ้างเพราะเป็นขั้นตอนที่จะทำให้งานต้นฉบับเราออกมาเหมือนที่สุดดังต้องการ สิ่งที่ควรรู้ อาจหาได้จากฝ่ายผลิตในโรงพิมพ์ ประกอบไปด้วยการนำส่ง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file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 งาน ขนาดที่ถูกต้อง การตัดตกของขอบใบมีด การมาร์คขอบ  ประเภทกระดาษที่ใช้ส่งผลต่อสีหรือไม่ ตลอดจนเทคนิคต่างๆไม่ว่าจะเป็นการเคลือบงาน เรื่องเวลา หรือจนต้นทุนในการผลิต  และข้อจำกัดต่างๆในงานโรงพิมพ์</a:t>
            </a:r>
            <a:endParaRPr kumimoji="0" lang="th-TH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33400" y="1143000"/>
            <a:ext cx="4038600" cy="449580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th-TH" b="1" dirty="0" err="1" smtClean="0"/>
              <a:t>การตวจส</a:t>
            </a:r>
            <a:r>
              <a:rPr lang="th-TH" b="1" dirty="0" smtClean="0"/>
              <a:t>อบ</a:t>
            </a:r>
          </a:p>
          <a:p>
            <a:pPr lvl="0"/>
            <a:r>
              <a:rPr lang="th-TH" b="1" dirty="0" smtClean="0"/>
              <a:t>   กระบวนการตรวจสอบงานต้นฉบับ</a:t>
            </a:r>
            <a:endParaRPr lang="en-US" dirty="0" smtClean="0"/>
          </a:p>
          <a:p>
            <a:r>
              <a:rPr lang="th-TH" dirty="0" smtClean="0"/>
              <a:t>กระบวนในการตรวจสอบต้นฉบับอาจมีกระบวนการตั้งแต่การกำหนดสีตั้งแต่ในการทำคอมพิวเตอร์โดยดูจากเฉดสีที่เรากำหนดไว้หากเป็นเครื่องคอมบางประเภทสามารถให้ค่าสีได้ใกล้เคียงต้นฉบับเลยก็ได้  แต่หากไม่สามารถเช็คได้ก็ไปตรวจสอบตอนส่งงานโรงพิมพ์ที่สามารถตรวจงาน</a:t>
            </a:r>
            <a:r>
              <a:rPr lang="th-TH" dirty="0" err="1" smtClean="0"/>
              <a:t>ปรูฟ</a:t>
            </a:r>
            <a:r>
              <a:rPr lang="th-TH" dirty="0" smtClean="0"/>
              <a:t>ดิจิตอลที่จะทำให้นักออกแบบเห็นค่าสีที่ใกล้เคียงความจริงมากที่สุดและกลังจาก</a:t>
            </a:r>
            <a:r>
              <a:rPr lang="th-TH" dirty="0" err="1" smtClean="0"/>
              <a:t>ปรูฟ</a:t>
            </a:r>
            <a:r>
              <a:rPr lang="th-TH" dirty="0" smtClean="0"/>
              <a:t>ดิจิตอลและงานที่ไปสู่การพิมพ์ไม่ควรผิดเพียนจากดิจิตอลไม่ควรเกิน </a:t>
            </a:r>
            <a:r>
              <a:rPr lang="en-US" dirty="0" smtClean="0"/>
              <a:t>10-15</a:t>
            </a:r>
            <a:r>
              <a:rPr lang="th-TH" dirty="0" smtClean="0"/>
              <a:t> </a:t>
            </a:r>
            <a:r>
              <a:rPr lang="th-TH" dirty="0" err="1" smtClean="0"/>
              <a:t>เปอร์เซ็น</a:t>
            </a:r>
            <a:r>
              <a:rPr lang="th-TH" dirty="0" smtClean="0"/>
              <a:t> แต่หากไปตรวจสอบหลังจากนั้นก็ไม่สามารถแก้ไขได้</a:t>
            </a:r>
            <a:endParaRPr lang="en-US" dirty="0" smtClean="0"/>
          </a:p>
          <a:p>
            <a:pPr lvl="0"/>
            <a:r>
              <a:rPr lang="th-TH" b="1" dirty="0" smtClean="0"/>
              <a:t>การนำต้นฉบับไปสู่การใช้งานในสื่อต่างๆ</a:t>
            </a:r>
            <a:endParaRPr lang="en-US" dirty="0" smtClean="0"/>
          </a:p>
          <a:p>
            <a:r>
              <a:rPr lang="th-TH" dirty="0" smtClean="0"/>
              <a:t>หากนักออกแบบจะสร้างสรรค์งานออกแบบที่มีคุณภาพควรต้องเข้าใจรายละเอียดต่างๆให้มากขึ้น และฝึกฝน และพัฒนางานที่ส่งผลต่อผลงานที่ดีต่อไป</a:t>
            </a:r>
            <a:endParaRPr lang="en-US" dirty="0" smtClean="0"/>
          </a:p>
          <a:p>
            <a:r>
              <a:rPr lang="th-TH" dirty="0" smtClean="0"/>
              <a:t>จากที่กล่าวมากระบวนการในการออกแบบงานนิเทศศิลป์ต่างๆที่นำไปใช้ในการออกแบบอาจมีความคล้ายกันตั้งแต่กระบวนการรับงานจากลูกค้าจนถึงการกำหนดแนวคิดในสายของงานแต่อาจแตกต่างกันไปในสายงานภาพยนตร์  สายมัลติมีเดีย เพราะในสายต่างๆเหล่านั้นหลังจากการกำหนดแนวคิดแล้วการร่างภาพ การผลิตต้นฉบับก็ความเฉพาะทางมาไปอีกทางหนึ่งแต่สิ่งหนึ่งที่นักออกแบบควรมีพื้นฐานเพื่อใช้ในการออกแบบได้แก่การวาดรูป</a:t>
            </a:r>
            <a:r>
              <a:rPr lang="th-TH" i="1" dirty="0" smtClean="0"/>
              <a:t> </a:t>
            </a:r>
            <a:r>
              <a:rPr lang="th-TH" dirty="0" smtClean="0"/>
              <a:t>การถ่ายภาพและคอมพิวเตอร์ที่เป็นกระบวนการพื้นฐานที่ควรมีเป็นอย่างยิ่ง</a:t>
            </a:r>
            <a:endParaRPr lang="en-US" dirty="0" smtClean="0"/>
          </a:p>
          <a:p>
            <a:endParaRPr lang="th-TH" dirty="0"/>
          </a:p>
        </p:txBody>
      </p:sp>
      <p:pic>
        <p:nvPicPr>
          <p:cNvPr id="4" name="รูปภาพ 3" descr="08df2158bbb52667a7a370e7978ad61b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066800"/>
            <a:ext cx="1637665" cy="2299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รูปภาพ 4"/>
          <p:cNvPicPr/>
          <p:nvPr/>
        </p:nvPicPr>
        <p:blipFill>
          <a:blip r:embed="rId3" cstate="print"/>
          <a:srcRect l="15491" t="5505" r="36337" b="8530"/>
          <a:stretch>
            <a:fillRect/>
          </a:stretch>
        </p:blipFill>
        <p:spPr bwMode="auto">
          <a:xfrm>
            <a:off x="4876800" y="3733800"/>
            <a:ext cx="2171065" cy="217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รูปภาพ 5" descr="fc0ca011b9b0d49670edeaf9f8173de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1600200"/>
            <a:ext cx="150495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th-TH" dirty="0" smtClean="0"/>
              <a:t>งานในห้อง</a:t>
            </a:r>
            <a:r>
              <a:rPr lang="en-ZW" dirty="0" smtClean="0"/>
              <a:t>Week8</a:t>
            </a:r>
            <a:endParaRPr lang="th-TH" dirty="0"/>
          </a:p>
        </p:txBody>
      </p:sp>
      <p:sp>
        <p:nvSpPr>
          <p:cNvPr id="5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5612" y="728663"/>
            <a:ext cx="7772400" cy="5688012"/>
          </a:xfrm>
        </p:spPr>
        <p:txBody>
          <a:bodyPr>
            <a:normAutofit/>
          </a:bodyPr>
          <a:lstStyle/>
          <a:p>
            <a:r>
              <a:rPr lang="th-TH" dirty="0" smtClean="0"/>
              <a:t>  งานออกแบบลายเสื้อกราฟิกด้วยคอมพิวเตอร์</a:t>
            </a:r>
            <a:r>
              <a:rPr lang="en-ZW" dirty="0" err="1" smtClean="0"/>
              <a:t>ai</a:t>
            </a:r>
            <a:endParaRPr lang="en-ZW" dirty="0" smtClean="0"/>
          </a:p>
          <a:p>
            <a:r>
              <a:rPr lang="en-ZW" dirty="0" smtClean="0"/>
              <a:t> </a:t>
            </a:r>
            <a:r>
              <a:rPr lang="en-ZW" dirty="0" smtClean="0"/>
              <a:t> </a:t>
            </a:r>
            <a:r>
              <a:rPr lang="th-TH" dirty="0" smtClean="0"/>
              <a:t>กลุ่มย่อยละ4ลายงานต้องดูเป็นชุดเดียวกันด้วย</a:t>
            </a:r>
            <a:endParaRPr lang="th-TH" dirty="0" smtClean="0"/>
          </a:p>
          <a:p>
            <a:r>
              <a:rPr lang="th-TH" dirty="0" smtClean="0"/>
              <a:t>1.งานทำความเข้าใจในขั้นตอนการออกแบบงานโฆษณา  พร้อมนำเสนอ  (งานกลุ่มละ6คน)</a:t>
            </a:r>
          </a:p>
          <a:p>
            <a:r>
              <a:rPr lang="th-TH" dirty="0" smtClean="0"/>
              <a:t> </a:t>
            </a:r>
            <a:r>
              <a:rPr lang="th-TH" dirty="0" smtClean="0"/>
              <a:t> ขั้นตอน 1.แบ่งกลุ่มใหญ่6</a:t>
            </a:r>
            <a:r>
              <a:rPr lang="th-TH" dirty="0" err="1" smtClean="0"/>
              <a:t>คนช่</a:t>
            </a:r>
            <a:r>
              <a:rPr lang="th-TH" dirty="0" smtClean="0"/>
              <a:t>วนกันหาข้อมูล วางแผน ส่วนงานผลิตให้</a:t>
            </a:r>
          </a:p>
          <a:p>
            <a:r>
              <a:rPr lang="th-TH" dirty="0" smtClean="0"/>
              <a:t> </a:t>
            </a:r>
            <a:r>
              <a:rPr lang="th-TH" dirty="0" smtClean="0"/>
              <a:t>              2.แยกมากลุ่ม2คนผลิตภาพร่าง </a:t>
            </a:r>
            <a:r>
              <a:rPr lang="en-ZW" dirty="0" smtClean="0"/>
              <a:t>Layout  </a:t>
            </a:r>
            <a:r>
              <a:rPr lang="th-TH" dirty="0" smtClean="0"/>
              <a:t>ขั้นตอนการผลิต นำเสนอผู้สอน (นำเสนอในห้องเรียน)</a:t>
            </a:r>
          </a:p>
          <a:p>
            <a:r>
              <a:rPr lang="th-TH" dirty="0" smtClean="0"/>
              <a:t> </a:t>
            </a:r>
            <a:r>
              <a:rPr lang="th-TH" dirty="0" smtClean="0"/>
              <a:t>                ผลิตภาพในคอมพิวเตอร์และการสรุปเพื่อนำเสนอ อาทิตย์ต่อไป</a:t>
            </a:r>
            <a:endParaRPr lang="th-TH" dirty="0" smtClean="0"/>
          </a:p>
          <a:p>
            <a:endParaRPr lang="th-TH" dirty="0" smtClean="0"/>
          </a:p>
          <a:p>
            <a:endParaRPr lang="th-TH" dirty="0" smtClean="0"/>
          </a:p>
          <a:p>
            <a:endParaRPr lang="th-TH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1738</Words>
  <Application>Microsoft Office PowerPoint</Application>
  <PresentationFormat>นำเสนอทางหน้าจอ (4:3)</PresentationFormat>
  <Paragraphs>95</Paragraphs>
  <Slides>18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18</vt:i4>
      </vt:variant>
    </vt:vector>
  </HeadingPairs>
  <TitlesOfParts>
    <vt:vector size="19" baseType="lpstr">
      <vt:lpstr>ชุดรูปแบบของ Office</vt:lpstr>
      <vt:lpstr>Visual Communication for Advertising Week8</vt:lpstr>
      <vt:lpstr>ทบทวนการเรียนครั้งที่แล้ว</vt:lpstr>
      <vt:lpstr>ขั้นตอนในการออกแบบงานนิเทศศิลป์</vt:lpstr>
      <vt:lpstr>ขั้นตอนก่อนผลิต (Pre Product) </vt:lpstr>
      <vt:lpstr>ภาพนิ่ง 5</vt:lpstr>
      <vt:lpstr>การกำหนดแนวคิดและการคัดสรรแนวคิดเพื่อการนำมาใช้ </vt:lpstr>
      <vt:lpstr>ภาพนิ่ง 7</vt:lpstr>
      <vt:lpstr>ภาพนิ่ง 8</vt:lpstr>
      <vt:lpstr>งานในห้องWeek8</vt:lpstr>
      <vt:lpstr>ภาพนิ่ง 10</vt:lpstr>
      <vt:lpstr>การบ้าน</vt:lpstr>
      <vt:lpstr>ภาพนิ่ง 12</vt:lpstr>
      <vt:lpstr>งานสอบพร้อมนำเสนอ</vt:lpstr>
      <vt:lpstr>ทบทวนความรู้ด้านนิเทศิลป์ก่อนสอบ</vt:lpstr>
      <vt:lpstr>3 ความเข้าใจเกี่ยวกับงานออกแบบนิเทศศิลป์เพื่อนำไปใช้ในงานโฆษณา </vt:lpstr>
      <vt:lpstr>ภาพนิ่ง 16</vt:lpstr>
      <vt:lpstr>การแบ่งประเภทในงานออกแบบนิเทศศิลป์เพื่อการโฆษณา </vt:lpstr>
      <vt:lpstr>ภาพนิ่ง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 Communicationfor Advertising Week2-4</dc:title>
  <dc:creator>tum-Imac</dc:creator>
  <cp:lastModifiedBy>tum-Imac</cp:lastModifiedBy>
  <cp:revision>48</cp:revision>
  <dcterms:created xsi:type="dcterms:W3CDTF">2017-07-22T06:48:08Z</dcterms:created>
  <dcterms:modified xsi:type="dcterms:W3CDTF">2017-10-07T00:05:35Z</dcterms:modified>
</cp:coreProperties>
</file>