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62" r:id="rId6"/>
    <p:sldId id="263" r:id="rId7"/>
    <p:sldId id="272" r:id="rId8"/>
    <p:sldId id="273" r:id="rId9"/>
    <p:sldId id="283" r:id="rId10"/>
    <p:sldId id="275" r:id="rId11"/>
    <p:sldId id="267" r:id="rId12"/>
    <p:sldId id="276" r:id="rId13"/>
    <p:sldId id="279" r:id="rId14"/>
    <p:sldId id="278" r:id="rId15"/>
    <p:sldId id="268" r:id="rId16"/>
    <p:sldId id="282" r:id="rId17"/>
    <p:sldId id="281" r:id="rId18"/>
    <p:sldId id="284" r:id="rId19"/>
    <p:sldId id="280" r:id="rId20"/>
    <p:sldId id="271" r:id="rId21"/>
    <p:sldId id="270" r:id="rId22"/>
    <p:sldId id="269" r:id="rId23"/>
    <p:sldId id="286" r:id="rId24"/>
    <p:sldId id="288" r:id="rId25"/>
    <p:sldId id="287" r:id="rId26"/>
    <p:sldId id="285" r:id="rId27"/>
    <p:sldId id="289" r:id="rId28"/>
    <p:sldId id="290" r:id="rId29"/>
    <p:sldId id="291" r:id="rId30"/>
    <p:sldId id="29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3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78" y="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11/20/2025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11/20/2025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11/20/2025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11/20/2025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11/20/2025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11/20/2025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11/20/2025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11/20/2025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7582" y="2641599"/>
            <a:ext cx="6606413" cy="2158052"/>
          </a:xfrm>
        </p:spPr>
        <p:txBody>
          <a:bodyPr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H Niramit AS" panose="02000506000000020004" pitchFamily="2" charset="-34"/>
              </a:rPr>
              <a:t>การวิเคราะห์</a:t>
            </a:r>
            <a:br>
              <a:rPr lang="th-TH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H Niramit AS" panose="02000506000000020004" pitchFamily="2" charset="-34"/>
              </a:rPr>
            </a:br>
            <a:r>
              <a:rPr lang="th-TH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H Niramit AS" panose="02000506000000020004" pitchFamily="2" charset="-34"/>
              </a:rPr>
              <a:t>โอกาสทางธุรกิจและตลาด</a:t>
            </a:r>
            <a:endParaRPr lang="en-US" sz="6000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9219-9BA5-48B2-B6E4-12207237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42455"/>
            <a:ext cx="9980682" cy="1096962"/>
          </a:xfrm>
        </p:spPr>
        <p:txBody>
          <a:bodyPr>
            <a:norm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ตัวอย่างการวิเคราะห์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PESTEL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D6C246-9660-434C-B83A-0DD639824847}"/>
              </a:ext>
            </a:extLst>
          </p:cNvPr>
          <p:cNvSpPr/>
          <p:nvPr/>
        </p:nvSpPr>
        <p:spPr>
          <a:xfrm>
            <a:off x="399011" y="1595021"/>
            <a:ext cx="61015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 – Political (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การเมือง / นโยบายรัฐ)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รัฐส่งเสริมธุรกิจสุขภาพและนโยบาย “อาหารปลอดภัย”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มีทุนสนับสนุนผู้ประกอบการใหม่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SMEs)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 – Economic (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ผู้บริโภคให้ความสำคัญกับอาหารสุขภาพแม้ช่วงเศรษฐกิจชะลอ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ราคาวัตถุดิบบางชนิดผันผวนตามฤดูกาล ส่งผลต่อต้นทุน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 – Social (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คนรุ่นใหม่หันมาบริโภคเครื่องดื่มสุขภาพมากขึ้น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ค่านิยมสุขภาพดี, ออกกำลังกาย, ดูแลรูปร่าง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B8D13E-89AE-42A0-B613-443AD5BD9127}"/>
              </a:ext>
            </a:extLst>
          </p:cNvPr>
          <p:cNvSpPr/>
          <p:nvPr/>
        </p:nvSpPr>
        <p:spPr>
          <a:xfrm>
            <a:off x="6733308" y="1595021"/>
            <a:ext cx="533677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 – Technological (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ระบบ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POS,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ระบบสั่งเดลิเวอรีช่วยเพิ่มยอดขาย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การตลาดผ่าน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TikTok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/IG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ช่วยสร้างการเข้าถึงลูกค้า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 – Environmental (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ความสนใจเรื่องการใช้บรรจุภัณฑ์รักษ์โลก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ธุรกิจต้องจัดการขยะอินทรีย์อย่างยั่งยืน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 – Legal (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ต้องมีใบอนุญาตร้านอาหาร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ต้องปฏิบัติตามกฎหมายฉลากโภชนาการ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มาตรฐานสุขอนามัยของพนักงาน/ร้าน</a:t>
            </a:r>
          </a:p>
        </p:txBody>
      </p:sp>
    </p:spTree>
    <p:extLst>
      <p:ext uri="{BB962C8B-B14F-4D97-AF65-F5344CB8AC3E}">
        <p14:creationId xmlns:p14="http://schemas.microsoft.com/office/powerpoint/2010/main" val="185423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9219-9BA5-48B2-B6E4-12207237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1306484"/>
            <a:ext cx="9980682" cy="1096962"/>
          </a:xfrm>
        </p:spPr>
        <p:txBody>
          <a:bodyPr>
            <a:norm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สรุป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PESTEL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4911A3-54D5-486E-B903-ABC17F5AEB14}"/>
              </a:ext>
            </a:extLst>
          </p:cNvPr>
          <p:cNvSpPr/>
          <p:nvPr/>
        </p:nvSpPr>
        <p:spPr>
          <a:xfrm>
            <a:off x="1911927" y="2644170"/>
            <a:ext cx="90442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ธุรกิจเครื่องดื่มสุขภาพได้รับผลดีจากเทรนด์สุขภาพและนโยบายหนุนอาหารปลอดภัย แต่ต้องบริหารความเสี่ยงด้านกฎหมายอาหารและการผันผวนของราคาวัตถุดิบให้ดี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49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CBFAC-AD03-4CE2-82E6-CC92AE87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242455"/>
            <a:ext cx="9980682" cy="1096962"/>
          </a:xfrm>
        </p:spPr>
        <p:txBody>
          <a:bodyPr>
            <a:no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Porter’s 5 Forces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AF9AFB-1306-4209-A176-5C517BB8A648}"/>
              </a:ext>
            </a:extLst>
          </p:cNvPr>
          <p:cNvSpPr/>
          <p:nvPr/>
        </p:nvSpPr>
        <p:spPr>
          <a:xfrm>
            <a:off x="1396538" y="1881185"/>
            <a:ext cx="1014152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การวิเคราะห์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Porter's Five Forces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เครื่องมือที่ใช้ประเมินสภาพการแข่งขันและความสามารถในการทำกำไรของอุตสาหกรรม หรือเป็นการประเมินความน่าสนใจของตลาดที่ธุรกิจต้องการดำเนินงานในกลุ่มธุรกิจนั้นๆ โดยพิจารณาจาก 5 ปัจจัย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การแข่งขันระหว่างคู่แข่งในอุตสาหกรรม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(Industry Rivalry)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ภัยคุกคามจากผู้เข้าใหม่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(Threat of New Entrants)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ภัยคุกคามจากสินค้าทดแทน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(Threat of Substitute Products or Services)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อำนาจต่อรองของลูกค้า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(Bargaining Power of Customers)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อำนาจต่อรองของซัพพลายเออร์</a:t>
            </a:r>
            <a:r>
              <a:rPr lang="th-TH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 </a:t>
            </a:r>
            <a:r>
              <a:rPr lang="en-US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(Bargaining Power of Suppliers)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39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9219-9BA5-48B2-B6E4-12207237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Forces</a:t>
            </a:r>
            <a:r>
              <a:rPr lang="th-TH" dirty="0"/>
              <a:t> </a:t>
            </a:r>
            <a:r>
              <a:rPr lang="en-US" dirty="0"/>
              <a:t>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5B5BF-4D60-4D63-9B38-C0E101170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580111"/>
            <a:ext cx="9980682" cy="485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7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9219-9BA5-48B2-B6E4-12207237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259080"/>
            <a:ext cx="9980682" cy="1096962"/>
          </a:xfrm>
        </p:spPr>
        <p:txBody>
          <a:bodyPr>
            <a:norm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การวิเคราะห์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Porter’s 5 Forces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89395F-6EEE-48BE-AAC7-DCCE3D075E3C}"/>
              </a:ext>
            </a:extLst>
          </p:cNvPr>
          <p:cNvSpPr/>
          <p:nvPr/>
        </p:nvSpPr>
        <p:spPr>
          <a:xfrm>
            <a:off x="1105659" y="1648981"/>
            <a:ext cx="106817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ประเมินความน่าสนใจของตลาด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อำนาจต่อรองของลูกค้า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Buyer Power) –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ระดับสูง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ลูกค้าเลือกเปลี่ยนร้านได้ง่าย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อ่อนไหวต่อราคา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ต้องสร้างคุณค่าลูกค้ารู้สึกว่าคุ้มราคา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อำนาจต่อรองของผู้ขายวัตถุดิบ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Supplier Power) –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ระดับกลาง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ผลผลิตออร์แกนิกมีผู้ขายไม่มาก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แต่สามารถทำสัญญาระยะยาวกับเกษตรกรได้</a:t>
            </a:r>
          </a:p>
        </p:txBody>
      </p:sp>
    </p:spTree>
    <p:extLst>
      <p:ext uri="{BB962C8B-B14F-4D97-AF65-F5344CB8AC3E}">
        <p14:creationId xmlns:p14="http://schemas.microsoft.com/office/powerpoint/2010/main" val="122745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89395F-6EEE-48BE-AAC7-DCCE3D075E3C}"/>
              </a:ext>
            </a:extLst>
          </p:cNvPr>
          <p:cNvSpPr/>
          <p:nvPr/>
        </p:nvSpPr>
        <p:spPr>
          <a:xfrm>
            <a:off x="1138910" y="1413063"/>
            <a:ext cx="106817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3) การคุกคามของผู้เข้ามาใหม่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Threat of New Entrants) –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เปิดร้านเครื่องดื่มสุขภาพไม่ยาก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การลงทุนเริ่มต้นไม่สูงมาก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4) การคุกคามของสินค้าทดแทน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Threat of Substitutes) –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ลูกค้าสามารถเลือกน้ำผลไม้ปั่น ชานม ชาเขียว หรือกาแฟได้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5) ความรุนแรงของการแข่งขันภายในอุตสาหกรรม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Industry Rivalry) –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คาเฟ่มีจำนวนมากในแต่ละย่าน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ต้องแข่งด้านโปรโมชั่น บรรยากาศ และคุณภาพสินค้า</a:t>
            </a:r>
          </a:p>
        </p:txBody>
      </p:sp>
    </p:spTree>
    <p:extLst>
      <p:ext uri="{BB962C8B-B14F-4D97-AF65-F5344CB8AC3E}">
        <p14:creationId xmlns:p14="http://schemas.microsoft.com/office/powerpoint/2010/main" val="99200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AD3F6B-4D49-4711-9BBA-5CAE38DA228E}"/>
              </a:ext>
            </a:extLst>
          </p:cNvPr>
          <p:cNvSpPr/>
          <p:nvPr/>
        </p:nvSpPr>
        <p:spPr>
          <a:xfrm>
            <a:off x="1097280" y="2019684"/>
            <a:ext cx="101581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ตัวอย่างสรุป 5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Forces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Model 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ตลาดคาเฟ่สุขภาพมีการแข่งขันสูงและมีสินค้าทดแทนจำนวนมาก ผู้ประกอบการต้องสร้างจุดเด่นชัดเจน เช่น สูตรเฉพาะ การตลาดออนไลน์ หรือการสร้างคอมมูนิตี้สายสุขภาพ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58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9219-9BA5-48B2-B6E4-12207237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49" y="192579"/>
            <a:ext cx="11161220" cy="1096962"/>
          </a:xfrm>
        </p:spPr>
        <p:txBody>
          <a:bodyPr>
            <a:no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บทสรุป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การวิเคราะห์สภาพแวดล้อมธุรกิจ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Healthy Café 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พิษณุโลก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5D8CE5-225C-4668-A26D-07F80D592502}"/>
              </a:ext>
            </a:extLst>
          </p:cNvPr>
          <p:cNvSpPr/>
          <p:nvPr/>
        </p:nvSpPr>
        <p:spPr>
          <a:xfrm>
            <a:off x="1163781" y="1582341"/>
            <a:ext cx="101581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ผลจากการวิเคราะห์พบว่า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ตลาดมีความต้องการเพิ่มขึ้น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Opportunity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สูง)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ตามเทรนด์สุขภาพ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การแข่งขันสูงมาก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ทั้งจากคาเฟ่ทั่วไปและร้านน้ำปั่น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ธุรกิจมีจุดแข็งด้านคุณภาพวัตถุดิบ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และแบรนด์สุขภาพชัดเจน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จุดอ่อนคือราคาและทำเลที่ต้องพึ่งเดลิเวอรี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สภาพแวดล้อม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PESTEL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ส่วนใหญ่เป็นบวก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โดยเฉพาะสังคมและเทคโนโลยี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จาก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Porter’s 5 Forces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ตลาดยังน่าสนใจแต่ต้องแตกต่างอย่างชัดเจน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0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03D741-A933-430A-923F-1916C36AD600}"/>
              </a:ext>
            </a:extLst>
          </p:cNvPr>
          <p:cNvSpPr/>
          <p:nvPr/>
        </p:nvSpPr>
        <p:spPr>
          <a:xfrm>
            <a:off x="1529542" y="1770440"/>
            <a:ext cx="94266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กลยุทธ์ที่แนะนำ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สร้างเมนูซิกเนเจอร์ที่ไม่มีใครทำได้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ทำคอนเทนต์สุขภาพสั้น ๆ ใน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Tik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Tok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เพื่อเพิ่มการรับรู้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ทำแพ็กเกจสมาชิก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Member)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สำหรับลูกค้าประจำ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ควบคุมต้นทุนผักผลไม้ออร์แกนิกด้วยสัญญาร่วมเกษตรกร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พัฒนาบรรจุภัณฑ์รักษ์โลกสร้างภาพลักษณ์ “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Green Café”</a:t>
            </a:r>
          </a:p>
        </p:txBody>
      </p:sp>
    </p:spTree>
    <p:extLst>
      <p:ext uri="{BB962C8B-B14F-4D97-AF65-F5344CB8AC3E}">
        <p14:creationId xmlns:p14="http://schemas.microsoft.com/office/powerpoint/2010/main" val="8943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CBFAC-AD03-4CE2-82E6-CC92AE87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325582"/>
            <a:ext cx="9980682" cy="1096962"/>
          </a:xfrm>
        </p:spPr>
        <p:txBody>
          <a:bodyPr>
            <a:no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แบบฟอร์มการวิเคราะห์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SWOT (Template)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CEA9B1-74DF-4091-A82B-738EA85439C6}"/>
              </a:ext>
            </a:extLst>
          </p:cNvPr>
          <p:cNvSpPr/>
          <p:nvPr/>
        </p:nvSpPr>
        <p:spPr>
          <a:xfrm>
            <a:off x="1105659" y="1422544"/>
            <a:ext cx="99391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ชื่อธุรกิจ: ______________________________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ประเภทผลิตภัณฑ์/บริการ: _____________________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79C1EE-662E-4DB3-9E0D-4CFE95DEFAE3}"/>
              </a:ext>
            </a:extLst>
          </p:cNvPr>
          <p:cNvSpPr/>
          <p:nvPr/>
        </p:nvSpPr>
        <p:spPr>
          <a:xfrm>
            <a:off x="1105659" y="2519506"/>
            <a:ext cx="10384574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 – Strengths (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จุดแข็ง)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1. .............................................................................................................................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2. ..............................................................................................................................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3. ...............................................................................................................................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4. ..............................................................................................................................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5. ...............................................................................................................................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6. ...............................................................................................................................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94904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การวิเคราะห์โอกาสทางธุรกิจและตลาด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068512"/>
            <a:ext cx="10223500" cy="3748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การประเมินสถานการณ์ตลาดและธุรกิจรอบด้าน เพื่อหาโอกาสในการเจริญเติบโต และวางแผนกลยุทธ์ เครื่องมือที่ใช้ในการวิเคราะห์ ประกอบด้วย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การวิเคราะห์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SWOT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จุดแข็ง, จุดอ่อน, โอกาส, อุปสรรค)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การวิเคราะห์การวิเคราะห์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PESTEL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การวิเคราะห์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Porter’s 5 Forces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79C1EE-662E-4DB3-9E0D-4CFE95DEFAE3}"/>
              </a:ext>
            </a:extLst>
          </p:cNvPr>
          <p:cNvSpPr/>
          <p:nvPr/>
        </p:nvSpPr>
        <p:spPr>
          <a:xfrm>
            <a:off x="903713" y="1659285"/>
            <a:ext cx="10384574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 – Weaknesses (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จุดอ่อน)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1. .............................................................................................................................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2. ..............................................................................................................................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3. ...............................................................................................................................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4. ..............................................................................................................................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5. ...............................................................................................................................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6. ...............................................................................................................................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1746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79C1EE-662E-4DB3-9E0D-4CFE95DEFAE3}"/>
              </a:ext>
            </a:extLst>
          </p:cNvPr>
          <p:cNvSpPr/>
          <p:nvPr/>
        </p:nvSpPr>
        <p:spPr>
          <a:xfrm>
            <a:off x="903713" y="1659285"/>
            <a:ext cx="10384574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 – Opportunities (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โอกาส)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1. .............................................................................................................................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2. ..............................................................................................................................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3. ...............................................................................................................................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4. ..............................................................................................................................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5. ...............................................................................................................................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6. ...............................................................................................................................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78119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79C1EE-662E-4DB3-9E0D-4CFE95DEFAE3}"/>
              </a:ext>
            </a:extLst>
          </p:cNvPr>
          <p:cNvSpPr/>
          <p:nvPr/>
        </p:nvSpPr>
        <p:spPr>
          <a:xfrm>
            <a:off x="903713" y="1659285"/>
            <a:ext cx="10384574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 – Threats (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ภัยคุกคาม)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1. .............................................................................................................................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2. ..............................................................................................................................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3. ...............................................................................................................................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4. ..............................................................................................................................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5. ...............................................................................................................................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6. ...............................................................................................................................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13329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D8C5C-2FF9-4D50-8162-E03E3DE3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899" y="225829"/>
            <a:ext cx="9980682" cy="1096962"/>
          </a:xfrm>
        </p:spPr>
        <p:txBody>
          <a:bodyPr>
            <a:norm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แบบฟอร์มการวิเคราะห์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PESTEL (Template)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4F0DBB-6AAD-471E-84BA-A6DEA78868AA}"/>
              </a:ext>
            </a:extLst>
          </p:cNvPr>
          <p:cNvSpPr/>
          <p:nvPr/>
        </p:nvSpPr>
        <p:spPr>
          <a:xfrm>
            <a:off x="384397" y="1862051"/>
            <a:ext cx="114216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			        รายละเอียดสภาพแวดล้อม	ผลกระทบต่อธุรกิจ (+/-)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 – Political 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การเมือง/นโยบายรัฐ)	______________________		____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 – Economic 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เศรษฐกิจ)	            ______________________		____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 – Social 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สังคม/พฤติกรรมผู้บริโภค)	______________________		____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 – Technological 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เทคโนโลยี)		______________________		____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 – Environmental 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สิ่งแวดล้อม)	______________________		____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 – Legal 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กฎหมาย)			______________________		____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149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43C3-9593-4B79-ADB0-3A8DAA7A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292331"/>
            <a:ext cx="9980682" cy="1096962"/>
          </a:xfrm>
        </p:spPr>
        <p:txBody>
          <a:bodyPr>
            <a:norm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Porter’s 5 Forces (Template)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9BEBC0-CC19-43FA-BD07-D2F5251A9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739905"/>
              </p:ext>
            </p:extLst>
          </p:nvPr>
        </p:nvGraphicFramePr>
        <p:xfrm>
          <a:off x="532015" y="1729048"/>
          <a:ext cx="11405061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560">
                  <a:extLst>
                    <a:ext uri="{9D8B030D-6E8A-4147-A177-3AD203B41FA5}">
                      <a16:colId xmlns:a16="http://schemas.microsoft.com/office/drawing/2014/main" val="4188918570"/>
                    </a:ext>
                  </a:extLst>
                </a:gridCol>
                <a:gridCol w="3122814">
                  <a:extLst>
                    <a:ext uri="{9D8B030D-6E8A-4147-A177-3AD203B41FA5}">
                      <a16:colId xmlns:a16="http://schemas.microsoft.com/office/drawing/2014/main" val="2227538133"/>
                    </a:ext>
                  </a:extLst>
                </a:gridCol>
                <a:gridCol w="3801687">
                  <a:extLst>
                    <a:ext uri="{9D8B030D-6E8A-4147-A177-3AD203B41FA5}">
                      <a16:colId xmlns:a16="http://schemas.microsoft.com/office/drawing/2014/main" val="4168363920"/>
                    </a:ext>
                  </a:extLst>
                </a:gridCol>
              </a:tblGrid>
              <a:tr h="366093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แรงกดดัน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 (ต่ำ / กลาง / สูง)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เหตุผล / รายละเอียด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027807"/>
                  </a:ext>
                </a:extLst>
              </a:tr>
              <a:tr h="366093">
                <a:tc>
                  <a:txBody>
                    <a:bodyPr/>
                    <a:lstStyle/>
                    <a:p>
                      <a:r>
                        <a:rPr lang="th-TH" sz="3200" dirty="0"/>
                        <a:t>อำนาจต่อรองของลูกค้า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24748"/>
                  </a:ext>
                </a:extLst>
              </a:tr>
              <a:tr h="366093">
                <a:tc>
                  <a:txBody>
                    <a:bodyPr/>
                    <a:lstStyle/>
                    <a:p>
                      <a:r>
                        <a:rPr lang="th-TH" sz="3200" dirty="0"/>
                        <a:t>อำนาจต่อรองของผู้ขาย/ซัพพลายเออร์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86070"/>
                  </a:ext>
                </a:extLst>
              </a:tr>
              <a:tr h="366093">
                <a:tc>
                  <a:txBody>
                    <a:bodyPr/>
                    <a:lstStyle/>
                    <a:p>
                      <a:r>
                        <a:rPr lang="th-TH" sz="3200" dirty="0"/>
                        <a:t>การคุกคามของผู้เข้ามาใหม่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788465"/>
                  </a:ext>
                </a:extLst>
              </a:tr>
              <a:tr h="366093">
                <a:tc>
                  <a:txBody>
                    <a:bodyPr/>
                    <a:lstStyle/>
                    <a:p>
                      <a:r>
                        <a:rPr lang="th-TH" sz="3200" dirty="0"/>
                        <a:t>การคุกคามของสินค้าทดแทน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687406"/>
                  </a:ext>
                </a:extLst>
              </a:tr>
              <a:tr h="366093">
                <a:tc>
                  <a:txBody>
                    <a:bodyPr/>
                    <a:lstStyle/>
                    <a:p>
                      <a:r>
                        <a:rPr lang="th-TH" sz="3200" dirty="0"/>
                        <a:t>ความรุนแรงของการแข่งขันในอุตสาหกรรม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735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52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70071-B797-44EE-8C08-E3D9EFB3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242455"/>
            <a:ext cx="9980682" cy="1096962"/>
          </a:xfrm>
        </p:spPr>
        <p:txBody>
          <a:bodyPr>
            <a:norm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PESTEL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996CE2-5733-41BE-9762-FCC996974BA0}"/>
              </a:ext>
            </a:extLst>
          </p:cNvPr>
          <p:cNvSpPr/>
          <p:nvPr/>
        </p:nvSpPr>
        <p:spPr>
          <a:xfrm>
            <a:off x="498764" y="1659285"/>
            <a:ext cx="115713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			รายละเอียด					   	ผลกระทบ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Political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รัฐส่งเสริมอาหารปลอดภัยสนับสนุนผู้ประกอบการใหม่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SMEs)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Economic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ผู้บริโภควางงบกับอาหารสุขภาพเพิ่มขึ้น แต่เศรษฐกิจผันผวน		     ±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Social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เทรนด์รักสุขภาพเพิ่มขึ้นอย่างต่อเนื่อง				     +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Technological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ระบบเดลิเวอรีโต, ใช้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POS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และโซเชียลช่วยเพิ่มยอดขาย		     +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Environmental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กระแสรักษ์โลก ต้องใช้บรรจุภัณฑ์ลดขยะ				     +      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Legal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ต้องมีใบอนุญาตอาหาร/สุขอนามัยเข้มงวด				      –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40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495D5-42D0-4423-B24F-9344A4E18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899" y="275705"/>
            <a:ext cx="9980682" cy="1096962"/>
          </a:xfrm>
        </p:spPr>
        <p:txBody>
          <a:bodyPr>
            <a:norm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Porter’s 5 Forces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CAFB2B-A2C2-4A14-9237-74E1CEB931EC}"/>
              </a:ext>
            </a:extLst>
          </p:cNvPr>
          <p:cNvSpPr/>
          <p:nvPr/>
        </p:nvSpPr>
        <p:spPr>
          <a:xfrm>
            <a:off x="268019" y="1659285"/>
            <a:ext cx="116544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แรงกดดัน			ระดับ				เหตุผล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ลูกค้า				สูง		มีทางเลือกเยอะ เปลี่ยนร้านง่ายและอ่อนไหวต่อราคา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ผู้ขายวัตถุดิบ			กลาง		วัตถุดิบออร์แกนิกมีผู้ผลิตจำกัดแต่สามารถทำสัญญา							ระยะยาวได้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ผู้เข้ามาใหม่			สูง		เปิดร้านคาเฟ่สุขภาพได้ง่าย ต้นทุนเริ่มต้นไม่สูงมาก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สินค้าทดแทน			สูง		ลูกค้าสามารถเลือกน้ำผลไม้ปั่น กาแฟ ชานมแทนได้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การแข่งขันในอุตสาหกรรม	สูงมาก		มีคาเฟ่จำนวนมากในพื้นที่ ต้องแข่งขันด้านราคา/คุณภาพ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757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3FB4C-C290-47C8-B028-69E0E17BA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2470265"/>
            <a:ext cx="9980682" cy="1096962"/>
          </a:xfrm>
        </p:spPr>
        <p:txBody>
          <a:bodyPr>
            <a:normAutofit/>
          </a:bodyPr>
          <a:lstStyle/>
          <a:p>
            <a:pPr algn="ctr"/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จบการบรรยาย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71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659" y="228600"/>
            <a:ext cx="9980682" cy="1096962"/>
          </a:xfrm>
        </p:spPr>
        <p:txBody>
          <a:bodyPr>
            <a:norm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SWOT 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4A38D9-FAE0-4D3E-82F7-788B337B921C}"/>
              </a:ext>
            </a:extLst>
          </p:cNvPr>
          <p:cNvSpPr/>
          <p:nvPr/>
        </p:nvSpPr>
        <p:spPr>
          <a:xfrm>
            <a:off x="1105659" y="2408535"/>
            <a:ext cx="103303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SWOT </a:t>
            </a:r>
            <a:r>
              <a:rPr lang="th-TH" sz="3200" b="1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r>
              <a:rPr lang="th-TH" sz="32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เครื่องมือในการวิเคราะห์โอกาสทางธุรกิจที่จะช่วยให้ผู้ดำเนินธุรกิจมีความเข้าใจภาพรวมธุรกิจ และเป็นข้อมูลนำมาใช้ในการวางแผนกลยุทธ์ในการขับเคลื่อน และสร้างความได้เปรียบทางการแข่งขัน </a:t>
            </a:r>
            <a:r>
              <a:rPr lang="en-US" sz="32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SWOT </a:t>
            </a:r>
            <a:r>
              <a:rPr lang="th-TH" sz="32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เป็นเครื่องมือที่ใช้เป็นบทสรุปผลการวิเคราะห์ ปัจจัยภายในและปัจจัยภายนอกของธุรกิจ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C0C9494-20AA-4966-80B8-23607F8EF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01568" rIns="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ngsana New" panose="02020603050405020304" pitchFamily="18" charset="-34"/>
              </a:rPr>
              <a:t>โดยแบ่งเป็นปัจจัยภายในและภายนอก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</a:b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8544B-0E84-4EAA-BD2B-A8DED15F7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242455"/>
            <a:ext cx="9980682" cy="1096962"/>
          </a:xfrm>
        </p:spPr>
        <p:txBody>
          <a:bodyPr>
            <a:norm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SWOT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0F8958-5E47-4D76-AB43-9AA41F0BA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08" t="23704" r="14774" b="6913"/>
          <a:stretch/>
        </p:blipFill>
        <p:spPr>
          <a:xfrm>
            <a:off x="1105658" y="1463040"/>
            <a:ext cx="10299403" cy="515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1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9219-9BA5-48B2-B6E4-12207237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292330"/>
            <a:ext cx="9980682" cy="1096962"/>
          </a:xfrm>
        </p:spPr>
        <p:txBody>
          <a:bodyPr>
            <a:no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ปัจจัยภายใน (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Internal Factors)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D72917-0D93-4977-A228-CD3726DCD42C}"/>
              </a:ext>
            </a:extLst>
          </p:cNvPr>
          <p:cNvSpPr/>
          <p:nvPr/>
        </p:nvSpPr>
        <p:spPr>
          <a:xfrm>
            <a:off x="1296785" y="2397948"/>
            <a:ext cx="87283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 (Strengths):</a:t>
            </a:r>
            <a:r>
              <a:rPr lang="en-US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จุดแข็งหรือข้อได้เปรียบภายในของธุรกิจ เช่น ทักษะเฉพาะตัว ทีมงานที่แข็งแกร่ง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 (Weaknesses):</a:t>
            </a:r>
            <a:r>
              <a:rPr lang="en-US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จุดอ่อนหรือข้อจำกัดภายในที่ต้องปรับปรุง เช่น การขาดทักษะบางอย่าง งบประมาณจำกัด</a:t>
            </a:r>
          </a:p>
        </p:txBody>
      </p:sp>
    </p:spTree>
    <p:extLst>
      <p:ext uri="{BB962C8B-B14F-4D97-AF65-F5344CB8AC3E}">
        <p14:creationId xmlns:p14="http://schemas.microsoft.com/office/powerpoint/2010/main" val="18313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9219-9BA5-48B2-B6E4-12207237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896" y="275706"/>
            <a:ext cx="9980682" cy="1096962"/>
          </a:xfrm>
        </p:spPr>
        <p:txBody>
          <a:bodyPr>
            <a:no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ปัจจัยภายนอก (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External Factors)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D72917-0D93-4977-A228-CD3726DCD42C}"/>
              </a:ext>
            </a:extLst>
          </p:cNvPr>
          <p:cNvSpPr/>
          <p:nvPr/>
        </p:nvSpPr>
        <p:spPr>
          <a:xfrm>
            <a:off x="1413163" y="2535351"/>
            <a:ext cx="87948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 (Opportunities):</a:t>
            </a:r>
            <a:r>
              <a:rPr lang="en-US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โอกาสหรือแนวโน้มในสภาพแวดล้อมภายนอกที่สามารถใช้ประโยชน์ได้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 (Threats):</a:t>
            </a:r>
            <a:r>
              <a:rPr lang="en-US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ภัยคุกคามหรืออุปสรรคจากภายนอกที่อาจส่งผลเสียต่อธุรกิจ</a:t>
            </a:r>
            <a:endParaRPr lang="th-TH" sz="3200" b="0" i="0" dirty="0">
              <a:solidFill>
                <a:srgbClr val="0A0A0A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80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9219-9BA5-48B2-B6E4-12207237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55" y="225830"/>
            <a:ext cx="10906298" cy="1096962"/>
          </a:xfrm>
        </p:spPr>
        <p:txBody>
          <a:bodyPr>
            <a:no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ตัวอย่างธุรกิจ: 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คาเฟ่เครื่องดื่มสุขภาพ (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Healthy Café) 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จ.พิษณุโลก</a:t>
            </a: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36518E-DF89-47CC-BB52-1388D91A0F9E}"/>
              </a:ext>
            </a:extLst>
          </p:cNvPr>
          <p:cNvSpPr/>
          <p:nvPr/>
        </p:nvSpPr>
        <p:spPr>
          <a:xfrm>
            <a:off x="437803" y="1322792"/>
            <a:ext cx="57801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 – Strengths (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จุดแข็ง) ธุรกิจมีเหนือคู่แข่ง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มีสูตรน้ำสกัดเย็นเฉพาะ รสชาติสม่ำเสมอ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ใช้วัตถุดิบออร์แกนิกจากเกษตรกรในพื้นที่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การตกแต่งร้านสไตล์มินิมอล สื่อสารแบรนด์สุขภาพชัดเจน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ต้นทุนวัตถุดิบคงที่เพราะมีสัญญาร่วมเกษตรกรโดยตรง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มีฐานลูกค้ากลุ่มคนทำงาน/นักศึกษาแนวรักสุขภาพอยู่แล้ว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8C08EA-54CD-42CE-B616-C55310A24735}"/>
              </a:ext>
            </a:extLst>
          </p:cNvPr>
          <p:cNvSpPr/>
          <p:nvPr/>
        </p:nvSpPr>
        <p:spPr>
          <a:xfrm>
            <a:off x="6422967" y="1332173"/>
            <a:ext cx="57690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W – Weaknesses (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จุดอ่อน) ข้อจำกัดที่ต้องแก้ไข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เครื่องสกัดเย็นต้องบำรุงรักษาสูง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ทีมงานยังมีทักษะการตลาดออนไลน์น้อย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ทำเลร้านยังไม่ติดถนนใหญ่ ทำให้ต้องพึ่งเดลิเวอรีเป็นหลัก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ราคาขายสูงกว่าร้านทั่วไป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FCB8F4-0CF9-486C-A3BA-3456CC7D1907}"/>
              </a:ext>
            </a:extLst>
          </p:cNvPr>
          <p:cNvSpPr/>
          <p:nvPr/>
        </p:nvSpPr>
        <p:spPr>
          <a:xfrm>
            <a:off x="437804" y="422024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 – Opportunities (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โอกาส) ปัจจัยภายนอกที่ส่งเสริมธุรกิจ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เทรนด์รักสุขภาพในไทยเพิ่มขึ้นทุกปี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นโยบายรัฐสนับสนุนอาหารปลอดภัย/เกษตรอินทรีย์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ตลาดเดลิเวอรีโตต่อเนื่อง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มหาวิทยาลัยในพื้นที่มีนักศึกษากว่า 30,000 คน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7D46E1-2054-43D0-AFBC-8256EA03C0D4}"/>
              </a:ext>
            </a:extLst>
          </p:cNvPr>
          <p:cNvSpPr/>
          <p:nvPr/>
        </p:nvSpPr>
        <p:spPr>
          <a:xfrm>
            <a:off x="6683432" y="4250879"/>
            <a:ext cx="52481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 – Threats (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ภัยคุกคาม) สิ่งที่อาจทำให้ธุรกิจเสี่ยง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คู่แข่งร้านชานม/คาเฟ่มาก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ราคาผักผลไม้อาจผันผวนในบางฤดูกาล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ค่าคอมมิชชั่นแอปเดลิเวอรีค่อนข้างสูง (25–30%)</a:t>
            </a:r>
          </a:p>
        </p:txBody>
      </p:sp>
    </p:spTree>
    <p:extLst>
      <p:ext uri="{BB962C8B-B14F-4D97-AF65-F5344CB8AC3E}">
        <p14:creationId xmlns:p14="http://schemas.microsoft.com/office/powerpoint/2010/main" val="69622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CBFAC-AD03-4CE2-82E6-CC92AE87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275706"/>
            <a:ext cx="9980682" cy="1096962"/>
          </a:xfrm>
        </p:spPr>
        <p:txBody>
          <a:bodyPr>
            <a:no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การวิเคราะห์การวิเคราะห์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PESTEL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5FDBAF-02AB-4DBC-8733-33E82117CD89}"/>
              </a:ext>
            </a:extLst>
          </p:cNvPr>
          <p:cNvSpPr/>
          <p:nvPr/>
        </p:nvSpPr>
        <p:spPr>
          <a:xfrm>
            <a:off x="1432493" y="2274562"/>
            <a:ext cx="9653848" cy="159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PESTEL </a:t>
            </a:r>
            <a:r>
              <a:rPr lang="th-TH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เป็นการประเมินปัจจัยภายนอกที่ควบคุมไม่ได้ แต่ส่งผลกระทบต่อธุรกิจในวงกว้าง การวิเคราะห์นี้ช่วยระบุถึงโอกาส (</a:t>
            </a:r>
            <a:r>
              <a:rPr lang="en-US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Opportunities) </a:t>
            </a:r>
            <a:r>
              <a:rPr lang="th-TH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และภัยคุกคาม (</a:t>
            </a:r>
            <a:r>
              <a:rPr lang="en-US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Threats) </a:t>
            </a:r>
            <a:r>
              <a:rPr lang="th-TH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ในอนาคต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98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D64B75-D89A-4353-A932-E1B0A5E1238F}"/>
              </a:ext>
            </a:extLst>
          </p:cNvPr>
          <p:cNvSpPr/>
          <p:nvPr/>
        </p:nvSpPr>
        <p:spPr>
          <a:xfrm>
            <a:off x="631768" y="1289542"/>
            <a:ext cx="1142168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 (Political): </a:t>
            </a:r>
            <a:r>
              <a:rPr lang="th-TH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ปัจจัยทางการเมือง นโยบายรัฐบาล เสถียรภาพทางการเมือง และกฎหมายการค้าต่างๆ</a:t>
            </a:r>
          </a:p>
          <a:p>
            <a:r>
              <a:rPr lang="en-US" sz="3200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 (Economic):</a:t>
            </a:r>
            <a:r>
              <a:rPr lang="en-US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ปัจจัยทางเศรษฐกิจ เช่น อัตราการเติบโตทางเศรษฐกิจ อัตราเงินเฟ้อ อัตราดอกเบี้ย และ</a:t>
            </a:r>
          </a:p>
          <a:p>
            <a:r>
              <a:rPr lang="th-TH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กำลังซื้อของผู้บริโภค</a:t>
            </a:r>
          </a:p>
          <a:p>
            <a:r>
              <a:rPr lang="en-US" sz="3200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 (Social):</a:t>
            </a:r>
            <a:r>
              <a:rPr lang="en-US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ปัจจัยทางสังคม วัฒนธรรม ทัศนคติ ไลฟ์สไตล์ และโครงสร้างประชากร</a:t>
            </a:r>
          </a:p>
          <a:p>
            <a:r>
              <a:rPr lang="en-US" sz="3200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 (Technological):</a:t>
            </a:r>
            <a:r>
              <a:rPr lang="en-US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ปัจจัยทางเทคโนโลยี นวัตกรรมใหม่ๆ การเปลี่ยนแปลงทางเทคโนโลยี </a:t>
            </a:r>
          </a:p>
          <a:p>
            <a:r>
              <a:rPr lang="th-TH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และการลงทุนด้าน </a:t>
            </a:r>
            <a:r>
              <a:rPr lang="en-US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R&amp;D</a:t>
            </a:r>
          </a:p>
          <a:p>
            <a:r>
              <a:rPr lang="en-US" sz="3200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 (Environmental):</a:t>
            </a:r>
            <a:r>
              <a:rPr lang="en-US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ปัจจัยทางสิ่งแวดล้อม เช่น กฎระเบียบด้านสิ่งแวดล้อม การเปลี่ยนแปลงสภาพ</a:t>
            </a:r>
          </a:p>
          <a:p>
            <a:r>
              <a:rPr lang="th-TH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ภูมิอากาศ และความยั่งยืน</a:t>
            </a:r>
          </a:p>
          <a:p>
            <a:r>
              <a:rPr lang="en-US" sz="3200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 (Legal):</a:t>
            </a:r>
            <a:r>
              <a:rPr lang="en-US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ปัจจัยทางกฎหมายที่เฉพาะเจาะจง เช่น กฎหมายคุ้มครองผู้บริโภค กฎหมายแรงงาน และ</a:t>
            </a:r>
          </a:p>
          <a:p>
            <a:r>
              <a:rPr lang="th-TH" sz="3200" dirty="0">
                <a:solidFill>
                  <a:srgbClr val="0A0A0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ทรัพย์สินทางปัญญ</a:t>
            </a:r>
            <a:endParaRPr lang="th-TH" sz="3200" b="0" i="0" dirty="0">
              <a:solidFill>
                <a:srgbClr val="0A0A0A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31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4873beb7-5857-4685-be1f-d57550cc96c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136</TotalTime>
  <Words>1859</Words>
  <Application>Microsoft Office PowerPoint</Application>
  <PresentationFormat>Widescreen</PresentationFormat>
  <Paragraphs>179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Angsana New</vt:lpstr>
      <vt:lpstr>Arial</vt:lpstr>
      <vt:lpstr>Euphemia</vt:lpstr>
      <vt:lpstr>Google Sans</vt:lpstr>
      <vt:lpstr>Plantagenet Cherokee</vt:lpstr>
      <vt:lpstr>TH Niramit AS</vt:lpstr>
      <vt:lpstr>TH SarabunPSK</vt:lpstr>
      <vt:lpstr>Times New Roman</vt:lpstr>
      <vt:lpstr>Wingdings</vt:lpstr>
      <vt:lpstr>Academic Literature 16x9</vt:lpstr>
      <vt:lpstr>การวิเคราะห์ โอกาสทางธุรกิจและตลาด</vt:lpstr>
      <vt:lpstr>การวิเคราะห์โอกาสทางธุรกิจและตลาด</vt:lpstr>
      <vt:lpstr>การวิเคราะห์ SWOT </vt:lpstr>
      <vt:lpstr>องค์ประกอบ SWOT</vt:lpstr>
      <vt:lpstr>ปัจจัยภายใน (Internal Factors)</vt:lpstr>
      <vt:lpstr>ปัจจัยภายนอก (External Factors)</vt:lpstr>
      <vt:lpstr>ตัวอย่างธุรกิจ: คาเฟ่เครื่องดื่มสุขภาพ (Healthy Café) จ.พิษณุโลก</vt:lpstr>
      <vt:lpstr>การวิเคราะห์การวิเคราะห์ PESTEL</vt:lpstr>
      <vt:lpstr>PowerPoint Presentation</vt:lpstr>
      <vt:lpstr>ตัวอย่างการวิเคราะห์ PESTEL</vt:lpstr>
      <vt:lpstr>ตัวอย่าง สรุป PESTEL</vt:lpstr>
      <vt:lpstr>การวิเคราะห์ Porter’s 5 Forces</vt:lpstr>
      <vt:lpstr>5 Forces Model</vt:lpstr>
      <vt:lpstr>ตัวอย่าง การวิเคราะห์ Porter’s 5 Forces</vt:lpstr>
      <vt:lpstr>PowerPoint Presentation</vt:lpstr>
      <vt:lpstr>PowerPoint Presentation</vt:lpstr>
      <vt:lpstr>บทสรุป การวิเคราะห์สภาพแวดล้อมธุรกิจ : Healthy Café จ.พิษณุโลก</vt:lpstr>
      <vt:lpstr>PowerPoint Presentation</vt:lpstr>
      <vt:lpstr>แบบฟอร์มการวิเคราะห์ SWOT (Template)</vt:lpstr>
      <vt:lpstr>PowerPoint Presentation</vt:lpstr>
      <vt:lpstr>PowerPoint Presentation</vt:lpstr>
      <vt:lpstr>PowerPoint Presentation</vt:lpstr>
      <vt:lpstr>แบบฟอร์มการวิเคราะห์ PESTEL (Template)</vt:lpstr>
      <vt:lpstr>แบบฟอร์ม Porter’s 5 Forces (Template)</vt:lpstr>
      <vt:lpstr>ตัวอย่าง PESTEL</vt:lpstr>
      <vt:lpstr>ตัวอย่าง Porter’s 5 Forces</vt:lpstr>
      <vt:lpstr>จบการบรรยาย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การวิเคราะห์ โอกาสทางธุรกิจและตลาด</dc:title>
  <dc:creator>PC05</dc:creator>
  <cp:lastModifiedBy>PC05</cp:lastModifiedBy>
  <cp:revision>19</cp:revision>
  <dcterms:created xsi:type="dcterms:W3CDTF">2025-10-31T03:49:16Z</dcterms:created>
  <dcterms:modified xsi:type="dcterms:W3CDTF">2025-11-20T05:44:00Z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