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1" r:id="rId3"/>
    <p:sldId id="263" r:id="rId4"/>
    <p:sldId id="264" r:id="rId5"/>
    <p:sldId id="265" r:id="rId6"/>
    <p:sldId id="266" r:id="rId7"/>
    <p:sldId id="267" r:id="rId8"/>
    <p:sldId id="284" r:id="rId9"/>
    <p:sldId id="268" r:id="rId10"/>
    <p:sldId id="291" r:id="rId11"/>
    <p:sldId id="292" r:id="rId12"/>
    <p:sldId id="293" r:id="rId13"/>
    <p:sldId id="299" r:id="rId14"/>
    <p:sldId id="294" r:id="rId15"/>
    <p:sldId id="277" r:id="rId16"/>
    <p:sldId id="278" r:id="rId17"/>
    <p:sldId id="279" r:id="rId18"/>
    <p:sldId id="295" r:id="rId19"/>
    <p:sldId id="281" r:id="rId20"/>
    <p:sldId id="269" r:id="rId21"/>
    <p:sldId id="303" r:id="rId22"/>
    <p:sldId id="289" r:id="rId23"/>
    <p:sldId id="304" r:id="rId24"/>
    <p:sldId id="297" r:id="rId25"/>
    <p:sldId id="305" r:id="rId26"/>
    <p:sldId id="258" r:id="rId27"/>
    <p:sldId id="276" r:id="rId28"/>
    <p:sldId id="275" r:id="rId29"/>
    <p:sldId id="270" r:id="rId30"/>
    <p:sldId id="271" r:id="rId31"/>
    <p:sldId id="285" r:id="rId32"/>
    <p:sldId id="286" r:id="rId33"/>
    <p:sldId id="272" r:id="rId3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176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45F81-B53A-4466-8CEA-4C74FF704A25}" type="datetimeFigureOut">
              <a:rPr lang="th-TH" smtClean="0"/>
              <a:pPr/>
              <a:t>05/03/69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4F45E-DD8A-4645-9072-B93C12B6F6E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F6240-9DF8-9A5F-301A-839C861F3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h-TH" sz="6600" b="1" dirty="0">
                <a:solidFill>
                  <a:schemeClr val="accent1">
                    <a:lumMod val="50000"/>
                  </a:schemeClr>
                </a:solidFill>
              </a:rPr>
              <a:t>บทที่ </a:t>
            </a:r>
            <a:r>
              <a:rPr lang="en-US" sz="6600" b="1" dirty="0">
                <a:solidFill>
                  <a:schemeClr val="accent1">
                    <a:lumMod val="50000"/>
                  </a:schemeClr>
                </a:solidFill>
              </a:rPr>
              <a:t>9</a:t>
            </a:r>
          </a:p>
          <a:p>
            <a:pPr marL="0" indent="0" algn="ctr">
              <a:buNone/>
            </a:pPr>
            <a:r>
              <a:rPr lang="th-TH" sz="6600" b="1" dirty="0">
                <a:solidFill>
                  <a:schemeClr val="accent1">
                    <a:lumMod val="50000"/>
                  </a:schemeClr>
                </a:solidFill>
              </a:rPr>
              <a:t>การจูงใจคนทำงาน</a:t>
            </a:r>
          </a:p>
          <a:p>
            <a:pPr marL="0" indent="0" algn="ctr">
              <a:buNone/>
            </a:pPr>
            <a:endParaRPr lang="th-TH" sz="5400" b="1" dirty="0"/>
          </a:p>
          <a:p>
            <a:pPr marL="0" indent="0" algn="ctr">
              <a:buNone/>
            </a:pPr>
            <a:endParaRPr lang="th-TH" sz="5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th-TH" sz="3900" b="1" dirty="0">
                <a:solidFill>
                  <a:schemeClr val="accent1">
                    <a:lumMod val="50000"/>
                  </a:schemeClr>
                </a:solidFill>
              </a:rPr>
              <a:t>อาจารย์ผู้สอน อาจารย์วราน</a:t>
            </a:r>
            <a:r>
              <a:rPr lang="th-TH" sz="3900" b="1" dirty="0" err="1">
                <a:solidFill>
                  <a:schemeClr val="accent1">
                    <a:lumMod val="50000"/>
                  </a:schemeClr>
                </a:solidFill>
              </a:rPr>
              <a:t>ิษฐ์</a:t>
            </a:r>
            <a:r>
              <a:rPr lang="th-TH" sz="3900" b="1" dirty="0">
                <a:solidFill>
                  <a:schemeClr val="accent1">
                    <a:lumMod val="50000"/>
                  </a:schemeClr>
                </a:solidFill>
              </a:rPr>
              <a:t>  พุทธโรจน์</a:t>
            </a:r>
            <a:r>
              <a:rPr lang="th-TH" sz="3900" b="1" dirty="0" err="1">
                <a:solidFill>
                  <a:schemeClr val="accent1">
                    <a:lumMod val="50000"/>
                  </a:schemeClr>
                </a:solidFill>
              </a:rPr>
              <a:t>รังษี</a:t>
            </a:r>
            <a:endParaRPr lang="en-US" sz="39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8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ทฤษฎี 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X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และทฤษฎี 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Y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ของแมค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เกรเกอร์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8280920" cy="45858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แมค</a:t>
            </a:r>
            <a:r>
              <a:rPr lang="th-TH" sz="2200" b="1" dirty="0" err="1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เกรเกอร์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McGregor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) ได้ศึกษาธรรมชาติของมนุษย์และแบ่งออกเป็น 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ลักษณะ ดังนี้</a:t>
            </a:r>
          </a:p>
          <a:p>
            <a:endParaRPr lang="en-US" sz="8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1.1 </a:t>
            </a:r>
            <a:r>
              <a:rPr lang="th-TH" sz="2400" b="1" u="sng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ทฤษฎี </a:t>
            </a:r>
            <a:r>
              <a:rPr lang="en-US" sz="2400" b="1" u="sng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X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กล่าวว่า</a:t>
            </a:r>
          </a:p>
          <a:p>
            <a:endParaRPr lang="en-US" sz="8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ปกติมนุษย์ไม่ชอบทำงาน ถ้ามีโอกาสจะพยายามหลบเลี่ยง</a:t>
            </a:r>
            <a:endParaRPr lang="en-US" sz="22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- เมื่อไม่ชอบทำงาน ทำให้มนุษย์ค่อนข้างเกียจคร้าน ต้องควบคุมอย่างใกล้ชิด มีบทลงโทษเพื่อให้มีความพยายามในการทำงาน</a:t>
            </a:r>
            <a:endParaRPr lang="en-US" sz="22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200" b="1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มนุษย์โดยทั่วไปชอบ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ให้มีผู้ชี้แนะ ไม่ต้องการความรับผิดชอบ ไม่มีความทะเยอทะยาน ชอบอยู่เฉย ๆ มากกว่า</a:t>
            </a:r>
            <a:endParaRPr lang="en-US" sz="22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- ความคิดริเริ่มน้อยในการแก้ไขปัญหาขององค์การ</a:t>
            </a:r>
            <a:endParaRPr lang="en-US" sz="22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- การจูงใจเป็นการจูงใจทางด้านร่างกายและความมั่นคงปลอดภัย</a:t>
            </a:r>
          </a:p>
          <a:p>
            <a:endParaRPr lang="en-US" sz="8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	บุคคลตามทฤษฎี 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 X 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ต้องใช้วิธีการจูงใจแบบไม้แข็ง (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Stick Approach</a:t>
            </a:r>
            <a:r>
              <a:rPr lang="th-TH" sz="2200" b="1" dirty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) ต้องควบคุมอย่างใกล้ชิด มีการสั่งการโดยตรงที่ชัดเจน ใช้ระเบียบอำนาจในการลงโทษ ตรวจสอบอยู่เสมอ จูงใจด้วยค่าตอบแทนเป็นตัวเงินและผลประโยชน์อื่น ๆ</a:t>
            </a:r>
            <a:endParaRPr lang="en-US" sz="2200" b="1" dirty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8673" name="Picture 1" descr="F:\New folder (6)\608-01090423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5517232"/>
            <a:ext cx="1129744" cy="1161418"/>
          </a:xfrm>
          <a:prstGeom prst="rect">
            <a:avLst/>
          </a:prstGeom>
          <a:noFill/>
        </p:spPr>
      </p:pic>
      <p:pic>
        <p:nvPicPr>
          <p:cNvPr id="28675" name="Picture 3" descr="F:\New folder (6)\office-worker-late-278647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5517232"/>
            <a:ext cx="1800200" cy="11712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32656"/>
            <a:ext cx="8280920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1.2 </a:t>
            </a:r>
            <a:r>
              <a:rPr lang="th-TH" sz="2600" b="1" u="sng" dirty="0">
                <a:latin typeface="TH SarabunPSK" pitchFamily="34" charset="-34"/>
                <a:cs typeface="TH SarabunPSK" pitchFamily="34" charset="-34"/>
              </a:rPr>
              <a:t>ทฤษฎี</a:t>
            </a:r>
            <a:r>
              <a:rPr lang="en-US" sz="2600" b="1" u="sng" dirty="0">
                <a:latin typeface="TH SarabunPSK" pitchFamily="34" charset="-34"/>
                <a:cs typeface="TH SarabunPSK" pitchFamily="34" charset="-34"/>
              </a:rPr>
              <a:t> Y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กล่าวว่า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มนุษย์มีความขยัน รักในการทำงาน ใช้พลังกายและสมองในการทำงานตลอดเวลา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รักอิสระ ไม่ชอบถูกควบคุม แต่ควบคุมตัวเองได้ ไม่ชอบการลงโทษในการทำงาน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มีความรับผิดชอบต่อเป้าหมายที่ได้รับมอบให้ปฏิบัติ สามารถสั่งการได้ด้วยตนเอง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มีความสามารถในด้านความคิดริเริ่มในการทำงาน รอบคอบ และสร้างสรรค์ในการแก้ปัญหาขององค์การ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การจูงใจเป็นเรื่องความของความต้องการชื่อเสียงและความสำเร็จในชีวิต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บุคคลตามทฤษฎี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Y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ต้องใช้วิธีจูงใจแบบไม้นวม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Carrot Approach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) คือให้อิสระในการทำงาน แสดงความคิดเห็น ให้โอกาสมีส่วนร่วม ควบคุม สั่งงานด้วยตนเอง ให้รางวัลตามผลงาน เช่น โบนัส ยกย่องชมเชยเมื่อทำผลงานดีเด่น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098" name="Picture 2" descr="F:\New folder (6)\office-clutt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509120"/>
            <a:ext cx="2062618" cy="19319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ทฤษฎีตามลำดับขั้นความต้องการของมาส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โลว์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8280920" cy="4893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มาส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โลว์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เชื่อว่าการตอบสนองความต้องการจะจูงใจให้คนตั้งใจทำงาน หรือจะกล่าวว่าพฤติกรรมของบุคคลเป็นผลมาจากการได้รับการตอบสนองความต้องการก็ได้ โดยแบ่งความต้องการของมนุษย์ออกเป็น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5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ขั้น ดังนี้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2.1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ความต้องการด้านร่างกาย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Physiological needs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เช่น ปัจจัย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ความอบอุ่น การพักผ่อน  การออกกำลังกาย 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2.2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ความต้องการความมั่นคงและปลอดภัย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Security and Safety needs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 เช่น มีความมั่นคงในหน้าที่การงาน มีรายได้เข้ามาตลอด ไม่มีอาชญากรรมเข้ามาสู่ตนเอง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2.3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ความต้องการทางสังคม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Social needs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 เช่น การมีส่วนร่วมกับกลุ่ม การเป็นที่ยอมรับ   การมีเพื่อน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2.4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ความต้องการการยอมรับนับถือยกย่อง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Esteem needs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เช่น เกียรติยศ ชื่อเสียง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2.5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ความต้องการประสบความสมหวังในชีวิต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Self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- 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Actualization needs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เช่น ต้องการขึ้นมาอยู่แถวหน้าหรือจุดสูงสุดของสังคม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8925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แสดงความสัมพันธ์ระหว่างทฤษฎีลำดับขั้นความต้องการของมาส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โลว์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algn="ctr"/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และการจัดการตอบสนองความต้องการของบุคคลโดยองค์การ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445520"/>
              </p:ext>
            </p:extLst>
          </p:nvPr>
        </p:nvGraphicFramePr>
        <p:xfrm>
          <a:off x="683570" y="1268760"/>
          <a:ext cx="7920877" cy="5251950"/>
        </p:xfrm>
        <a:graphic>
          <a:graphicData uri="http://schemas.openxmlformats.org/drawingml/2006/table">
            <a:tbl>
              <a:tblPr/>
              <a:tblGrid>
                <a:gridCol w="1870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10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922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ความต้องการตามทฤษฎีของมาส</a:t>
                      </a:r>
                      <a:r>
                        <a:rPr lang="th-TH" sz="2200" b="1" dirty="0" err="1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โลว์</a:t>
                      </a:r>
                      <a:endParaRPr lang="en-US" sz="2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200" b="1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การจัดการตอบสนองความต้องการบุคลากรโดยองค์การ</a:t>
                      </a:r>
                      <a:endParaRPr lang="en-US" sz="2200" b="1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ความสำเร็จในชีวิต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(Self - Actualization)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ความเจริญเติบโต ความก้าวหน้า ความคิดสร้างสรรค์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ความท้าทาย ความคิดสร้างสรรค์ </a:t>
                      </a:r>
                      <a:b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</a:b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การได้เลื่อนตำแหน่ง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การยกย่อง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(Esteem)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การได้รับการยกย่อง ความภาคภูมิใจ สถานภาพ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การยกย่อง การได้รับคำชมเชย </a:t>
                      </a:r>
                      <a:b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</a:b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มีตำแหน่งยศศักดิ์ มีสถานะ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สังคม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(Social)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ความรัก ความรู้สึกที่ดี ความชอบ การยอมรับ ความเป็นเจ้าของ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ทีมงาน การจัดการด้าน</a:t>
                      </a:r>
                      <a:r>
                        <a:rPr lang="th-TH" sz="2200" dirty="0" err="1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มนุษย</a:t>
                      </a: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สัมพันธ์หรือการจัดการแบบกันเอง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ความปลอดภัย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(Safety)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ความปลอดภัย ความมั่นคง ความมีเสถียรภาพ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ความมั่นคง ความปลอดภัยในการทำงาน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9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ร่างกาย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(Physiological)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อาหาร น้ำ ที่อยู่อาศัย ยารักษาโรค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20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200" dirty="0">
                          <a:latin typeface="TH SarabunPSK" pitchFamily="34" charset="-34"/>
                          <a:ea typeface="Times New Roman"/>
                          <a:cs typeface="TH SarabunPSK" pitchFamily="34" charset="-34"/>
                        </a:rPr>
                        <a:t>ความร้อน อากาศ ค่าตอบแทนที่เพียงพอต่อการดำรงชีพ</a:t>
                      </a:r>
                      <a:endParaRPr lang="en-US" sz="2200" dirty="0">
                        <a:latin typeface="TH SarabunPSK" pitchFamily="34" charset="-34"/>
                        <a:ea typeface="Times New Roman"/>
                        <a:cs typeface="TH SarabunPSK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2627784" y="4221088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2" name="AutoShape 17"/>
          <p:cNvSpPr>
            <a:spLocks noChangeArrowheads="1"/>
          </p:cNvSpPr>
          <p:nvPr/>
        </p:nvSpPr>
        <p:spPr bwMode="auto">
          <a:xfrm>
            <a:off x="2627784" y="3284984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3" name="AutoShape 17"/>
          <p:cNvSpPr>
            <a:spLocks noChangeArrowheads="1"/>
          </p:cNvSpPr>
          <p:nvPr/>
        </p:nvSpPr>
        <p:spPr bwMode="auto">
          <a:xfrm>
            <a:off x="2627784" y="2492896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4" name="AutoShape 17"/>
          <p:cNvSpPr>
            <a:spLocks noChangeArrowheads="1"/>
          </p:cNvSpPr>
          <p:nvPr/>
        </p:nvSpPr>
        <p:spPr bwMode="auto">
          <a:xfrm>
            <a:off x="2627784" y="5157192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5" name="AutoShape 17"/>
          <p:cNvSpPr>
            <a:spLocks noChangeArrowheads="1"/>
          </p:cNvSpPr>
          <p:nvPr/>
        </p:nvSpPr>
        <p:spPr bwMode="auto">
          <a:xfrm>
            <a:off x="2627784" y="6021288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6" name="AutoShape 17"/>
          <p:cNvSpPr>
            <a:spLocks noChangeArrowheads="1"/>
          </p:cNvSpPr>
          <p:nvPr/>
        </p:nvSpPr>
        <p:spPr bwMode="auto">
          <a:xfrm>
            <a:off x="5724128" y="6021288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7" name="AutoShape 17"/>
          <p:cNvSpPr>
            <a:spLocks noChangeArrowheads="1"/>
          </p:cNvSpPr>
          <p:nvPr/>
        </p:nvSpPr>
        <p:spPr bwMode="auto">
          <a:xfrm>
            <a:off x="5724128" y="2492896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5724128" y="3284984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9" name="AutoShape 17"/>
          <p:cNvSpPr>
            <a:spLocks noChangeArrowheads="1"/>
          </p:cNvSpPr>
          <p:nvPr/>
        </p:nvSpPr>
        <p:spPr bwMode="auto">
          <a:xfrm>
            <a:off x="5724128" y="4221088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" name="AutoShape 17"/>
          <p:cNvSpPr>
            <a:spLocks noChangeArrowheads="1"/>
          </p:cNvSpPr>
          <p:nvPr/>
        </p:nvSpPr>
        <p:spPr bwMode="auto">
          <a:xfrm>
            <a:off x="5724128" y="5157192"/>
            <a:ext cx="240673" cy="202387"/>
          </a:xfrm>
          <a:prstGeom prst="rightArrow">
            <a:avLst>
              <a:gd name="adj1" fmla="val 50000"/>
              <a:gd name="adj2" fmla="val 2973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ทฤษฎี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 2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ปัจจัยของ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เฮอร์ซเบิร์ก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2464" y="853937"/>
            <a:ext cx="8352928" cy="56938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000" b="1" dirty="0" err="1">
                <a:latin typeface="TH SarabunPSK" pitchFamily="34" charset="-34"/>
                <a:cs typeface="TH SarabunPSK" pitchFamily="34" charset="-34"/>
              </a:rPr>
              <a:t>เฮอร์ซเบิร์ก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Herzberg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) ได้สรุปสาระสำคัญของทฤษฎีนี้ไว้ว่า มนุษย์มีความต้องการ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ด้าน ดังนี้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3.1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ปัจจัยด้านการจูงใจ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Motivator Factor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หรือปัจจัยภายใน มักเกิดจากเนื้องาน มีองค์ประกอบ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6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ด้าน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การประสบความสำเร็จในหน้าที่การงาน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การได้รับการยอมรับนับถือ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ลักษณะของงาน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ชอบหรือไม่ชอบงานนั้น, ความรับผิดชอบ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ความก้าวหน้าในงาน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การมีโอกาสเจริญเติบโต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3.2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ปัจจัยด้านสุขอนามัย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Hygiene Factor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หรือปัจจัยภายนอก มักเกิดจากสภาพงาน มีองค์ประกอบ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8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ด้าน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นโยบายการบริหารงานขององค์การ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การควบคุมบังคับบัญชา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สภาพการทำงาน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ความสัมพันธ์ระหว่างบุคคล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เงินเดือนหรือค่าตอบแทนขั้นพื้นฐาน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สถานภาพ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ความมั่นคงในการทำงาน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ปัจจัยต่าง ๆ ในชีวิตส่วนตัว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. ทฤษฎีแรงจูงใจ อี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อาร์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จี ของ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แอลเดอร์เฟอร์</a:t>
            </a:r>
            <a:endParaRPr lang="en-US" sz="2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8280920" cy="56015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เดลย์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ตัน 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แอลเดอร์เฟอร์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(Clayton  </a:t>
            </a:r>
            <a:r>
              <a:rPr lang="en-US" sz="2200" b="1" dirty="0" err="1">
                <a:latin typeface="TH SarabunPSK" pitchFamily="34" charset="-34"/>
                <a:cs typeface="TH SarabunPSK" pitchFamily="34" charset="-34"/>
              </a:rPr>
              <a:t>Aldefer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)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ได้นำทฤษฎีลำดับขั้นความต้องการของมาส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โลว์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 มาพัฒนาปรับปรุงโดยการวิจัยเชิงประจักษ์ คือ ง่ายต่อความเข้าใจและสามารถนำมาใช้กับการปฏิบัติงานในองค์การได้ โดยใช้ชื่อว่า  "ทฤษฎีแรงจูงใจ อี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อาร์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จี 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(ERG)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"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โดยจัดระดับความต้องการใหม่เหลือเพียงความต้องหลัก ๆ ของบุคคลในองค์การ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ระดับ ได้แก่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1.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ความต้องการเพื่อการอยู่รอดหรือการดำรงชีพ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(Existence needs : E)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คือ ความต้องการพื้นฐานที่จำเป็นต่อการดำรงชีพหรือทางร่างกาย เช่น อาหาร ที่อยู่อาศัย เป็นต้น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ความต้องการได้ความสัมพันธ์ทางสังคม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(Related needs : R)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เป็นความต้องการที่จะมีความสัมพันธ์กับบุคคลอื่น เช่น ครอบครัว เพื่อนร่วมงาน และบุคคลอื่นที่ตนเองเกี่ยวข้องด้วย เช่น ความต้องการเป็นผู้นำหรือผู้ตามเป็นความต้องการที่อยากมีสายสัมพันธ์ทางมิตรภาพกับผู้อื่น เป็นต้น เทียบได้กับความต้องการทางสังคมของทฤษฎีมาส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โลว์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ความต้องการด้านการเจริญเติบโตก้าวหน้า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(Growth  needs : G)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เป็นความต้องการในระดับสูงสุดในทฤษฎีแรงจูงใจของ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แอลเดอร์เฟอร์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เป็นความต้องการส่วนบุคคลในการได้ใช้ความรู้ความสามารถและทักษะของตนในการสร้างสรรค์สิ่งใหม่ ๆ ได้อย่างเต็มศักยภาพ รวมทั้งความต้องการใช้ความคิดของตัวเองให้เป็นจริง  อันเป็นความต้องการการยกย่องและความต้องการประสบความสำเร็จในขั้นที่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และขั้นที่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5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ตามทฤษฎีของมาส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โลว์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548680"/>
            <a:ext cx="8280920" cy="24314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จะได้เห็นได้ว่าทฤษฎีแรงจูงใจ 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ERG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แตกต่างไปจากทฤษฎีลำดับขั้นความต้องการ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ประการแรก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ทฤษฎี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ERG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ไม่เชื่อว่า ความต้องการที่อยู่ในระดับต่ำจะต้องได้รับการตอบสนองเรียบร้อยก่อนจึงจะเกิดความต้องการในระดับสูงที่มีความเป็นรูปธรรมน้อยกว่าตามมา ด้วยเหตุนี้ ทฤษฎี 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ERG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จึงไม่กำหนดระดับความต้องการที่ค่อนข้างตายตัวนัก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ประการที่สอง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ทฤษฎี 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ERG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ยังเชื่อว่าถ้าบุคคลผิดหวังจากการไม่ได้รับการตอบสนองในความต้องการระดับหนึ่งอาจถดถอยไปหาความต้องการในอีกระดับหนึ่งที่ต่ำกว่าได้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170" name="Picture 2" descr="F:\New folder (6)\conversation-clip-art-speech-bubb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284984"/>
            <a:ext cx="4176464" cy="31323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5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. ทฤษฎีความต้องการที่เกิดขึ้นภายหลังของแมค</a:t>
            </a:r>
            <a:r>
              <a:rPr lang="th-TH" sz="2600" b="1" dirty="0" err="1">
                <a:latin typeface="TH SarabunPSK" pitchFamily="34" charset="-34"/>
                <a:cs typeface="TH SarabunPSK" pitchFamily="34" charset="-34"/>
              </a:rPr>
              <a:t>เคล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แลนด์</a:t>
            </a:r>
            <a:endParaRPr lang="en-US" sz="2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8280920" cy="51398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เด</a:t>
            </a:r>
            <a:r>
              <a:rPr lang="th-TH" sz="2000" b="1" dirty="0" err="1">
                <a:latin typeface="TH SarabunPSK" pitchFamily="34" charset="-34"/>
                <a:cs typeface="TH SarabunPSK" pitchFamily="34" charset="-34"/>
              </a:rPr>
              <a:t>วิค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 แมค</a:t>
            </a:r>
            <a:r>
              <a:rPr lang="th-TH" sz="2000" b="1" dirty="0" err="1">
                <a:latin typeface="TH SarabunPSK" pitchFamily="34" charset="-34"/>
                <a:cs typeface="TH SarabunPSK" pitchFamily="34" charset="-34"/>
              </a:rPr>
              <a:t>เคล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แลนด์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 (David  McClelland)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และคณะ ได้พัฒนาทฤษฎีเกี่ยวกับความต้องการสัมพันธ์กับแนวคิดเกี่ยวกับการเรียนรู้ขึ้นมาและพบว่าความต้องการต่าง ๆ  ของคนมิได้ติดตัวมาแต่กำเนิด  หากแต่จะเกิดขึ้นภายหลังจากที่มนุษย์ได้มีการเรียนรู้จากประสบการณ์ชีวิต โดยแบ่งออกเป็น 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3 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ประเภทคือ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1.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ความต้องการประสบผลสำเร็จ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(need for Achievement : </a:t>
            </a:r>
            <a:r>
              <a:rPr lang="en-US" sz="2000" b="1" dirty="0" err="1">
                <a:latin typeface="TH SarabunPSK" pitchFamily="34" charset="-34"/>
                <a:cs typeface="TH SarabunPSK" pitchFamily="34" charset="-34"/>
              </a:rPr>
              <a:t>nAch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เป็นความต้องการที่จะสัมฤทธิ์ผล คือแรงจูงที่บุคคลต้องการทำสิ่งใดสิ่งหนึ่งให้ได้มาตรฐานที่ดีที่สุด สามารถแก้ปัญหาที่ซับซ้อนได้ มีการแข่งขันกับตนเอง ต้องการประสบความสำเร็จ โดยเฉพาะอย่างยิ่งในการปฏิบัติงานที่ยากลำบากและท้าทาย คนเหล่านี้จะทุ่มเทความรู้ความสามารถให้กับงานอย่างเต็มที่ มีทักษะส่วนตัวสูง มีความคิดกว้างไกล มีเป้าหมายในการทำงานสูงซึ้งต้องทำให้สำเร็จ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ความต้องการในอำนาจ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(need for Power : </a:t>
            </a:r>
            <a:r>
              <a:rPr lang="en-US" sz="2000" b="1" dirty="0" err="1">
                <a:latin typeface="TH SarabunPSK" pitchFamily="34" charset="-34"/>
                <a:cs typeface="TH SarabunPSK" pitchFamily="34" charset="-34"/>
              </a:rPr>
              <a:t>nPow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) 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เป็นความต้องการที่จะมีอำนาจ มีตำแหน่งหน้าที่ที่มีอิทธิพลเหนือคนอื่น เพื่อที่จะทำให้คนอื่นมีพฤติกรรมตามที่ตนเองต้องการหรือเป็นความต้องการที่จะมีอำนาจในการควบคุม บังคับบัญชาคนอื่น รูปแบบความต้องการอำนาจมี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อย่างคือ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2.1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ความต้องการมีอำนาจส่วนตัว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(Personal Power)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เป็นการใช้อำนาจเพื่อตอบสนองความต้องการของตนเอง เพื่อความสะใจ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2.2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อำนาจทางสังคม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(Social Power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เป็นการใช้อำนาจของผู้บริหารหรือผู้นำเพื่อให้เกิดความสำเร็จโดยคำนึงถึงความรับผิดชอบต่อสังคม วัตถุประสงค์ขององค์การ และวัตถุประสงค์ส่วนตัวตามลำดับ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548680"/>
            <a:ext cx="8280920" cy="24929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ความต้องการใฝ่สัมพันธ์ หรือความต้องการมีส่วนร่วม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(need for Affiliation : </a:t>
            </a:r>
            <a:r>
              <a:rPr lang="en-US" sz="2200" b="1" dirty="0" err="1">
                <a:latin typeface="TH SarabunPSK" pitchFamily="34" charset="-34"/>
                <a:cs typeface="TH SarabunPSK" pitchFamily="34" charset="-34"/>
              </a:rPr>
              <a:t>nAff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) 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เป็นความต้องการที่จะมีเพื่อน มีความสัมพันธ์ที่ดีกับบุคคลอื่น คนที่มีความต้องการนี้จะแสวงหาความเป็นมิตร เพื่อการได้รับการยอมรับจากเพื่อนร่วมงาน การรักษาความสัมพันธ์กับเพื่อนร่วมงานหรือคนอื่น ซึ่งแมค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เคล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แลนด์ได้พบว่า ผู้บริหารที่ต้องการใช้ความสัมพันธ์ไม่ค่อยประสบผลสำเร็จมากนัก ความเป็นมิตร ต้องการยอมรับจากสังคมอาจก่อให้เกิดความยุ่งยากในการตัดสินใจทางการบริหาร เมื่อต้องตัดสินใจในเรื่องที่คนไม่เห็นด้วยจึงต้องเสียเวลามาก ดังนั้นสรุปได้ว่า ผู้บริหารที่ประสบความสำเร็จ คือ ผู้บริหารที่มีความต้องการอำนาจทางสังคมสูง  ไม่ใช่ผู้บริหารที่ต้องใฝ่สัมพันธ์หรือต้องการมีส่วนร่วม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194" name="Picture 2" descr="F:\New folder (6)\Team_clip_art-327x3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356992"/>
            <a:ext cx="3114675" cy="2943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971600" y="404664"/>
          <a:ext cx="7200803" cy="1008111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81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ทฤษฎีลำดับขั้น</a:t>
                      </a:r>
                      <a:b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</a:b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ความต้องการของมาส</a:t>
                      </a:r>
                      <a:r>
                        <a:rPr lang="th-TH" sz="1800" dirty="0" err="1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โลว์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ทฤษฎี  </a:t>
                      </a: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ERG  </a:t>
                      </a:r>
                      <a:b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</a:b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ของ</a:t>
                      </a:r>
                      <a:r>
                        <a:rPr lang="th-TH" sz="1800" dirty="0" err="1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แอลเดอร์เฟอร์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ทฤษฎี  </a:t>
                      </a: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  ปัจจัย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ของ</a:t>
                      </a:r>
                      <a:r>
                        <a:rPr lang="th-TH" sz="1800" dirty="0" err="1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เฮอร์ซเบิร์ก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ทฤษฎีความต้องการ</a:t>
                      </a:r>
                      <a:b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</a:b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ที่เกิดขึ้นภายหลัง</a:t>
                      </a:r>
                      <a:b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</a:b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ของแมค</a:t>
                      </a:r>
                      <a:r>
                        <a:rPr lang="th-TH" sz="1800" dirty="0" err="1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เคล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แลนด์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ตาราง 7"/>
          <p:cNvGraphicFramePr>
            <a:graphicFrameLocks noGrp="1"/>
          </p:cNvGraphicFramePr>
          <p:nvPr/>
        </p:nvGraphicFramePr>
        <p:xfrm>
          <a:off x="971600" y="1556791"/>
          <a:ext cx="7200802" cy="512185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44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ความต้องการความสำเร็จ</a:t>
                      </a:r>
                      <a:b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</a:b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ในชีวิต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ความต้องการเจริญก้าวหน้า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ปัจจัยการจูงใจ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 การประสบผลสำเร็จในงาน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 การได้รับการยอมรับ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 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ความชอบในลักษณะงาน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 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ความรับผิดชอบ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 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ความก้าวหน้า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 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การมีโอกาสเจริญเติบโต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ความต้องการประสบผลสำเร็จ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การยกย่อง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ความต้องการด้านความสัมพันธ์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ในอำนาจ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ทางสังคม</a:t>
                      </a:r>
                      <a:endParaRPr lang="en-US" sz="18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ปัจจัยสุขอนามัย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นโยบายและการบริหารงาน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การบังคับบัญชา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สภาพการทำงาน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ความสัมพันธ์ระหว่างบุคคล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เงินเดือน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สถานภาพ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ความมั่นคงในการทำงาน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-</a:t>
                      </a: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ปัจจัยต่างๆ ในชีวิตส่วนตัว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มีส่วนร่วม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42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ความปลอดภัย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3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เพื่อดำรงชีพ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ความต้องการ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ด้านร่างกาย</a:t>
                      </a:r>
                      <a:endParaRPr lang="en-US" sz="18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56216" marR="56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67736" y="5157192"/>
            <a:ext cx="2196752" cy="11079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ตารางเปรียบเทียบ</a:t>
            </a:r>
            <a:br>
              <a:rPr lang="th-TH" sz="22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ทฤษฎีแบบเนื้อหา</a:t>
            </a:r>
            <a:br>
              <a:rPr lang="th-TH" sz="22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หรือความพึงพอใจ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-4464" y="506537"/>
            <a:ext cx="9148464" cy="97824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h-TH" b="1" dirty="0"/>
              <a:t>การจูงใจคนทำงาน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1720" y="3501008"/>
            <a:ext cx="5040560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ความหมายของการจูงใจ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4293096"/>
            <a:ext cx="8640960" cy="22159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การจูงใจ (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Motivation)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หมายถึง แรงผลักดันหรือการเต็มใจของพนักงานที่ใช้ความพยายามอย่างเต็มที่เพื่อบรรลุเป้าหมายขององค์การเป็นสิ่งจูงใจให้เกิดความพยายามทำงานนั้น กระบวนการเริ่มต้นจากความต้องการเป็นแรงขับ ก่อให้เกิดการแสดงพฤติกรรมของมนุษย์ที่บรรลุเป้าหมายอันเป็นสิ่งล่อใจ แรงผลักดัน หรือการกระตุ้นจากความต้องการและความคาดหวังต่าง ๆ ของมนุษย์ เพื่อให้กระทำหรืองดเว้นการกระทำ เป็นหน้าที่โดยตรงของผู้บริหารทุกระดับที่จะต้องพยายามสร้างสิ่งจูงใจให้ผู้ปฏิบัติงานได้แสดงความรู้ความสามารถอย่างเต็มที่ มีความพยายามมากขึ้นกว่าเดิม ทำงานด้วยความกระตือรือร้น ตั้งใจและทุ่มเทให้แก่องค์การมากที่สุด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700808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การจูงใจ (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Motivation)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ถือเป็นภารกิจที่สำคัญอย่างหนึ่งของผู้บริหารในการที่จะกระตุ้นบุคลากรภายในองค์การมีความเต็มใจที่จะทุ่มเทความรู้ ความสามารถ และเกิดความผูกพันต่อองค์กร และเกิดความพร้อมที่จะเสียสละและอุทิศตนให้กับการทำงาน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260648"/>
            <a:ext cx="5040560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8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ทฤษฎีแรงจูงใจแบบกระบวนการ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640960" cy="29238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ทฤษฎีแรงจูงใจแบบกระบวนการ คือ ทฤษฎีการจูงใจที่มุ่งเน้นความเข้าใจทางความคิดภายในใจของบุคคลที่เข้าไปมีอิทธิพล หรือทำให้บุคคลมีพฤติกรรมอย่างใดอย่างหนึ่งออกมา เพื่อสนองความต้องการของตัวเอง และคนประเมินความพอใจของตนเองหลังบรรลุเป้าหมาย ทฤษฎีแรงจูงใจแบบกระบวนการมีหลายทฤษฎี  </a:t>
            </a: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ทฤษฎีความคาดหวัง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ประกอบด้วยแนวความคิด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ของวรูม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 err="1">
                <a:latin typeface="TH SarabunPSK" pitchFamily="34" charset="-34"/>
                <a:cs typeface="TH SarabunPSK" pitchFamily="34" charset="-34"/>
              </a:rPr>
              <a:t>Vrom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และแนวความคิดของ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พอร์เทอร์และลอร์เลอร์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(Porter &amp; Lawler) </a:t>
            </a:r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ทฤษฎีความเสมอภาคเท่าเทียมกันหรือความยุติธรรมขอ</a:t>
            </a:r>
            <a:r>
              <a:rPr lang="th-TH" sz="2400" b="1" u="sng" dirty="0" err="1">
                <a:latin typeface="TH SarabunPSK" pitchFamily="34" charset="-34"/>
                <a:cs typeface="TH SarabunPSK" pitchFamily="34" charset="-34"/>
              </a:rPr>
              <a:t>งอดัมส์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u="sng" dirty="0">
                <a:latin typeface="TH SarabunPSK" pitchFamily="34" charset="-34"/>
                <a:cs typeface="TH SarabunPSK" pitchFamily="34" charset="-34"/>
              </a:rPr>
              <a:t>(Adams)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ทฤษฎีการกำหนดเป้าหมายของ</a:t>
            </a:r>
            <a:r>
              <a:rPr lang="th-TH" sz="2400" b="1" u="sng" dirty="0" err="1">
                <a:latin typeface="TH SarabunPSK" pitchFamily="34" charset="-34"/>
                <a:cs typeface="TH SarabunPSK" pitchFamily="34" charset="-34"/>
              </a:rPr>
              <a:t>ล็อค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2400" b="1" u="sng" dirty="0" err="1">
                <a:latin typeface="TH SarabunPSK" pitchFamily="34" charset="-34"/>
                <a:cs typeface="TH SarabunPSK" pitchFamily="34" charset="-34"/>
              </a:rPr>
              <a:t>ลาธัม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u="sng" dirty="0">
                <a:latin typeface="TH SarabunPSK" pitchFamily="34" charset="-34"/>
                <a:cs typeface="TH SarabunPSK" pitchFamily="34" charset="-34"/>
              </a:rPr>
              <a:t>(Locke &amp; Latham)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</a:p>
        </p:txBody>
      </p:sp>
      <p:pic>
        <p:nvPicPr>
          <p:cNvPr id="1026" name="Picture 2" descr="F:\New folder (6)\office_carto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77072"/>
            <a:ext cx="2856656" cy="25709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ทฤษฎีความคาดหวัง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836712"/>
            <a:ext cx="8568952" cy="55707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เป็นทฤษฎีที่พัฒนาขึ้นโดย </a:t>
            </a:r>
            <a:r>
              <a:rPr lang="th-TH" sz="2000" b="1" dirty="0" err="1">
                <a:latin typeface="TH SarabunPSK" pitchFamily="34" charset="-34"/>
                <a:cs typeface="TH SarabunPSK" pitchFamily="34" charset="-34"/>
              </a:rPr>
              <a:t>เลวิน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000" b="1" dirty="0" err="1">
                <a:latin typeface="TH SarabunPSK" pitchFamily="34" charset="-34"/>
                <a:cs typeface="TH SarabunPSK" pitchFamily="34" charset="-34"/>
              </a:rPr>
              <a:t>Lewin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และโท</a:t>
            </a:r>
            <a:r>
              <a:rPr lang="th-TH" sz="2000" b="1" dirty="0" err="1">
                <a:latin typeface="TH SarabunPSK" pitchFamily="34" charset="-34"/>
                <a:cs typeface="TH SarabunPSK" pitchFamily="34" charset="-34"/>
              </a:rPr>
              <a:t>ลแมน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000" b="1" dirty="0" err="1">
                <a:latin typeface="TH SarabunPSK" pitchFamily="34" charset="-34"/>
                <a:cs typeface="TH SarabunPSK" pitchFamily="34" charset="-34"/>
              </a:rPr>
              <a:t>Tolman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มีพื้นฐานแนวความคิดที่สำคัญคือ </a:t>
            </a: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1) บุคคลจะแสดงพฤติกรรมโดยคาดหวังรางวัลที่จะได้รับในอนาคต ได้รับรางวัลอย่างแน่นอน 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2) แรงจูงใจถูกกำหนดโดยการคาดหวังในผลตอบแทนที่เกิดขึ้นจากการกระทำของบุคคล โดยสรุปคือ ความคาดหวังเป็นแรงกระตุ้นที่ทำให้คนเกิดความพยายามทำทุกสิ่งทุกอย่างเพื่อให้สมหวัง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1.1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ทฤษฎีความคาดหวังตามแนวคิด</a:t>
            </a:r>
            <a:r>
              <a:rPr lang="th-TH" sz="2200" b="1" u="sng" dirty="0" err="1">
                <a:latin typeface="TH SarabunPSK" pitchFamily="34" charset="-34"/>
                <a:cs typeface="TH SarabunPSK" pitchFamily="34" charset="-34"/>
              </a:rPr>
              <a:t>ของวรูม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จะมีพื้นฐานจากทฤษฎีการตัดสินใจ  ซึ่งอธิบายว่าบุคคลตัดสินใจทำสิ่งใดสิ่งหนึ่งหรือไม่  ขึ้นอยู่กับการประเมินผลลัพธ์ว่าจะออกมาอย่างไร แล้วพิจารณาเลือกทางใดทางหนึ่ง ที่เชื่อว่าจะนำไปสู่ผลตอบแทนหรือรางวัลที่ตนเองต้องการมากที่สุด หากผลลัพธ์ประเมินออกมาเป็นลบ หรือไม่ต้องการก็จะหลีกเลี่ยงที่จะเลือกหรือทำสิ่งนั้น คำว่าผลลัพธ์ ตามทฤษฎีมี 2 อย่าง คือ 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ผลการปฏิบัติงาน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จัดเป็นผลระดับแรก ได้แก่ คุณภาพงาน การขาดงาน การมาสาย เป็นต้น 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รางวัลตอบแทนจากการทำงาน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เป็นผลระดับที่ 2 หรือสิ่งที่แปรออกมาที่เกิดจาดผลระดับแรก เช่น เงินเดือนที่เพิ่มขึ้น การได้เลื่อนขั้น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ทฤษฎีความคาดหวังเริ่มต้นจากแรงจูงใจทำให้เกิดความพยายามทำให้เกิดผลการปฏิบัติงาน และผลการปฏิบัติงานนำไปสู่ความคาดว่าผลลัพธ์ที่ได้จากการทำงาน  ความคาดหวังเป็นการนำเอาความพยายามมาสัมพันธ์กับการปฏิบัติงานส่วนเครื่องมือนำเอาผลการปฏิบัติงานมาสัมพันธ์กับความคาดหวังจะได้ผลลัพธ์เป็นค่าของผลตอบแทนที่ได้จากการทำงาน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000" b="1" u="sng" dirty="0">
                <a:latin typeface="TH SarabunPSK" pitchFamily="34" charset="-34"/>
                <a:cs typeface="TH SarabunPSK" pitchFamily="34" charset="-34"/>
              </a:rPr>
              <a:t>สรุป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การจูงใจขึ้นอยู่กับความคาดหวังการกระตุ้นหรือเครื่องมือและค่าผลตอบแทนจากการทำงาน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260648"/>
            <a:ext cx="8640960" cy="21544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1.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ทฤษฎีความคาดหวังแนวความคิดของ</a:t>
            </a:r>
            <a:r>
              <a:rPr lang="th-TH" sz="2400" b="1" u="sng" dirty="0" err="1">
                <a:latin typeface="TH SarabunPSK" pitchFamily="34" charset="-34"/>
                <a:cs typeface="TH SarabunPSK" pitchFamily="34" charset="-34"/>
              </a:rPr>
              <a:t>พอร์เทอร์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u="sng" dirty="0">
                <a:latin typeface="TH SarabunPSK" pitchFamily="34" charset="-34"/>
                <a:cs typeface="TH SarabunPSK" pitchFamily="34" charset="-34"/>
              </a:rPr>
              <a:t>(Porter) </a:t>
            </a:r>
            <a:r>
              <a:rPr lang="th-TH" sz="2400" b="1" u="sng" dirty="0" err="1">
                <a:latin typeface="TH SarabunPSK" pitchFamily="34" charset="-34"/>
                <a:cs typeface="TH SarabunPSK" pitchFamily="34" charset="-34"/>
              </a:rPr>
              <a:t>และลอร์เลอร์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u="sng" dirty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sz="2400" b="1" u="sng" dirty="0" err="1">
                <a:latin typeface="TH SarabunPSK" pitchFamily="34" charset="-34"/>
                <a:cs typeface="TH SarabunPSK" pitchFamily="34" charset="-34"/>
              </a:rPr>
              <a:t>Lewler</a:t>
            </a:r>
            <a:r>
              <a:rPr lang="en-US" sz="2400" b="1" u="sng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เห็นว่าการจูงใจ การปฏิบัติงานนั้นเป็นอิสระต่อกันแต่สัมพันธ์กันในบางลักษณะความพยายามหรือการจูงใจขึ้นอยู่กับความสามารถ ลักษณะส่วนตัว และการรับรู้ ซึ่งผสานออกมาเป็นการปฏิบัติงาน จากนั้นรางวัลที่ได้จะเป็นตัวกำหนดความพึงพอใจ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พอร์เลอร์และลอร์เลอร์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ได้ชี้ให้เห็นว่า การปฏิบัติงานก่อให้เกิดความพึงพอใจต่องาน ก่อให้เกิดรางวัลหรือผลตอบแทนหรือผลตอบแทนก่อให้เกิดความพึงพอใจของพนักงาน ผู้บริหารต้องสนับสนุนความพึงพอใจของเพื่อนร่วมงาน สิ่งสำคัญ คือ ความเหมาะสมของรางวัล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051" name="Picture 3" descr="F:\New folder (6)\Employee-Rewar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1264" y="3109306"/>
            <a:ext cx="2912904" cy="29275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ทฤษฎีความเสมอภาคเท่าเทียมกันหรือความยุติธรรม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836712"/>
            <a:ext cx="8640960" cy="58169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เจ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สเต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ซี่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อดัมส์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J. Stacy Adams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) ได้พัฒนาทฤษฎีความเสมอภาคเท่าเทียมกันหรือความยุติธรรมขึ้น โดยเห็นว่าองค์การสามารถจูงใจบุคคลให้ทุ่มเทหรืออุทิศตนให้กับการทำงานได้อย่างเต็มที่ หากเห็นว่าผลตอบแทนหรือรางวัลที่ตนได้รับมีความเป็นธรรม เมื่อเทียบระหว่างการทำงานของตนเองกับบุคคลอื่นในองค์การ มีรายละเอียดดังนี้</a:t>
            </a: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2.1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สมมติฐานของทฤษฎีความเสมอภาคเท่าเทียมกัน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มีสมมติฐาน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ข้อ คือ</a:t>
            </a: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	2.1.1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บุคคลจะประเมินผลลัพธ์จากการทำงาน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ในการทำงานบุคคลจะมีการประเมินความสัมพันธ์ระหว่างคุณค่าที่ผู้ปฏิบัติงานทุ่มเทให้กับการทำงานกับคุณค่าที่ได้รับจากการทำงานว่าเป็นอย่างไร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2.1.2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บุคคลจะเปรียบเทียบคุณค่าที่ตนได้รับกับบุคคลอื่น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โดยจะมีการเปรียบเทียบค่าตอบแทนที่ตนได้รับจากผลของการปฏิบัติงานกับค่าตอบแทนที่บุคคลอื่น (เพื่อนร่วมงาน คนอื่นในองค์การเดียวกัน) รับจากผลของการปฏิบัติของเขาผู้นั้นว่าเท่าเทียมกันหรือไม่</a:t>
            </a: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2.2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ปัจจัยที่ใช้ในการเปรียบเทียบการทำงานกับผลที่ได้จากการทำงาน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มีปัจจัยสำคัญ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อย่าง ดังนี้</a:t>
            </a: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	2.2.1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ปัจจัยนำเข้า (</a:t>
            </a:r>
            <a:r>
              <a:rPr lang="en-US" sz="2200" b="1" i="1" dirty="0">
                <a:latin typeface="TH SarabunPSK" pitchFamily="34" charset="-34"/>
                <a:cs typeface="TH SarabunPSK" pitchFamily="34" charset="-34"/>
              </a:rPr>
              <a:t>Input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คือปัจจัยที่ใช้ในการทำงาน ได้แก่ ความพยายามในการทำงาน การศึกษา ประสบการณ์ ความรู้ความสามารถ การฝึกอบรม ฯลฯ</a:t>
            </a: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	2.2.2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ปัจจัยนำออก (</a:t>
            </a:r>
            <a:r>
              <a:rPr lang="en-US" sz="2200" b="1" i="1" dirty="0">
                <a:latin typeface="TH SarabunPSK" pitchFamily="34" charset="-34"/>
                <a:cs typeface="TH SarabunPSK" pitchFamily="34" charset="-34"/>
              </a:rPr>
              <a:t>Output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คือผลที่ได้จากการทำงาน ได้แก่ เงินเดือน สวัสดิการ สภาพการทำงาน ความรับผิดชอบ การเลื่อนขั้นตำแหน่ง ฯลฯ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260648"/>
            <a:ext cx="8640960" cy="403187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2.3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ผลการเปรียบเทียบระหว่างปัจจัยนำเข้าและปัจจัยนำออกของตนเองกับปัจจัยนำเข้าและปัจจัยนำออกของบุคคลอื่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ผลจากการเปรียบเทียบปัจจัยนำเข้าและนำออกของตนเองกับของคนอื่นมีความเท่าเทียบ ปัญหาจะไม่เกิด แต่หากความไม่เท่าเทียมเกิดขึ้น จะทำให้เกิดความไม่พอใจและมีการเปลี่ยนแปลงพฤติกรรมในการทำงานไปในทางลบ ตรงกันข้าม ถ้าบุคคลรู้สึกว่าตนเองได้รับผลตอบแทนมากกว่า อาจเกิดพฤติกรรมในการทำงานไปในทางบวกได้</a:t>
            </a: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2.4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ประโยชน์ของทฤษฎีความเสมอภาคเท่าเทียมกัน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บุคคลที่รู้สึกว่าตัวเองได้รับการปฏิบัติดีกว่าคนอื่น เช่น ได้ค่าจ้างสูงกว่า จะเกิดความรู้สึกในทางบวก จนอาจทำให้ผลงาน ปริมาณผลงานดีขึ้น กลับกันถ้าบุคคลรู้สึกว่าตัวเองได้รับการปฏิบัติต่ำกว่าบุคคลอื่น จะเกิดความรู้สึกในทางลบ ทำให้ผลงานออกมาไม่ดี ผลของทฤษฎีความเท่าเทียมกันนี้ทำให้เกิดหลักการทำงานที่ว่า การจ่ายค่าจ้างที่เท่ากันสำหรับการทำงานเท่ากัน</a:t>
            </a:r>
          </a:p>
        </p:txBody>
      </p:sp>
      <p:pic>
        <p:nvPicPr>
          <p:cNvPr id="3074" name="Picture 2" descr="F:\New folder (6)\11126404-devil-standing-behind-office-worker-unfair-business-concept-isolat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509120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260648"/>
            <a:ext cx="8280920" cy="49244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ทฤษฎีการกำหนดเป้าหมายในการทำงาน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836712"/>
            <a:ext cx="8424936" cy="54168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เริ่มโดยเอ็ด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วิน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เอ.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ล็อค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Edwin A. Lock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) และแกรี่ พี. 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ลาธัม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Gary P. Latham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) มีหลักว่าเป้าหมายในการทำงานเป็นปัจจัยสำคัญในการจูงใจคนให้ทำงาน กระบวนการในการกำหนดเป้าหมายในการทำงานจะเกิดจากการมีส่วนร่วม และการมีส่วนร่วมของผู้ปฏิบัติงานจะก่อให้เกิดผลดี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ประการ คือ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ทำให้ทุกฝ่ายเข้าใจเป้าหมายการทำงานอย่างชัดเจน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ทำให้เกิดความผูกพันและการยอมรับเป้าหมายในการทำงาน</a:t>
            </a: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อย่างไรก็ตาม วิธีที่จะช่วยให้การกำหนดเป้าหมายในการทำงานเกิดผลสำเร็จ ควรมีลักษณะดังนี้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3.1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จะต้องเป็นเป้าหมายที่เฉพาะเจาะจง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จะให้ผลการปฏิบัติงานสูงกว่าการกำหนดเป้าหมายทั่ว ๆ ไป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3.2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จะต้องเป็นเป้าหมายที่สูงและท้าทาย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แต่ต้องเป็นเป้าหมายที่ทำได้จริงและสามารถทำได้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3.3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จะต้องทำให้คนยอมรับและมีความผูกพันในเป้าหมายที่กำหนดไว้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ผู้ปฏิบัติงานมักจะทำงานได้มากกว่าหากยอมรับและมีความเชื่อในเป้าหมายนั้น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3.4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จะต้องจัดลำดับความสำคัญก่อนหลังของเป้าหมายอย่างชัดเจน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เพื่อให้แน่ใจว่าผู้ปฏิบัติงานจะไม่สับสนว่าควรทำสิ่งใดก่อน สิ่งใดหลัง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3.5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จะต้องให้ผลตอบแทนจากการทำงานตามความสำเร็จของเป้าหมาย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คือการให้ผลตอบแทนตามผลงานจะช่วยให้คนมีความขยันและทุ่มเทมากขึ้น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260648"/>
            <a:ext cx="4248472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9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ทฤษฎีการเสริมแรงจูงใจ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052736"/>
            <a:ext cx="8280920" cy="56323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ทฤษฎีการเสริมแรง เป็นทฤษฎีที่เน้นการกำหนดให้บุคคลต้องกระทำในสิ่งที่เราต้องการให้เขากระทำ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Getting people to do what you want them to do)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เป็นทฤษฎีการจูงใจที่พัฒนามาจากทฤษฎีการเรียนรู้ของ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B.F. Skinner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มีหลักสำคัญว่า เราสามารถควบคุมพฤติกรรมของคนได้โดยวิธีการให้รางวัลหรือวิธีการเสริมแรง เรียกทฤษฎีนี้ในทางจิตวิทยาว่า การปรับพฤติกรรม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Behavior Modification)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หรือ การวางเงื่อนไขปฏิบัติการ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Operant Conditioning)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ซึ่งให้ความสำคัญกับผลกรรม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Consequence of Behavior)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หรือผลต่อเนื่องเป็นตัวควบคุมพฤติกรรม หรืออีกนัยหนึ่งเรียกว่า การเสริมแรง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Reinforcement)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Skinner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อธิบายว่ามนุษย์เรียนรู้พฤติกรรมต่างๆ โดยผ่านประสบการณ์ที่ให้ผลกรรมเชิงบวกและเชิงลบ ให้ผลเป็นที่พอใจหรือไม่พอใจ เขาเชื่อว่าพฤติกรรมใดที่มีผลต่อเนื่องเป็นบวกพฤติกรรมนั้นย่อมเกิดขึ้นซ้ำบ่อยครั้ง ในขณะที่พฤติกรรมซึ่งให้ผลเป็นลบมีแนวโน้มที่จะไม่เกิดขึ้นต่อไป กรอบความคิดในเรื่องนี้ของ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Skinner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มีองค์ประกอบสำคัญ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ส่วน คือ</a:t>
            </a:r>
          </a:p>
          <a:p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ในการปฏิบัติงาน พนักงานจะเรียนรู้ว่าพฤติกรรมใดเป็นที่ต้องการหรือไม่ต้องการของหน่วยงานหรือหัวหน้างานจากผลที่ต่อเนื่องหรือผลตอบแทนจากการปฏิบัติต่าง ๆ ของพนักงานนั้นเอง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5157192"/>
            <a:ext cx="7848872" cy="49244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สิ่งเร้า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 (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สถานการณ์)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 &gt; 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การตอบสนอง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 (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พฤติกรรม)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 &gt; 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ผลกรรม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 (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บวกหรือลบ)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60648"/>
            <a:ext cx="8280920" cy="44319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การใช้ทฤษฎีการเสริมแรงในการจูงใจ</a:t>
            </a:r>
            <a:endParaRPr lang="en-US" sz="2400" b="1" u="sng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กล่าวโดยทั่วไปแล้ว การเสริมแรงบวกเป็นแบบที่ใช้สร้างแรงจูงใจได้ดีที่สุด ตารางเสริมแรงแบบต่อเนื่องใช้ได้ดีในการคงสภาพพฤติกรรมที่ต้องการไว้ แต่ในทางปฏิบัติไม่สามารถทำได้ตลอดไป หากต้องการใช้ทฤษฎีนี้ในการสร้างแรงจูงใจการทำงาน มีแนวทางที่เสนอแนะต่อไปนี้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กำหนดวัตถุประสงค์ให้ชัดเจน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ให้พนักงานทราบว่าหน่วยงานหรือหัวหน้าคาดหวังอะไรจากเขา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จัดผลตอบแทนหรือรางวัลให้เหมาะสม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สิ่งที่คนหนึ่งมองว่าเป็นรางวัลอาจถูกมองว่าเป็นการลงโทษเมื่อให้แก่อีกคนหนึ่ง ต้องรู้ความต้องการที่แท้จริงของพนักงาน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- เลือกตารางการเสริมแรงให้เหมาะส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ม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ต้องไม่ให้รางวัลแก่พฤติกรรมที่ไม่พึงประสงค์หรือการทำงานที่ด้อ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ย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พยายามทำให้พนักงานรู้สึกดีต่อตัวเอง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มองในเชิงบวก อย่ามองในแง่ลบหรือคอยวิพากษ์วิจารณ์แต่ละวันที่ผ่านไป ต้องหาทางให้กำลังใจยกย่องชมเชยให้ได้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กระทำทุกอย่างเพื่อพนักงาน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ไม่ใช่กระทำต่อพนักงาน จะเห็นการเพิ่มประสิทธิภาพและผลงาน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098" name="Picture 2" descr="F:\New folder (6)\4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869160"/>
            <a:ext cx="1351190" cy="18204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60648"/>
            <a:ext cx="8280920" cy="44319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หลักการเสริมแรงจูงใจ</a:t>
            </a:r>
            <a:endParaRPr lang="en-US" sz="2400" b="1" u="sng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การเรียนรู้จะเกิดประสิทธิภาพ ประสิทธิผลได้นั้น การเสริมแรงจูงใจในการเรียนรู้มีส่วนสำคัญ พื้นฐานกระบวนการของแรงจูงใจเกิดจากการกระตุ้นแล้วซึ่งในทางกลับกันก็จะตามด้วยปฏิกิริยาทางอารมณ์ที่นำไปสู่​​พฤติกรรมการตอบสนองที่เฉพาะเจาะจงในห้องเรียน  ถ้าพฤติกรรมของนักเรียนได้รับการยกย่องว่าเป็นที่น่าพอใจและได้รับรางวัล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,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เป็นการเสริมแรงทางบวกจะช่วยกระตุ้นนักเรียนที่จะทำพฤติกรรมที่พึงประสงค์ได้บ่อย ๆ ตรงกันข้ามถ้าพฤติกรรมของนักเรียนไม่ดีก็จะได้รับการยกย่องและรับการตอบสนองในทางที่ไม่น่าชื่นชม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นอกจากนี้ความวิตกกังวลและความยุ่งยาก มักจะส่งผลถ้าพฤติกรรมความคิด ไม่นำไปสู่​​การรับรู้การเสริมแรงที่เหมาะสมและได้รับรางวัล โดยทั่วไปนักเรียนแสดงแรงจูงใจของพวกเขา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ด้าน คือ 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รู้ถึงสิ่งที่พวกเขาคาดหวังว่าคืออะไร </a:t>
            </a:r>
            <a:endParaRPr lang="en-US" sz="2200" b="1" i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คิดว่าเป็นความพยายามที่คุ้มค่า </a:t>
            </a:r>
            <a:endParaRPr lang="en-US" sz="2200" b="1" i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2200" b="1" i="1" dirty="0">
                <a:latin typeface="TH SarabunPSK" pitchFamily="34" charset="-34"/>
                <a:cs typeface="TH SarabunPSK" pitchFamily="34" charset="-34"/>
              </a:rPr>
              <a:t>รู้สึกว่าพวกเขาจะได้รับผลประโยชน์จากการทำงานที่มีประสิทธิภาพ</a:t>
            </a:r>
            <a:endParaRPr lang="en-US" sz="2200" b="1" i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260648"/>
            <a:ext cx="504056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10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. เทคนิคการจูงใจในการทำงาน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640960" cy="54476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การให้ผลตอบแทนในรูปของตัวเงิน (</a:t>
            </a:r>
            <a:r>
              <a:rPr lang="en-US" sz="2200" b="1" u="sng" dirty="0">
                <a:latin typeface="TH SarabunPSK" pitchFamily="34" charset="-34"/>
                <a:cs typeface="TH SarabunPSK" pitchFamily="34" charset="-34"/>
              </a:rPr>
              <a:t>Money)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เงินมีแนวโน้มจะมีความสำคัญต่อบุคคลมากขึ้น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ธุรกิจและองค์การจะจ่ายค่าตอบแทนในรูปตัวเงินให้แก่พนักงานที่ทำงานและเป็นตัวกระตุ้นการทำงานจูงใจและดึงดูดบุคลากรที่มีคุณภาพไว้ได้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- การจ่ายค่าตอบแทนในรูปตัวเงินเป็นสิ่งที่กระตุ้นที่มีประสิทธิผล	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. การมีส่วนร่วม (</a:t>
            </a:r>
            <a:r>
              <a:rPr lang="en-US" sz="2200" b="1" u="sng" dirty="0">
                <a:latin typeface="TH SarabunPSK" pitchFamily="34" charset="-34"/>
                <a:cs typeface="TH SarabunPSK" pitchFamily="34" charset="-34"/>
              </a:rPr>
              <a:t>Participation)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เป็นเทคนิคแรงจูงใจซึ่งเป็นผลมาจากทฤษฎีการจูงใจและผลการวิจัยเกี่ยวกับการมีส่วนร่วมในการทำงาน พบว่า การทำงานของบุคคลจะพบปัญหาและผลลัพธ์ต่างๆทั้งในด้านบวกและลบ ซึ่งการมีส่วนร่วมที่ถูกต้องจะเป็นการจูงใจและความรู้ที่มีคุณภาพสำหรับความสำเร็จของธุรกิจ เป็นการทำให้คนรู้สึกถึงความสำเร็จ แต่ไม่ได้หมายความว่าการมีส่วนร่วมของผู้บังคับบัญชาจะทำให้ผู้บริหารอ่อนแอ หากแต่จะมีส่วนช่วยให้ผู้บริหารรับฟังความคิดอย่างระมัดระวัง แต่สิ่งสำคัญก็คือผู้บริหารต้องตัดสินใจด้วยตนเอง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คุณภาพชีวิตในการทำงาน (</a:t>
            </a:r>
            <a:r>
              <a:rPr lang="en-US" sz="2200" b="1" u="sng" dirty="0">
                <a:latin typeface="TH SarabunPSK" pitchFamily="34" charset="-34"/>
                <a:cs typeface="TH SarabunPSK" pitchFamily="34" charset="-34"/>
              </a:rPr>
              <a:t>Quality of Working Life)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เป็นทัศนะคติการจูงใจที่น่าสนใจที่สุด คุณภาพชีวิตในการทำงานเป็นการศึกษาระบบเพื่อออกแบบงานและพัฒนาในขอบเขตการทำงาน ดังนั้น คุณภาพชีวิตในการทำงานจึงเป็นเครือข่ายประสานงานระหว่างศาสตร์ทางด้านจิตวิทยาอุตสาหกรรม จิตวิทยาองค์การและสังคมวิทยา วิศวกรรม อุตสาหกรรม ทฤษฎีและการพัฒนาองค์การ การจูงใจและทฤษฏีผู้นำ และอุตสาหกรรมสัมพันธ์เข้าด้วยกัน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260648"/>
            <a:ext cx="432048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. ลักษณะของการจูงใจ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640960" cy="56630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ลักษณะของการจูงใจ ประกอบด้วยการจูงใจ 4 อย่าง</a:t>
            </a:r>
            <a:endParaRPr lang="en-US" sz="3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1. </a:t>
            </a:r>
            <a:r>
              <a:rPr lang="th-TH" sz="22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ความต้องการ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การจูงใจเป็นกระบวนการในความพยายามที่จะตอบสนองความต้องการหรือเป้าหมายและเมื่อความต้องการนั้นได้รับตอบสนอง ผลลัพธ์ที่ได้คือความพึงพอใจ</a:t>
            </a:r>
          </a:p>
          <a:p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2. </a:t>
            </a:r>
            <a:r>
              <a:rPr lang="th-TH" sz="22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พลัง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ซึ่งจะเกิดขึ้นบรรเทาความต้องการให้ลดลงหรือมุ่งไปเป้าหมายหรือสิ่งจูงใจนั้น พลังอาจเกิดขึ้นจากร่ายกายและจิตใจ</a:t>
            </a:r>
          </a:p>
          <a:p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3. </a:t>
            </a:r>
            <a:r>
              <a:rPr lang="th-TH" sz="22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ความพยายาม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เป็นการวัดความต้องการ โดยอาจวัดจากปริมาณและคุณภาพ คนอาจจะพยายาม แต่ไม่ช่วยนำไปสู่ผลลัพธ์ที่ดี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4. </a:t>
            </a:r>
            <a:r>
              <a:rPr lang="th-TH" sz="22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เป้าหมาย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คือสิ่งใด ๆ ก็ตามที่บรรเทาความต้องการให้น้อยลงหรือลดพลังลง ความพยายามที่มุ่งตอบสนองต่อเป้าหมายซึ่งเป็นสิ่งที่ต้องการ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เพราะเหตุจูงใจเป็นพลังงานภายใน จึงไม่สามารถวัดการจูงใจจากพฤติกรรมของคนได้โดยตรง คนที่ทำงานได้ผลสูงหรือไม่ได้เกิดจากการจูงใจอย่างเดียว แต่อาจมีเงื่อนไขหลายอย่างกระทบต่อผลการปฏิบัติงาน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260648"/>
            <a:ext cx="504056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11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. แรงจูงใจกับการสร้างทีมงาน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640960" cy="32624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ทีมงาน (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Team)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หมายถึง กลุ่มคนที่ใช้ทักษะต่าง ๆ ที่มีอยู่และทำงานร่วมกันเพื่อให้บรรลุเป้าหมายที่รับผิดชอบร่วมกัน 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ทีมงานช่วยให้องค์การมีความได้เปรียบในเชิงการแข่งขัน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สามารถยกระดับผลงาน สมาชิกในทีมงานต่างมีทักษะและความรู้เสริมกันและกันและหลากหลาย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เพิ่มการตอบสนองต่อลูกค้าหรือผู้บริโภค เป็นการใช้กระบวนการต่างๆและทำงานร่วมกันเพื่อให้เกิดการรวมพลังสร้างความพึงพอใจให้กับลูกค้าหรือผู้บริโภค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เพิ่มแรงจูงใจและความพอใจให้บุคลากร ก่อให้เกิดพลังเชิงบวก สนองต่อความต้องการทั้งของตนเองและองค์การในทางสังคม มีผลให้บุคลากรมีแรงจูงใจในการทำงานมาก เนื่องจากการทำงานจะส่งผลสำเร็จของทีมและเป้าหมายขององค์การ</a:t>
            </a:r>
          </a:p>
        </p:txBody>
      </p:sp>
      <p:pic>
        <p:nvPicPr>
          <p:cNvPr id="2050" name="Picture 2" descr="F:\New folder (6)\k55409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509120"/>
            <a:ext cx="2159000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88640"/>
            <a:ext cx="8640960" cy="46474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เทคนิคการบริหารเพื่อสร้างผลงาน</a:t>
            </a:r>
            <a:endParaRPr lang="en-US" sz="2400" b="1" u="sng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ทีมงานช่วยให้องค์การมีความได้เปรียบในเชิงการแข่งขัน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สร้างแรงจูงใจให้กับสมาชิกที่อยู่ในทีมให้ทำงานบรรลุเป้าหมายขององค์การ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ลดการปล่อยเวลาให้สูญเปล่า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ร่วมเข้าแก้ปัญหาความขัดแย้งภายในทีมอย่างมีประสิทธิผล</a:t>
            </a:r>
          </a:p>
          <a:p>
            <a:endParaRPr lang="th-TH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u="sng" dirty="0">
                <a:latin typeface="TH SarabunPSK" pitchFamily="34" charset="-34"/>
                <a:cs typeface="TH SarabunPSK" pitchFamily="34" charset="-34"/>
              </a:rPr>
              <a:t>ลักษณะของทีมงานที่มีประสิทธิภาพ</a:t>
            </a:r>
            <a:endParaRPr lang="en-US" sz="2400" b="1" u="sng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การสื่อสาร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การสนับสนุนผู้ใต้บังคับบัญชา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การให้เกียรติและนับถือในความรู้ความสามารถของคนในทีมงานหรือผู้ใต้บังคับบัญชา 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ความยุติธรรม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มีความสม่ำเสมอหรือเสมอต้นเสมอปลายในพฤติกรรมการแสดงออกทั้งโดยนัยและชัดแจ้ง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- ความสามารถ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074" name="Picture 2" descr="F:\New folder (6)\business-teamwork-36826444-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5013176"/>
            <a:ext cx="2438400" cy="1643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640"/>
            <a:ext cx="3168352" cy="55054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2592288" cy="4308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       รูปแบบของทีมงาน</a:t>
            </a:r>
            <a:endParaRPr lang="en-US" sz="2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5877272"/>
            <a:ext cx="864096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ฉะนั้น จึงอาจกล่าวได้ว่า วิธีการที่ผู้บริหารใช้ในการจูงใจสมาชิกในทีมเป็นสิ่งที่มีความสำคัญในอันที่จะก่อให้เกิดทีมงานที่มีประสิทธิภาพ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260648"/>
            <a:ext cx="2880320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สรุป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640960" cy="35394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การจูงใจ ถือเป็นภารกิจที่สำคัญโดยตรงอย่างหนึ่งของผู้บริหารในการที่จะกระตุ้นให้บุคลากรในองค์การมีความเต็มใจที่จะทุ่มเทความรู้ความสามารถและเกิดความผูกพันต่อองค์กรในอันที่จะเสียสละ อุทิศตนเองในการทำงานภายหลังจากการที่ผู้บังคับบัญชาได้สั่งการหรือชี้นำแล้วด้วยการมอบหมายงานให้ไปจัดทำ การจูงใจเป็นกระบวนการในการพยายามตอบสนองต่อความต้องการของแต่ละบุคคล โดยมีแรงผลักดันทั้งจากในและภายนอกร่ายกายมากระตุ้นให้เกิดพฤติกรรมในทางที่สนองตอบต่อความต้องการของตน ดังนั้น การจูงใจจึงเป็นพลังอย่างหนึ่งของคนที่กระตุ้นให้เกิดพฤติกรรมการจูงใจ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" name="Picture 2" descr="F:\New folder (6)\happy-work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4349" y="5009424"/>
            <a:ext cx="1579811" cy="1848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260648"/>
            <a:ext cx="4320480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ความสำคัญของการจูงใจ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640960" cy="5324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ความสำคัญของการจูงใจ</a:t>
            </a:r>
          </a:p>
          <a:p>
            <a:endParaRPr lang="th-TH" sz="8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การที่องค์การหรือผู้บริหารจะให้บุคคลทำงานอย่างเต็มที่ องค์การหรือผู้บริหารจะต้องให้ความสำคัญของการจูงใจต่อบุคลากรในองค์การดังต่อไปนี้ 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1.</a:t>
            </a:r>
            <a:r>
              <a:rPr lang="th-TH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ต่อองค์การ</a:t>
            </a:r>
            <a:r>
              <a:rPr lang="th-TH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 ช่วยทำให้องค์การได้คนดีทำให้บุคลากรที่ดีขององค์การอยู่กับองค์การตลอดไป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2.</a:t>
            </a:r>
            <a:r>
              <a:rPr lang="th-TH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ต่อผู้บริหาร</a:t>
            </a:r>
            <a:r>
              <a:rPr lang="th-TH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 ช่วยให้การมอบอำนาจหน้าที่ของผู้บริหารเป็นไปอย่างมีประสิทธิภาพและประสิทธิผลช่วยขจัดปัญหาข้อขัดแย้งในการบริหารงานและเอื้ออำนวยต่อการสั่งการ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u="sng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ต่อบุคลากร</a:t>
            </a:r>
            <a:r>
              <a:rPr lang="th-TH" sz="24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 การที่บุคคลสามารถตอบสนองวัตถุประสงค์ขององค์กรและในขณะเดียวกันก็ตอบสนองความต้องการของตนไปพร้อม ๆ กัน โดยการจูงใจที่มีต่อบุคลากรจะมาจาก </a:t>
            </a:r>
            <a:r>
              <a:rPr lang="en-US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แหล่ง คือ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3.1 </a:t>
            </a:r>
            <a:r>
              <a:rPr lang="th-TH" sz="2200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การจูงใจภายใน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Intrinsic Motivation)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เป็นแรงกระตุ้นที่คนต้องการได้รับความพอใจทางจิตใจ เกิดจากความสำเร็จ เช่น ความทะเยอทะยาน ความสนใจ ความหวัง  อุดมคติ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10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3.2 </a:t>
            </a:r>
            <a:r>
              <a:rPr lang="th-TH" sz="2200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การจูงใจภายนอก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Extrinsic Motivation)</a:t>
            </a:r>
            <a:r>
              <a:rPr lang="th-TH" sz="22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เป็นแรงกระตุ้นพฤติกรรมของคนให้กระทำสิ่งต่าง ๆ เพื่อให้ได้รับรางวัลทางวัตถุหรือสังคม หรือหลีกเลี่ยงการลงโทษ เช่น บรรยากาศ คำชม การให้รางวัล การแข่งขัน</a:t>
            </a:r>
            <a:endParaRPr lang="en-US" sz="22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509771"/>
            <a:ext cx="4320480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กระบวนการในการจูงใจ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5517232"/>
            <a:ext cx="4032448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H SarabunPSK" pitchFamily="34" charset="-34"/>
                <a:cs typeface="TH SarabunPSK" pitchFamily="34" charset="-34"/>
              </a:rPr>
              <a:t>วัฏจักรขั้นตอนแห่งการเกิดแรงจูงใจ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" name="รูปภาพ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75" y="1412776"/>
            <a:ext cx="7437449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800" y="260648"/>
            <a:ext cx="3600400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5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ประเภทของสิ่งจูงใจ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980728"/>
            <a:ext cx="8352928" cy="55707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ประเภทของสิ่งจูงใจ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สิ่งจูงใจทั่วไป (</a:t>
            </a:r>
            <a:r>
              <a:rPr lang="en-US" sz="2200" b="1" u="sng" dirty="0">
                <a:latin typeface="TH SarabunPSK" pitchFamily="34" charset="-34"/>
                <a:cs typeface="TH SarabunPSK" pitchFamily="34" charset="-34"/>
              </a:rPr>
              <a:t>General Motive)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สิ่งจูงใจทางจิตใจและเกิดขึ้นโดยไม่ต้องเรียนรู้ เป็นสิ่งจูงใจคนแสวงหาเพื่อเป็นสิ่งกระตุ้น ได้แก่ ความอยากรู้อยากเห็น การบิดเบือน ความกระฉับกระเฉง และความรัก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สิ่งจูงใจขั้นต้น (</a:t>
            </a:r>
            <a:r>
              <a:rPr lang="en-US" sz="2200" b="1" u="sng" dirty="0">
                <a:latin typeface="TH SarabunPSK" pitchFamily="34" charset="-34"/>
                <a:cs typeface="TH SarabunPSK" pitchFamily="34" charset="-34"/>
              </a:rPr>
              <a:t>Primary Motive)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สิ่งจูงใจทางร่างกายและเกิดขึ้นโดยไม่ต้องการเรียนรู้ เป็นสิ่งจูงใจที่เกิดกับมนุษย์ทุกคนเหมือนกันหรือเป็นแบบเดียวกัน เช่น การนอนหลับ การหลีกหนีความเจ็บปวด ความหิว ความต้องการทางเพศ 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endParaRPr lang="th-TH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sz="2200" b="1" u="sng" dirty="0">
                <a:latin typeface="TH SarabunPSK" pitchFamily="34" charset="-34"/>
                <a:cs typeface="TH SarabunPSK" pitchFamily="34" charset="-34"/>
              </a:rPr>
              <a:t>สิ่งจูงใจขั้นที่สอง (</a:t>
            </a:r>
            <a:r>
              <a:rPr lang="en-US" sz="2200" b="1" u="sng" dirty="0">
                <a:latin typeface="TH SarabunPSK" pitchFamily="34" charset="-34"/>
                <a:cs typeface="TH SarabunPSK" pitchFamily="34" charset="-34"/>
              </a:rPr>
              <a:t>Secondary Motive)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สิ่งจูงใจขั้นนี้มีความสำคัญมากที่สุดทั้งในองค์การ สังคมมนุษย์ การพัฒนาเศรษฐกิจ การเปลี่ยนแปลงทางสังคม เกิดจากการเรียนรู้จากพฤติกรรมคนในสังคมนั่นเอง สิ่งจูงใจ</a:t>
            </a:r>
            <a:br>
              <a:rPr lang="th-TH" sz="20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ขั้นที่สอง แบ่งเป็น 5 ประเภท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3.1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อำนาจ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Power)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การมีอิทธิพลเหนือคนอื่น การอยู่ในตำแหน่งที่ควบคุมคนอื่นได้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3.2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ความสำเร็จ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Achievement)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การทำให้ดีกว่าคนอื่น การแก้ปัญหาที่ยุ่งยากซับซ้อน </a:t>
            </a:r>
            <a:br>
              <a:rPr lang="th-TH" sz="20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การพัฒนาการดำเนินงานให้ดีกว่าเดิม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3.3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การมีส่วนร่วม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Affiliation)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การทำงานร่วมกับคนอื่นด้วยความเป็นมิตร ดัวยความร่วมมือด้วยดี การมีความสัมพันธ์ที่ดี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3.4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ความมั่นคง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Security)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การมีงานที่มั่นคง การป้องกันมิให้เกิดเจ็บป่วยและพิการ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	3.5 </a:t>
            </a:r>
            <a:r>
              <a:rPr lang="th-TH" sz="2000" b="1" i="1" dirty="0">
                <a:latin typeface="TH SarabunPSK" pitchFamily="34" charset="-34"/>
                <a:cs typeface="TH SarabunPSK" pitchFamily="34" charset="-34"/>
              </a:rPr>
              <a:t>สถานภาพ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Status)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การมีรถราคาแพง มีเสื้อผ้าสวย ๆ การทำงานในตำแหน่งสูง</a:t>
            </a:r>
            <a:endParaRPr lang="en-US" sz="2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76672"/>
            <a:ext cx="4320480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6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ทฤษฎีการจูงใจในที่ทำงาน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772816"/>
            <a:ext cx="8640960" cy="47705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ทฤษฎีการจูงใจ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 (Motivation Theory)</a:t>
            </a:r>
          </a:p>
          <a:p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ในการศึกษาการสร้างแรงจูงใจ จำเป็นต้องศึกษาในเชิงทฤษฎี ซึ่งมี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มุมมองด้วยกัน ได้แก่</a:t>
            </a: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1.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00" b="1" u="sng" dirty="0">
                <a:latin typeface="TH SarabunPSK" pitchFamily="34" charset="-34"/>
                <a:cs typeface="TH SarabunPSK" pitchFamily="34" charset="-34"/>
              </a:rPr>
              <a:t>วิธีการแบบดั้งเดิม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การศึกษาเรื่องการสร้างแรงจูงใจให้กับบุคลากรเริ่มศึกษาอย่างแท้จริงจากงานของ</a:t>
            </a:r>
            <a:r>
              <a:rPr lang="th-TH" sz="2200" b="1" dirty="0" err="1">
                <a:latin typeface="TH SarabunPSK" pitchFamily="34" charset="-34"/>
                <a:cs typeface="TH SarabunPSK" pitchFamily="34" charset="-34"/>
              </a:rPr>
              <a:t>เทย์เลอร์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ในการจัดการแบบวิทยาศาสตร์ ซึ่งให้ความสำคัญในการเพิ่มประสิทธิภาพของงาน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2.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00" b="1" u="sng" dirty="0">
                <a:latin typeface="TH SarabunPSK" pitchFamily="34" charset="-34"/>
                <a:cs typeface="TH SarabunPSK" pitchFamily="34" charset="-34"/>
              </a:rPr>
              <a:t>วิธีการแบบ</a:t>
            </a:r>
            <a:r>
              <a:rPr lang="th-TH" sz="2600" b="1" u="sng" dirty="0" err="1">
                <a:latin typeface="TH SarabunPSK" pitchFamily="34" charset="-34"/>
                <a:cs typeface="TH SarabunPSK" pitchFamily="34" charset="-34"/>
              </a:rPr>
              <a:t>มนุษย</a:t>
            </a:r>
            <a:r>
              <a:rPr lang="th-TH" sz="2600" b="1" u="sng" dirty="0">
                <a:latin typeface="TH SarabunPSK" pitchFamily="34" charset="-34"/>
                <a:cs typeface="TH SarabunPSK" pitchFamily="34" charset="-34"/>
              </a:rPr>
              <a:t>สัมพันธ์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มนุษย์เป็นสัตว์เศรษฐกิจเปลี่ยนเป็นมุมมองทางด้านสังคมมากขึ้น ซึ่งในมุมมองดังกล่าวนี้ให้ความสำคัญกับรางวัลที่ไม่ใช่เศรษฐกิจ เช่น ความต้องการในการทำงานร่วมกัน เพื่อตอบสนองความต้องการทางสังคม ซึ่งนับเป็นครั้งแรกที่ได้ให้ความสำคัญต่อการเป็นมนุษย์ ของบุคลากรในองค์การ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  <a:p>
            <a:endParaRPr lang="en-US" sz="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600" b="1" dirty="0"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2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00" b="1" u="sng" dirty="0">
                <a:latin typeface="TH SarabunPSK" pitchFamily="34" charset="-34"/>
                <a:cs typeface="TH SarabunPSK" pitchFamily="34" charset="-34"/>
              </a:rPr>
              <a:t>วิธีการทรัพยากรมนุษย์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เป็นวิธีการนำแนวคิดที่ถือว่ามนุษย์เป็นสัตว์เศรษฐกิจและมนุษย์เป็นสัตว์เข้าสังคมด้วย โดยเสนอแนวคิดเกี่ยวกับทรัพยากรมนุษย์ เรียกว่าทฤษฎี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x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และทฤษฎี </a:t>
            </a:r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y</a:t>
            </a:r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 ซึ่งชี้ให้เห็นว่าบุคคลต้องการที่จะทำงานและงานวิถีทางในการดำเนินชีวิตตามธรรมชาติของมนุษย์ แนวคิดทรัพยากรมนุษย์นี้ถือเป็นงานพื้นฐานของแนวคิดในปัจจุบันที่เป็นการสร้างแรงจูงใจให้กับบุคลากร</a:t>
            </a:r>
            <a:endParaRPr lang="en-US" sz="2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260648"/>
            <a:ext cx="86409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4.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u="sng" dirty="0">
                <a:latin typeface="TH SarabunPSK" pitchFamily="34" charset="-34"/>
                <a:cs typeface="TH SarabunPSK" pitchFamily="34" charset="-34"/>
              </a:rPr>
              <a:t>วิธีการในปัจจุบัน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มี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3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ทฤษฎี คือ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4.1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ทฤษฎีจูงใจแบบความพึงพอใจ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โดยทฤษฏีในกลุ่มนี้จะเน้นให้ความสนใจเรื่องความต้องการ แรงขับ รางวัลเครื่องล่อใจมนุษย์จากการทำงาน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4.2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ทฤษฎีจูงใจแบบกระบวนการ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ซึ่งจะอธิบายถึงวิถีคิดของบุคคลและพฤติกรรมเพื่อให้ได้มาซึ่งรางวัลจากการทำงาน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  <a:p>
            <a:endParaRPr lang="th-TH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4.3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ทฤษฎีการเสริมแรงจูงใจ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 เป็นทฤษฎีที่มุ่งเน้นการเรียนรู้ของบุคคลากรเกี่ยวกับพฤติกรรมในการทำงานเพื่อให้ได้มาซึ่งรางวัลและการปรับปรุงพฤติกรรม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146" name="Picture 2" descr="F:\New folder (6)\speechCont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9136" y="4653136"/>
            <a:ext cx="2204864" cy="2204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052736"/>
            <a:ext cx="8640960" cy="35394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thaiDist"/>
            <a:r>
              <a:rPr lang="th-TH" sz="22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เป็นทฤษฎีที่วิเคราะห์ถึงความต้องการของมนุษย์ แรงขับ รางวัล เครื่องล่อใจ และขั้นตอนการเกิดแรงจูงใจ ซึ่งความต้องการของบุคคลทั้งด้านร่างกายและจิตใจจะเป็นไปอย่างไม่มีที่สิ้นสุด แม้จะมีความแตกต่างกันในประเภทของความต้องการ แต่ทุกทฤษฎีมีความเห็นตรงกันว่า ความต้องการเป็นสาเหตุให้เกิดแรงขับเคลื่อนที่มีส่วนในการกระตุ้นให้บุคคลใช้ความพยายามในการปฏิบัติในทางที่เหมาะสมเพื่อให้ได้ผลงานที่มีประสิทธิภาพบรรลุเป้าหมายที่กำหนดไว้</a:t>
            </a:r>
            <a:endParaRPr lang="en-US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60648"/>
            <a:ext cx="5688632" cy="6155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latin typeface="TH SarabunPSK" pitchFamily="34" charset="-34"/>
                <a:cs typeface="TH SarabunPSK" pitchFamily="34" charset="-34"/>
              </a:rPr>
              <a:t>7</a:t>
            </a:r>
            <a:r>
              <a:rPr lang="th-TH" sz="3400" b="1" dirty="0">
                <a:latin typeface="TH SarabunPSK" pitchFamily="34" charset="-34"/>
                <a:cs typeface="TH SarabunPSK" pitchFamily="34" charset="-34"/>
              </a:rPr>
              <a:t>. ทฤษฎีแรงจูงใจแบบความพึงพอใจ</a:t>
            </a:r>
            <a:endParaRPr lang="en-US" sz="3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122" name="Picture 2" descr="F:\New folder (6)\1aarew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5086638"/>
            <a:ext cx="1049248" cy="1437251"/>
          </a:xfrm>
          <a:prstGeom prst="rect">
            <a:avLst/>
          </a:prstGeom>
          <a:noFill/>
        </p:spPr>
      </p:pic>
      <p:pic>
        <p:nvPicPr>
          <p:cNvPr id="5123" name="Picture 3" descr="F:\New folder (6)\reward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5125575"/>
            <a:ext cx="1393408" cy="14491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943</TotalTime>
  <Words>5592</Words>
  <Application>Microsoft Office PowerPoint</Application>
  <PresentationFormat>On-screen Show (4:3)</PresentationFormat>
  <Paragraphs>326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TH SarabunPSK</vt:lpstr>
      <vt:lpstr>ชุดรูปแบบของ Office</vt:lpstr>
      <vt:lpstr>PowerPoint Presentation</vt:lpstr>
      <vt:lpstr>การจูงใจคนทำงาน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fujitsu</dc:creator>
  <cp:lastModifiedBy>suradetch Phetang</cp:lastModifiedBy>
  <cp:revision>85</cp:revision>
  <dcterms:created xsi:type="dcterms:W3CDTF">2014-11-13T13:11:50Z</dcterms:created>
  <dcterms:modified xsi:type="dcterms:W3CDTF">2026-03-05T06:10:12Z</dcterms:modified>
</cp:coreProperties>
</file>