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17" r:id="rId3"/>
    <p:sldId id="382" r:id="rId4"/>
    <p:sldId id="381" r:id="rId5"/>
    <p:sldId id="275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13193"/>
    <a:srgbClr val="0E689A"/>
    <a:srgbClr val="AC6E08"/>
    <a:srgbClr val="C1A015"/>
    <a:srgbClr val="27900E"/>
    <a:srgbClr val="35C313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2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3F4B990-F1F2-4F68-84C6-A7F78A64433A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7EF5386-65BB-4174-8EF3-23B7F86FB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58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36966C-73F2-4CCE-A31F-C24BFBE23D3B}" type="datetime3">
              <a:rPr lang="en-US" smtClean="0"/>
              <a:t>31 May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F4F26D-3AFB-450B-8CCB-0C6C75096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2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62E36-D1D3-465D-AC04-8F7146CEB463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A826-3A68-4718-AA41-612477356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8499-CDA7-4A42-AF14-A6888B084B80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7BCE7-108F-43EE-88EA-098C785C0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7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E0AC-5507-407F-98E7-4F532FB9E57B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58D4-ECFB-4408-9E1E-245B3194B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9A7F6-93B4-41E9-ACE8-65B43CF8A039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34AD-A588-43BE-99F4-16F2F2E8C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5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E3F2-BEDF-41EA-8D06-ECC64A106E25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2D056-AB1C-4DBB-B51C-25CB52BC3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0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394A6-734A-41F2-BE5E-BF851A75EDF4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44463-74C9-48D5-AEE3-91E6448FF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7D7B-CE65-4F69-A027-C9D0E8BC1AEE}" type="datetime3">
              <a:rPr lang="en-US" smtClean="0"/>
              <a:t>31 May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0AAA-B078-4B8B-9AD1-CF514C7F7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2C8C-ABEC-4AD8-A4D1-28AA2FB5B70E}" type="datetime3">
              <a:rPr lang="en-US" smtClean="0"/>
              <a:t>31 May 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6E6C1-05F0-49D6-BA44-2D676E69A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9CAE-2C66-4A05-BD9E-E9F6F4BA422C}" type="datetime3">
              <a:rPr lang="en-US" smtClean="0"/>
              <a:t>31 May 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3039-1211-47A3-8BCE-5B506058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C0D82-6204-4E93-AFB2-2727B94B2CAF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83455-D069-4320-B260-32798CF19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571E-A375-43A3-909E-25B6D7E2FB7D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D676D-D2D1-47A5-A850-F33759FF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6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A1BEE8B-F855-4A1F-BDE7-568578E094A1}" type="datetime3">
              <a:rPr lang="en-US" smtClean="0"/>
              <a:t>31 May 2019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th-TH" smtClean="0"/>
              <a:t>รศ.ดร.กฤษฎา  สังขมณี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D11420C-461B-4238-A0E4-572E7B9A5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81200"/>
            <a:ext cx="8610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BUSINESS FINANCE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1900" smtClean="0"/>
              <a:t>www.themegallery.com</a:t>
            </a:r>
          </a:p>
        </p:txBody>
      </p:sp>
      <p:sp>
        <p:nvSpPr>
          <p:cNvPr id="307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BE755F-1F7F-4F50-9779-F68B6DAE8D89}" type="datetime3">
              <a:rPr lang="en-US" smtClean="0"/>
              <a:t>31 May 2019</a:t>
            </a:fld>
            <a:endParaRPr lang="en-US" dirty="0" smtClean="0"/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232F7-2969-4DFF-BD10-06736AB7F35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pic>
        <p:nvPicPr>
          <p:cNvPr id="307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0"/>
            <a:ext cx="1695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228600"/>
            <a:ext cx="62865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th-TH" sz="4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4  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Financial Forecasting</a:t>
            </a:r>
            <a:endParaRPr lang="en-US" sz="48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1676400" y="1100138"/>
            <a:ext cx="5130800" cy="923925"/>
            <a:chOff x="1344" y="1029"/>
            <a:chExt cx="3232" cy="582"/>
          </a:xfrm>
        </p:grpSpPr>
        <p:sp>
          <p:nvSpPr>
            <p:cNvPr id="4120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Text Box 115"/>
            <p:cNvSpPr txBox="1">
              <a:spLocks noChangeArrowheads="1"/>
            </p:cNvSpPr>
            <p:nvPr/>
          </p:nvSpPr>
          <p:spPr bwMode="auto">
            <a:xfrm>
              <a:off x="1639" y="1029"/>
              <a:ext cx="177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54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Sales </a:t>
              </a:r>
              <a:r>
                <a:rPr lang="en-US" sz="54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Forecast</a:t>
              </a:r>
            </a:p>
          </p:txBody>
        </p:sp>
        <p:sp>
          <p:nvSpPr>
            <p:cNvPr id="4122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4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1600200" y="2133600"/>
            <a:ext cx="6611940" cy="784225"/>
            <a:chOff x="1351" y="1584"/>
            <a:chExt cx="4165" cy="494"/>
          </a:xfrm>
        </p:grpSpPr>
        <p:sp>
          <p:nvSpPr>
            <p:cNvPr id="4114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387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Financial </a:t>
              </a:r>
              <a:r>
                <a:rPr lang="en-US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Forecasting</a:t>
              </a:r>
              <a:r>
                <a:rPr lang="th-TH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by Percentage of Sale</a:t>
              </a:r>
              <a:endParaRPr lang="en-US" sz="4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16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8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381000" y="3048000"/>
            <a:ext cx="7000877" cy="784225"/>
            <a:chOff x="1366" y="2064"/>
            <a:chExt cx="4410" cy="494"/>
          </a:xfrm>
        </p:grpSpPr>
        <p:sp>
          <p:nvSpPr>
            <p:cNvPr id="4111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413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Asset and Liability Vary </a:t>
              </a:r>
              <a:r>
                <a:rPr lang="en-US" sz="40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by Percentage of </a:t>
              </a:r>
              <a:r>
                <a:rPr lang="en-US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Sale</a:t>
              </a:r>
              <a:endParaRPr lang="en-US" sz="4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13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2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Date Placeholder 4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8999CE-2D0E-48E6-8EC9-6F0A395C0AEC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105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9628-7CAD-4E83-B1AF-7925A4F62D6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2</a:t>
            </a:fld>
            <a:endParaRPr lang="en-US" smtClean="0">
              <a:solidFill>
                <a:srgbClr val="002060"/>
              </a:solidFill>
            </a:endParaRPr>
          </a:p>
        </p:txBody>
      </p: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457200" y="4038600"/>
            <a:ext cx="8491544" cy="784225"/>
            <a:chOff x="1379" y="2544"/>
            <a:chExt cx="5349" cy="494"/>
          </a:xfrm>
        </p:grpSpPr>
        <p:sp>
          <p:nvSpPr>
            <p:cNvPr id="4108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50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External Fund Need</a:t>
              </a:r>
              <a:r>
                <a:rPr lang="en-US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= Total Asset</a:t>
              </a:r>
              <a:r>
                <a:rPr lang="th-TH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– </a:t>
              </a:r>
              <a:r>
                <a:rPr lang="en-US" sz="40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Total </a:t>
              </a:r>
              <a:r>
                <a:rPr lang="en-US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Liability</a:t>
              </a:r>
              <a:r>
                <a:rPr lang="th-TH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- </a:t>
              </a:r>
              <a:r>
                <a:rPr lang="en-US" sz="40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Equity</a:t>
              </a:r>
              <a:endParaRPr lang="en-US" sz="4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10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0156" y="-63500"/>
            <a:ext cx="8021443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External </a:t>
            </a:r>
            <a:r>
              <a:rPr lang="en-US" sz="4400" dirty="0">
                <a:latin typeface="Angsana New" pitchFamily="18" charset="-34"/>
                <a:cs typeface="Angsana New" pitchFamily="18" charset="-34"/>
              </a:rPr>
              <a:t>Fund 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Need</a:t>
            </a:r>
            <a:r>
              <a:rPr lang="en-US" sz="4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Forecasting by Formula</a:t>
            </a:r>
            <a:endParaRPr lang="en-US" sz="44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495300" y="2209800"/>
            <a:ext cx="7010400" cy="2895600"/>
            <a:chOff x="1344" y="1104"/>
            <a:chExt cx="3280" cy="414"/>
          </a:xfrm>
        </p:grpSpPr>
        <p:sp>
          <p:nvSpPr>
            <p:cNvPr id="5132" name="AutoShape 114"/>
            <p:cNvSpPr>
              <a:spLocks noChangeArrowheads="1"/>
            </p:cNvSpPr>
            <p:nvPr/>
          </p:nvSpPr>
          <p:spPr bwMode="gray">
            <a:xfrm>
              <a:off x="1584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7030A0"/>
                  </a:solidFill>
                </a:rPr>
                <a:t>EFR =  (A / S</a:t>
              </a:r>
              <a:r>
                <a:rPr lang="en-US" sz="1400">
                  <a:solidFill>
                    <a:srgbClr val="7030A0"/>
                  </a:solidFill>
                </a:rPr>
                <a:t>0</a:t>
              </a:r>
              <a:r>
                <a:rPr lang="en-US" sz="2800">
                  <a:solidFill>
                    <a:srgbClr val="7030A0"/>
                  </a:solidFill>
                </a:rPr>
                <a:t>)      S – (L / S</a:t>
              </a:r>
              <a:r>
                <a:rPr lang="en-US" sz="1600">
                  <a:solidFill>
                    <a:srgbClr val="7030A0"/>
                  </a:solidFill>
                </a:rPr>
                <a:t>0</a:t>
              </a:r>
              <a:r>
                <a:rPr lang="en-US" sz="2800">
                  <a:solidFill>
                    <a:srgbClr val="7030A0"/>
                  </a:solidFill>
                </a:rPr>
                <a:t>)      S    - MS</a:t>
              </a:r>
              <a:r>
                <a:rPr lang="en-US" sz="1600">
                  <a:solidFill>
                    <a:srgbClr val="7030A0"/>
                  </a:solidFill>
                </a:rPr>
                <a:t>1</a:t>
              </a:r>
              <a:r>
                <a:rPr lang="en-US" sz="2800">
                  <a:solidFill>
                    <a:srgbClr val="7030A0"/>
                  </a:solidFill>
                </a:rPr>
                <a:t> (R)</a:t>
              </a:r>
              <a:r>
                <a:rPr lang="en-US">
                  <a:solidFill>
                    <a:srgbClr val="7030A0"/>
                  </a:solidFill>
                </a:rPr>
                <a:t>    </a:t>
              </a:r>
            </a:p>
          </p:txBody>
        </p:sp>
        <p:sp>
          <p:nvSpPr>
            <p:cNvPr id="5133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sz="320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34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36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pic>
        <p:nvPicPr>
          <p:cNvPr id="5124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87709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Date Placeholder 4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77F256-A562-43E1-9DF2-620FA05F0A87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5127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CBFA-BE6B-4611-8012-CD707626A7DA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3886200" y="3276600"/>
            <a:ext cx="2286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Double Bracket 33"/>
          <p:cNvSpPr/>
          <p:nvPr/>
        </p:nvSpPr>
        <p:spPr>
          <a:xfrm>
            <a:off x="2514600" y="3200400"/>
            <a:ext cx="4495800" cy="381000"/>
          </a:xfrm>
          <a:prstGeom prst="bracketPair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6172200" y="3276600"/>
            <a:ext cx="2286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 Symbol and Meaning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EFR  =  </a:t>
            </a:r>
            <a:r>
              <a:rPr lang="en-US" dirty="0" smtClean="0">
                <a:solidFill>
                  <a:srgbClr val="002060"/>
                </a:solidFill>
              </a:rPr>
              <a:t>External Fund Requirement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AFN  </a:t>
            </a:r>
            <a:r>
              <a:rPr lang="en-US" dirty="0" smtClean="0">
                <a:solidFill>
                  <a:srgbClr val="002060"/>
                </a:solidFill>
              </a:rPr>
              <a:t>=  </a:t>
            </a:r>
            <a:r>
              <a:rPr lang="en-US" dirty="0" smtClean="0">
                <a:solidFill>
                  <a:srgbClr val="002060"/>
                </a:solidFill>
              </a:rPr>
              <a:t>Additional Fund Need</a:t>
            </a:r>
            <a:endParaRPr lang="th-TH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A       =  </a:t>
            </a:r>
            <a:r>
              <a:rPr lang="en-US" dirty="0" smtClean="0">
                <a:solidFill>
                  <a:srgbClr val="002060"/>
                </a:solidFill>
              </a:rPr>
              <a:t>Asset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sz="1200" dirty="0" smtClean="0">
                <a:solidFill>
                  <a:srgbClr val="002060"/>
                </a:solidFill>
              </a:rPr>
              <a:t>0              </a:t>
            </a:r>
            <a:r>
              <a:rPr lang="en-US" dirty="0" smtClean="0">
                <a:solidFill>
                  <a:srgbClr val="002060"/>
                </a:solidFill>
              </a:rPr>
              <a:t>=  </a:t>
            </a:r>
            <a:r>
              <a:rPr lang="en-US" dirty="0" smtClean="0">
                <a:solidFill>
                  <a:srgbClr val="002060"/>
                </a:solidFill>
              </a:rPr>
              <a:t>Sale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L       </a:t>
            </a:r>
            <a:r>
              <a:rPr lang="en-US" dirty="0" smtClean="0">
                <a:solidFill>
                  <a:srgbClr val="002060"/>
                </a:solidFill>
              </a:rPr>
              <a:t>=  </a:t>
            </a:r>
            <a:r>
              <a:rPr lang="en-US" dirty="0" smtClean="0">
                <a:solidFill>
                  <a:srgbClr val="002060"/>
                </a:solidFill>
              </a:rPr>
              <a:t>Liability </a:t>
            </a:r>
            <a:r>
              <a:rPr lang="en-US" dirty="0" smtClean="0">
                <a:solidFill>
                  <a:srgbClr val="002060"/>
                </a:solidFill>
              </a:rPr>
              <a:t>not Include Bank Loan and Debenture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sz="12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=  </a:t>
            </a:r>
            <a:r>
              <a:rPr lang="en-US" dirty="0" smtClean="0">
                <a:solidFill>
                  <a:srgbClr val="002060"/>
                </a:solidFill>
              </a:rPr>
              <a:t>Sale in the Next Year</a:t>
            </a:r>
            <a:endParaRPr lang="th-TH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dirty="0" smtClean="0">
                <a:solidFill>
                  <a:srgbClr val="002060"/>
                </a:solidFill>
              </a:rPr>
              <a:t>   </a:t>
            </a:r>
            <a:r>
              <a:rPr lang="en-US" sz="3200" dirty="0" smtClean="0">
                <a:solidFill>
                  <a:srgbClr val="002060"/>
                </a:solidFill>
              </a:rPr>
              <a:t>s    </a:t>
            </a:r>
            <a:r>
              <a:rPr lang="en-US" dirty="0" smtClean="0">
                <a:solidFill>
                  <a:srgbClr val="002060"/>
                </a:solidFill>
              </a:rPr>
              <a:t>=  Change in Sale Volume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M       </a:t>
            </a:r>
            <a:r>
              <a:rPr lang="en-US" dirty="0" smtClean="0">
                <a:solidFill>
                  <a:srgbClr val="002060"/>
                </a:solidFill>
              </a:rPr>
              <a:t>=  </a:t>
            </a:r>
            <a:r>
              <a:rPr lang="en-US" dirty="0" smtClean="0">
                <a:solidFill>
                  <a:srgbClr val="002060"/>
                </a:solidFill>
              </a:rPr>
              <a:t>Margin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d        </a:t>
            </a:r>
            <a:r>
              <a:rPr lang="en-US" dirty="0" smtClean="0">
                <a:solidFill>
                  <a:srgbClr val="002060"/>
                </a:solidFill>
              </a:rPr>
              <a:t>=  </a:t>
            </a:r>
            <a:r>
              <a:rPr lang="en-US" dirty="0" smtClean="0">
                <a:solidFill>
                  <a:srgbClr val="002060"/>
                </a:solidFill>
              </a:rPr>
              <a:t>Dividend Paid Ratio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R       </a:t>
            </a:r>
            <a:r>
              <a:rPr lang="en-US" dirty="0" smtClean="0">
                <a:solidFill>
                  <a:srgbClr val="002060"/>
                </a:solidFill>
              </a:rPr>
              <a:t>=   </a:t>
            </a:r>
            <a:r>
              <a:rPr lang="en-US" dirty="0" smtClean="0">
                <a:solidFill>
                  <a:srgbClr val="002060"/>
                </a:solidFill>
              </a:rPr>
              <a:t>Increase in Retain Earning </a:t>
            </a:r>
            <a:r>
              <a:rPr lang="en-US" dirty="0" smtClean="0">
                <a:solidFill>
                  <a:srgbClr val="002060"/>
                </a:solidFill>
              </a:rPr>
              <a:t>= </a:t>
            </a:r>
            <a:r>
              <a:rPr lang="en-US" dirty="0" smtClean="0">
                <a:solidFill>
                  <a:srgbClr val="002060"/>
                </a:solidFill>
              </a:rPr>
              <a:t>1 - d</a:t>
            </a:r>
            <a:endParaRPr lang="th-TH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th-TH" dirty="0" smtClean="0"/>
          </a:p>
          <a:p>
            <a:pPr eaLnBrk="1" hangingPunct="1">
              <a:buFont typeface="Wingdings" pitchFamily="2" charset="2"/>
              <a:buNone/>
            </a:pPr>
            <a:endParaRPr lang="th-TH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B284009-CADE-4671-85D4-D10467D8252E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A5A49-70FC-42C7-ACEC-7F297DAB5445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4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71450" y="44958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2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5791200" cy="304800"/>
          </a:xfrm>
        </p:spPr>
        <p:txBody>
          <a:bodyPr/>
          <a:lstStyle/>
          <a:p>
            <a:pPr algn="ctr" eaLnBrk="1" hangingPunct="1"/>
            <a:r>
              <a:rPr lang="en-US" sz="1900" smtClean="0"/>
              <a:t>www.themegallery.com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717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7D9AC6-E433-47C6-8502-CBBAA7507DD8}" type="datetime3">
              <a:rPr lang="en-US" smtClean="0"/>
              <a:t>31 May 2019</a:t>
            </a:fld>
            <a:endParaRPr lang="en-US" smtClean="0"/>
          </a:p>
        </p:txBody>
      </p:sp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E005D-F1DC-400E-AA5D-8734575522D3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506</TotalTime>
  <Words>166</Words>
  <Application>Microsoft Office PowerPoint</Application>
  <PresentationFormat>นำเสนอทางหน้าจอ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7" baseType="lpstr">
      <vt:lpstr>powerpoint-templates-04</vt:lpstr>
      <vt:lpstr>Image</vt:lpstr>
      <vt:lpstr>BUSINESS FINANCE</vt:lpstr>
      <vt:lpstr>Chapter 4  Financial Forecasting</vt:lpstr>
      <vt:lpstr> External Fund Need Forecasting by Formula</vt:lpstr>
      <vt:lpstr> Symbol and Meaning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FINANCE</dc:title>
  <dc:creator>user</dc:creator>
  <cp:lastModifiedBy>Admin</cp:lastModifiedBy>
  <cp:revision>64</cp:revision>
  <dcterms:created xsi:type="dcterms:W3CDTF">2009-09-08T08:46:51Z</dcterms:created>
  <dcterms:modified xsi:type="dcterms:W3CDTF">2019-05-31T08:24:16Z</dcterms:modified>
</cp:coreProperties>
</file>