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4" r:id="rId3"/>
    <p:sldId id="256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2" r:id="rId18"/>
    <p:sldId id="300" r:id="rId19"/>
    <p:sldId id="301" r:id="rId20"/>
    <p:sldId id="303" r:id="rId21"/>
    <p:sldId id="304" r:id="rId22"/>
    <p:sldId id="306" r:id="rId23"/>
    <p:sldId id="305" r:id="rId24"/>
    <p:sldId id="307" r:id="rId25"/>
    <p:sldId id="308" r:id="rId26"/>
    <p:sldId id="309" r:id="rId27"/>
    <p:sldId id="310" r:id="rId28"/>
    <p:sldId id="271" r:id="rId29"/>
    <p:sldId id="257" r:id="rId30"/>
    <p:sldId id="272" r:id="rId31"/>
    <p:sldId id="277" r:id="rId32"/>
    <p:sldId id="273" r:id="rId33"/>
    <p:sldId id="274" r:id="rId34"/>
    <p:sldId id="278" r:id="rId35"/>
    <p:sldId id="279" r:id="rId36"/>
    <p:sldId id="280" r:id="rId37"/>
    <p:sldId id="281" r:id="rId38"/>
    <p:sldId id="282" r:id="rId39"/>
    <p:sldId id="283" r:id="rId40"/>
    <p:sldId id="258" r:id="rId41"/>
    <p:sldId id="267" r:id="rId42"/>
    <p:sldId id="268" r:id="rId43"/>
    <p:sldId id="269" r:id="rId44"/>
    <p:sldId id="263" r:id="rId45"/>
    <p:sldId id="264" r:id="rId46"/>
    <p:sldId id="265" r:id="rId47"/>
    <p:sldId id="266" r:id="rId48"/>
    <p:sldId id="28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B893A-70C8-43FB-AC6E-9E580551167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39913-C725-420A-9A90-7F6E3B4230A8}">
      <dgm:prSet phldrT="[Text]"/>
      <dgm:spPr/>
      <dgm:t>
        <a:bodyPr/>
        <a:lstStyle/>
        <a:p>
          <a:r>
            <a:rPr lang="th-TH" dirty="0" smtClean="0"/>
            <a:t>1.  จำนวนผู้ฟัง  </a:t>
          </a:r>
          <a:endParaRPr lang="en-US" dirty="0"/>
        </a:p>
      </dgm:t>
    </dgm:pt>
    <dgm:pt modelId="{47A7524B-64C3-4CDA-A1F6-C45911E2185E}" type="parTrans" cxnId="{C2A60956-481D-4C8B-A151-CBB0C38D1666}">
      <dgm:prSet/>
      <dgm:spPr/>
      <dgm:t>
        <a:bodyPr/>
        <a:lstStyle/>
        <a:p>
          <a:endParaRPr lang="en-US"/>
        </a:p>
      </dgm:t>
    </dgm:pt>
    <dgm:pt modelId="{D471724E-AADF-4483-AFC2-A7D3D91EB5E3}" type="sibTrans" cxnId="{C2A60956-481D-4C8B-A151-CBB0C38D1666}">
      <dgm:prSet/>
      <dgm:spPr/>
      <dgm:t>
        <a:bodyPr/>
        <a:lstStyle/>
        <a:p>
          <a:endParaRPr lang="en-US"/>
        </a:p>
      </dgm:t>
    </dgm:pt>
    <dgm:pt modelId="{6C35BE7A-B6FE-4520-A156-4287EF27A362}">
      <dgm:prSet phldrT="[Text]"/>
      <dgm:spPr/>
      <dgm:t>
        <a:bodyPr/>
        <a:lstStyle/>
        <a:p>
          <a:r>
            <a:rPr lang="th-TH" dirty="0" smtClean="0"/>
            <a:t>2.  ประเภทของผู้ฟัง  </a:t>
          </a:r>
          <a:endParaRPr lang="en-US" dirty="0"/>
        </a:p>
      </dgm:t>
    </dgm:pt>
    <dgm:pt modelId="{98775821-098E-46C6-83BB-FC305A4EE716}" type="parTrans" cxnId="{0B733E01-E256-4475-94B5-142FBD9C24F9}">
      <dgm:prSet/>
      <dgm:spPr/>
      <dgm:t>
        <a:bodyPr/>
        <a:lstStyle/>
        <a:p>
          <a:endParaRPr lang="en-US"/>
        </a:p>
      </dgm:t>
    </dgm:pt>
    <dgm:pt modelId="{AD54EC43-AEBA-4DB2-A34E-6C03DF234667}" type="sibTrans" cxnId="{0B733E01-E256-4475-94B5-142FBD9C24F9}">
      <dgm:prSet/>
      <dgm:spPr/>
      <dgm:t>
        <a:bodyPr/>
        <a:lstStyle/>
        <a:p>
          <a:endParaRPr lang="en-US"/>
        </a:p>
      </dgm:t>
    </dgm:pt>
    <dgm:pt modelId="{1C6BE9F8-FAA8-48D3-8CCE-0F9168C50FB7}">
      <dgm:prSet phldrT="[Text]"/>
      <dgm:spPr/>
      <dgm:t>
        <a:bodyPr/>
        <a:lstStyle/>
        <a:p>
          <a:r>
            <a:rPr lang="th-TH" dirty="0" smtClean="0"/>
            <a:t>3.  ทัศนคติของผู้ฟัง  </a:t>
          </a:r>
          <a:endParaRPr lang="en-US" dirty="0"/>
        </a:p>
      </dgm:t>
    </dgm:pt>
    <dgm:pt modelId="{7B46A3ED-9E8B-42D3-AB57-51DACCE66C2E}" type="parTrans" cxnId="{622355B1-0D8A-4D41-A3E8-9DB38E6CB7AC}">
      <dgm:prSet/>
      <dgm:spPr/>
      <dgm:t>
        <a:bodyPr/>
        <a:lstStyle/>
        <a:p>
          <a:endParaRPr lang="en-US"/>
        </a:p>
      </dgm:t>
    </dgm:pt>
    <dgm:pt modelId="{0CE82B4C-41C0-4264-8DDE-CFEF2BE995EB}" type="sibTrans" cxnId="{622355B1-0D8A-4D41-A3E8-9DB38E6CB7AC}">
      <dgm:prSet/>
      <dgm:spPr/>
      <dgm:t>
        <a:bodyPr/>
        <a:lstStyle/>
        <a:p>
          <a:endParaRPr lang="en-US"/>
        </a:p>
      </dgm:t>
    </dgm:pt>
    <dgm:pt modelId="{A83DD5B9-E767-41DD-96B6-D48CF3B76DF8}">
      <dgm:prSet phldrT="[Text]"/>
      <dgm:spPr/>
      <dgm:t>
        <a:bodyPr/>
        <a:lstStyle/>
        <a:p>
          <a:r>
            <a:rPr lang="th-TH" dirty="0" smtClean="0"/>
            <a:t>3.1  ทัศนคติที่มีต่อตัวผู้พูด  </a:t>
          </a:r>
          <a:endParaRPr lang="en-US" dirty="0"/>
        </a:p>
      </dgm:t>
    </dgm:pt>
    <dgm:pt modelId="{9A1AC280-4497-45DF-AC1B-429B9400BC9C}" type="parTrans" cxnId="{7C3ECFFE-5C60-413E-B9B9-044B8725855C}">
      <dgm:prSet/>
      <dgm:spPr/>
      <dgm:t>
        <a:bodyPr/>
        <a:lstStyle/>
        <a:p>
          <a:endParaRPr lang="en-US"/>
        </a:p>
      </dgm:t>
    </dgm:pt>
    <dgm:pt modelId="{791F1A44-93D9-4669-A6BA-C74E9ED34AA0}" type="sibTrans" cxnId="{7C3ECFFE-5C60-413E-B9B9-044B8725855C}">
      <dgm:prSet/>
      <dgm:spPr/>
      <dgm:t>
        <a:bodyPr/>
        <a:lstStyle/>
        <a:p>
          <a:endParaRPr lang="en-US"/>
        </a:p>
      </dgm:t>
    </dgm:pt>
    <dgm:pt modelId="{F6CB935C-BB63-4310-9C0E-8B7995061BC4}">
      <dgm:prSet/>
      <dgm:spPr/>
      <dgm:t>
        <a:bodyPr/>
        <a:lstStyle/>
        <a:p>
          <a:r>
            <a:rPr lang="th-TH" dirty="0" smtClean="0"/>
            <a:t>3.2  ทัศนคติที่มีต่อเรื่องที่จะนำมาพูด  </a:t>
          </a:r>
          <a:endParaRPr lang="en-US" dirty="0"/>
        </a:p>
      </dgm:t>
    </dgm:pt>
    <dgm:pt modelId="{4DFA2D14-4A9A-45A6-86D3-4207947814AD}" type="parTrans" cxnId="{C51D748A-DC84-4011-B48A-EFFD18F25C3B}">
      <dgm:prSet/>
      <dgm:spPr/>
      <dgm:t>
        <a:bodyPr/>
        <a:lstStyle/>
        <a:p>
          <a:endParaRPr lang="en-US"/>
        </a:p>
      </dgm:t>
    </dgm:pt>
    <dgm:pt modelId="{0E2EA621-D1E9-44A3-84E7-908CD3D478F8}" type="sibTrans" cxnId="{C51D748A-DC84-4011-B48A-EFFD18F25C3B}">
      <dgm:prSet/>
      <dgm:spPr/>
      <dgm:t>
        <a:bodyPr/>
        <a:lstStyle/>
        <a:p>
          <a:endParaRPr lang="en-US"/>
        </a:p>
      </dgm:t>
    </dgm:pt>
    <dgm:pt modelId="{2D7D393E-CECC-4D32-A4C3-F9CE51560A97}">
      <dgm:prSet/>
      <dgm:spPr/>
      <dgm:t>
        <a:bodyPr/>
        <a:lstStyle/>
        <a:p>
          <a:r>
            <a:rPr lang="th-TH" dirty="0" smtClean="0"/>
            <a:t>3.3  ทัศนคติที่มีอยู่เดิม  </a:t>
          </a:r>
          <a:endParaRPr lang="en-US" dirty="0"/>
        </a:p>
      </dgm:t>
    </dgm:pt>
    <dgm:pt modelId="{52B13922-4D4A-4F6A-9C09-29B3D54D4285}" type="parTrans" cxnId="{007F920A-2CD4-4488-BD99-5484EEE1E800}">
      <dgm:prSet/>
      <dgm:spPr/>
      <dgm:t>
        <a:bodyPr/>
        <a:lstStyle/>
        <a:p>
          <a:endParaRPr lang="en-US"/>
        </a:p>
      </dgm:t>
    </dgm:pt>
    <dgm:pt modelId="{98E1EC3F-BEDC-4B9C-A79E-23D4AFAE002A}" type="sibTrans" cxnId="{007F920A-2CD4-4488-BD99-5484EEE1E800}">
      <dgm:prSet/>
      <dgm:spPr/>
      <dgm:t>
        <a:bodyPr/>
        <a:lstStyle/>
        <a:p>
          <a:endParaRPr lang="en-US"/>
        </a:p>
      </dgm:t>
    </dgm:pt>
    <dgm:pt modelId="{83B10D64-1EC9-42E4-B623-537B025F12DA}">
      <dgm:prSet/>
      <dgm:spPr/>
      <dgm:t>
        <a:bodyPr/>
        <a:lstStyle/>
        <a:p>
          <a:r>
            <a:rPr lang="th-TH" dirty="0" smtClean="0"/>
            <a:t>4.  ความคาดหวังของผู้ฟัง </a:t>
          </a:r>
          <a:endParaRPr lang="en-US" dirty="0"/>
        </a:p>
      </dgm:t>
    </dgm:pt>
    <dgm:pt modelId="{D028FA3E-57B8-46B5-BD7A-73209622198D}" type="parTrans" cxnId="{B39FBDF2-F43D-4A79-B84D-C8DABE1A1834}">
      <dgm:prSet/>
      <dgm:spPr/>
      <dgm:t>
        <a:bodyPr/>
        <a:lstStyle/>
        <a:p>
          <a:endParaRPr lang="en-US"/>
        </a:p>
      </dgm:t>
    </dgm:pt>
    <dgm:pt modelId="{6642F95B-31FE-4870-966C-B24AD1B6CFD6}" type="sibTrans" cxnId="{B39FBDF2-F43D-4A79-B84D-C8DABE1A1834}">
      <dgm:prSet/>
      <dgm:spPr/>
      <dgm:t>
        <a:bodyPr/>
        <a:lstStyle/>
        <a:p>
          <a:endParaRPr lang="en-US"/>
        </a:p>
      </dgm:t>
    </dgm:pt>
    <dgm:pt modelId="{7DAF61E7-8070-43A6-974A-6A0C6A2419D3}" type="pres">
      <dgm:prSet presAssocID="{3BAB893A-70C8-43FB-AC6E-9E58055116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A982A-D516-4E00-94EC-D680C7BD2D74}" type="pres">
      <dgm:prSet presAssocID="{C9939913-C725-420A-9A90-7F6E3B4230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D3A3B-95BF-4F9F-BD84-C7886C12D747}" type="pres">
      <dgm:prSet presAssocID="{D471724E-AADF-4483-AFC2-A7D3D91EB5E3}" presName="sibTrans" presStyleCnt="0"/>
      <dgm:spPr/>
    </dgm:pt>
    <dgm:pt modelId="{865FE1FF-8BD5-4628-89F9-8CB23FB336AB}" type="pres">
      <dgm:prSet presAssocID="{6C35BE7A-B6FE-4520-A156-4287EF27A3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7282-A6B3-449D-B565-6CD7AE60BF51}" type="pres">
      <dgm:prSet presAssocID="{AD54EC43-AEBA-4DB2-A34E-6C03DF234667}" presName="sibTrans" presStyleCnt="0"/>
      <dgm:spPr/>
    </dgm:pt>
    <dgm:pt modelId="{987F94E3-BFB4-42AB-9E1E-A10E8B590F16}" type="pres">
      <dgm:prSet presAssocID="{1C6BE9F8-FAA8-48D3-8CCE-0F9168C50F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71A33-F85A-4D85-896D-DE51426FED84}" type="pres">
      <dgm:prSet presAssocID="{0CE82B4C-41C0-4264-8DDE-CFEF2BE995EB}" presName="sibTrans" presStyleCnt="0"/>
      <dgm:spPr/>
    </dgm:pt>
    <dgm:pt modelId="{C367851E-5835-4B51-9406-8166600F3572}" type="pres">
      <dgm:prSet presAssocID="{83B10D64-1EC9-42E4-B623-537B025F12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33E01-E256-4475-94B5-142FBD9C24F9}" srcId="{3BAB893A-70C8-43FB-AC6E-9E580551167F}" destId="{6C35BE7A-B6FE-4520-A156-4287EF27A362}" srcOrd="1" destOrd="0" parTransId="{98775821-098E-46C6-83BB-FC305A4EE716}" sibTransId="{AD54EC43-AEBA-4DB2-A34E-6C03DF234667}"/>
    <dgm:cxn modelId="{9FCABEC7-BB8F-493F-88B2-9F9C845D8FF3}" type="presOf" srcId="{A83DD5B9-E767-41DD-96B6-D48CF3B76DF8}" destId="{987F94E3-BFB4-42AB-9E1E-A10E8B590F16}" srcOrd="0" destOrd="1" presId="urn:microsoft.com/office/officeart/2005/8/layout/hList6"/>
    <dgm:cxn modelId="{007F920A-2CD4-4488-BD99-5484EEE1E800}" srcId="{1C6BE9F8-FAA8-48D3-8CCE-0F9168C50FB7}" destId="{2D7D393E-CECC-4D32-A4C3-F9CE51560A97}" srcOrd="2" destOrd="0" parTransId="{52B13922-4D4A-4F6A-9C09-29B3D54D4285}" sibTransId="{98E1EC3F-BEDC-4B9C-A79E-23D4AFAE002A}"/>
    <dgm:cxn modelId="{07CF6BEC-0191-49FE-A3A3-26B3CEDD1242}" type="presOf" srcId="{2D7D393E-CECC-4D32-A4C3-F9CE51560A97}" destId="{987F94E3-BFB4-42AB-9E1E-A10E8B590F16}" srcOrd="0" destOrd="3" presId="urn:microsoft.com/office/officeart/2005/8/layout/hList6"/>
    <dgm:cxn modelId="{822A225C-B61A-4FE1-8481-2DEA9667A7B5}" type="presOf" srcId="{C9939913-C725-420A-9A90-7F6E3B4230A8}" destId="{4DAA982A-D516-4E00-94EC-D680C7BD2D74}" srcOrd="0" destOrd="0" presId="urn:microsoft.com/office/officeart/2005/8/layout/hList6"/>
    <dgm:cxn modelId="{410EB5FF-4854-4DC8-BAD7-C1DB275455FA}" type="presOf" srcId="{3BAB893A-70C8-43FB-AC6E-9E580551167F}" destId="{7DAF61E7-8070-43A6-974A-6A0C6A2419D3}" srcOrd="0" destOrd="0" presId="urn:microsoft.com/office/officeart/2005/8/layout/hList6"/>
    <dgm:cxn modelId="{B470B32E-D56C-4EE1-94BD-F21AEF0B074A}" type="presOf" srcId="{F6CB935C-BB63-4310-9C0E-8B7995061BC4}" destId="{987F94E3-BFB4-42AB-9E1E-A10E8B590F16}" srcOrd="0" destOrd="2" presId="urn:microsoft.com/office/officeart/2005/8/layout/hList6"/>
    <dgm:cxn modelId="{B39FBDF2-F43D-4A79-B84D-C8DABE1A1834}" srcId="{3BAB893A-70C8-43FB-AC6E-9E580551167F}" destId="{83B10D64-1EC9-42E4-B623-537B025F12DA}" srcOrd="3" destOrd="0" parTransId="{D028FA3E-57B8-46B5-BD7A-73209622198D}" sibTransId="{6642F95B-31FE-4870-966C-B24AD1B6CFD6}"/>
    <dgm:cxn modelId="{622355B1-0D8A-4D41-A3E8-9DB38E6CB7AC}" srcId="{3BAB893A-70C8-43FB-AC6E-9E580551167F}" destId="{1C6BE9F8-FAA8-48D3-8CCE-0F9168C50FB7}" srcOrd="2" destOrd="0" parTransId="{7B46A3ED-9E8B-42D3-AB57-51DACCE66C2E}" sibTransId="{0CE82B4C-41C0-4264-8DDE-CFEF2BE995EB}"/>
    <dgm:cxn modelId="{C2A60956-481D-4C8B-A151-CBB0C38D1666}" srcId="{3BAB893A-70C8-43FB-AC6E-9E580551167F}" destId="{C9939913-C725-420A-9A90-7F6E3B4230A8}" srcOrd="0" destOrd="0" parTransId="{47A7524B-64C3-4CDA-A1F6-C45911E2185E}" sibTransId="{D471724E-AADF-4483-AFC2-A7D3D91EB5E3}"/>
    <dgm:cxn modelId="{93008513-E953-4E5F-8F63-ADB37204919B}" type="presOf" srcId="{83B10D64-1EC9-42E4-B623-537B025F12DA}" destId="{C367851E-5835-4B51-9406-8166600F3572}" srcOrd="0" destOrd="0" presId="urn:microsoft.com/office/officeart/2005/8/layout/hList6"/>
    <dgm:cxn modelId="{C51D748A-DC84-4011-B48A-EFFD18F25C3B}" srcId="{1C6BE9F8-FAA8-48D3-8CCE-0F9168C50FB7}" destId="{F6CB935C-BB63-4310-9C0E-8B7995061BC4}" srcOrd="1" destOrd="0" parTransId="{4DFA2D14-4A9A-45A6-86D3-4207947814AD}" sibTransId="{0E2EA621-D1E9-44A3-84E7-908CD3D478F8}"/>
    <dgm:cxn modelId="{DA776548-F4E3-42A8-A653-0722CBCFE361}" type="presOf" srcId="{1C6BE9F8-FAA8-48D3-8CCE-0F9168C50FB7}" destId="{987F94E3-BFB4-42AB-9E1E-A10E8B590F16}" srcOrd="0" destOrd="0" presId="urn:microsoft.com/office/officeart/2005/8/layout/hList6"/>
    <dgm:cxn modelId="{7C3ECFFE-5C60-413E-B9B9-044B8725855C}" srcId="{1C6BE9F8-FAA8-48D3-8CCE-0F9168C50FB7}" destId="{A83DD5B9-E767-41DD-96B6-D48CF3B76DF8}" srcOrd="0" destOrd="0" parTransId="{9A1AC280-4497-45DF-AC1B-429B9400BC9C}" sibTransId="{791F1A44-93D9-4669-A6BA-C74E9ED34AA0}"/>
    <dgm:cxn modelId="{3D36F269-DEA2-4EE7-8B52-0AE4771FED56}" type="presOf" srcId="{6C35BE7A-B6FE-4520-A156-4287EF27A362}" destId="{865FE1FF-8BD5-4628-89F9-8CB23FB336AB}" srcOrd="0" destOrd="0" presId="urn:microsoft.com/office/officeart/2005/8/layout/hList6"/>
    <dgm:cxn modelId="{5FE700EF-C672-4E2C-BBCB-C0446EBCE630}" type="presParOf" srcId="{7DAF61E7-8070-43A6-974A-6A0C6A2419D3}" destId="{4DAA982A-D516-4E00-94EC-D680C7BD2D74}" srcOrd="0" destOrd="0" presId="urn:microsoft.com/office/officeart/2005/8/layout/hList6"/>
    <dgm:cxn modelId="{F2E07141-6A53-4925-822C-F37F0AB16C68}" type="presParOf" srcId="{7DAF61E7-8070-43A6-974A-6A0C6A2419D3}" destId="{1FAD3A3B-95BF-4F9F-BD84-C7886C12D747}" srcOrd="1" destOrd="0" presId="urn:microsoft.com/office/officeart/2005/8/layout/hList6"/>
    <dgm:cxn modelId="{E485380A-23FC-4843-926E-9648C76201DF}" type="presParOf" srcId="{7DAF61E7-8070-43A6-974A-6A0C6A2419D3}" destId="{865FE1FF-8BD5-4628-89F9-8CB23FB336AB}" srcOrd="2" destOrd="0" presId="urn:microsoft.com/office/officeart/2005/8/layout/hList6"/>
    <dgm:cxn modelId="{E53774B7-2BBA-4ABA-8C15-FC26985A846C}" type="presParOf" srcId="{7DAF61E7-8070-43A6-974A-6A0C6A2419D3}" destId="{08187282-A6B3-449D-B565-6CD7AE60BF51}" srcOrd="3" destOrd="0" presId="urn:microsoft.com/office/officeart/2005/8/layout/hList6"/>
    <dgm:cxn modelId="{F8BD1880-202E-4A7D-9DD7-030742DDF2DA}" type="presParOf" srcId="{7DAF61E7-8070-43A6-974A-6A0C6A2419D3}" destId="{987F94E3-BFB4-42AB-9E1E-A10E8B590F16}" srcOrd="4" destOrd="0" presId="urn:microsoft.com/office/officeart/2005/8/layout/hList6"/>
    <dgm:cxn modelId="{00BB47F2-EA67-412E-AD1B-66A63E3903E5}" type="presParOf" srcId="{7DAF61E7-8070-43A6-974A-6A0C6A2419D3}" destId="{6ED71A33-F85A-4D85-896D-DE51426FED84}" srcOrd="5" destOrd="0" presId="urn:microsoft.com/office/officeart/2005/8/layout/hList6"/>
    <dgm:cxn modelId="{9A38EF30-C3F3-4C76-BB21-966F24384D1A}" type="presParOf" srcId="{7DAF61E7-8070-43A6-974A-6A0C6A2419D3}" destId="{C367851E-5835-4B51-9406-8166600F357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A982A-D516-4E00-94EC-D680C7BD2D74}">
      <dsp:nvSpPr>
        <dsp:cNvPr id="0" name=""/>
        <dsp:cNvSpPr/>
      </dsp:nvSpPr>
      <dsp:spPr>
        <a:xfrm rot="16200000">
          <a:off x="-1361470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1.  จำนวนผู้ฟัง  </a:t>
          </a:r>
          <a:endParaRPr lang="en-US" sz="2100" kern="1200" dirty="0"/>
        </a:p>
      </dsp:txBody>
      <dsp:txXfrm rot="5400000">
        <a:off x="1511" y="841603"/>
        <a:ext cx="1482053" cy="2524810"/>
      </dsp:txXfrm>
    </dsp:sp>
    <dsp:sp modelId="{865FE1FF-8BD5-4628-89F9-8CB23FB336AB}">
      <dsp:nvSpPr>
        <dsp:cNvPr id="0" name=""/>
        <dsp:cNvSpPr/>
      </dsp:nvSpPr>
      <dsp:spPr>
        <a:xfrm rot="16200000">
          <a:off x="231736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2.  ประเภทของผู้ฟัง  </a:t>
          </a:r>
          <a:endParaRPr lang="en-US" sz="2100" kern="1200" dirty="0"/>
        </a:p>
      </dsp:txBody>
      <dsp:txXfrm rot="5400000">
        <a:off x="1594717" y="841603"/>
        <a:ext cx="1482053" cy="2524810"/>
      </dsp:txXfrm>
    </dsp:sp>
    <dsp:sp modelId="{987F94E3-BFB4-42AB-9E1E-A10E8B590F16}">
      <dsp:nvSpPr>
        <dsp:cNvPr id="0" name=""/>
        <dsp:cNvSpPr/>
      </dsp:nvSpPr>
      <dsp:spPr>
        <a:xfrm rot="16200000">
          <a:off x="1824943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3.  ทัศนคติของผู้ฟัง  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smtClean="0"/>
            <a:t>3.1  ทัศนคติที่มีต่อตัวผู้พูด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smtClean="0"/>
            <a:t>3.2  ทัศนคติที่มีต่อเรื่องที่จะนำมาพูด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smtClean="0"/>
            <a:t>3.3  ทัศนคติที่มีอยู่เดิม  </a:t>
          </a:r>
          <a:endParaRPr lang="en-US" sz="1600" kern="1200" dirty="0"/>
        </a:p>
      </dsp:txBody>
      <dsp:txXfrm rot="5400000">
        <a:off x="3187924" y="841603"/>
        <a:ext cx="1482053" cy="2524810"/>
      </dsp:txXfrm>
    </dsp:sp>
    <dsp:sp modelId="{C367851E-5835-4B51-9406-8166600F3572}">
      <dsp:nvSpPr>
        <dsp:cNvPr id="0" name=""/>
        <dsp:cNvSpPr/>
      </dsp:nvSpPr>
      <dsp:spPr>
        <a:xfrm rot="16200000">
          <a:off x="3418150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4.  ความคาดหวังของผู้ฟัง </a:t>
          </a:r>
          <a:endParaRPr lang="en-US" sz="2100" kern="1200" dirty="0"/>
        </a:p>
      </dsp:txBody>
      <dsp:txXfrm rot="5400000">
        <a:off x="4781131" y="841603"/>
        <a:ext cx="1482053" cy="2524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3E8435-C903-4415-9099-0B8F08380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B51F0D-D853-4954-9903-E639AD898162}" type="datetimeFigureOut">
              <a:rPr lang="en-US" smtClean="0"/>
              <a:pPr/>
              <a:t>8/9/2019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รหัสวิชา </a:t>
            </a:r>
            <a:r>
              <a:rPr lang="en-US" sz="4800" b="1" dirty="0"/>
              <a:t>MCA1104 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รายวิชา</a:t>
            </a:r>
            <a:r>
              <a:rPr lang="en-US" sz="4800" b="1" dirty="0" smtClean="0"/>
              <a:t>  </a:t>
            </a:r>
            <a:r>
              <a:rPr lang="th-TH" sz="4800" b="1" dirty="0"/>
              <a:t>การพูดและการนำเสนอเพื่องานนิเทศศาสตร์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105400"/>
            <a:ext cx="3376464" cy="17526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0863583508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2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457200"/>
            <a:ext cx="7620000" cy="1143000"/>
          </a:xfrm>
        </p:spPr>
        <p:txBody>
          <a:bodyPr/>
          <a:lstStyle/>
          <a:p>
            <a:r>
              <a:rPr lang="th-TH" b="1" dirty="0"/>
              <a:t>ความสำคัญของบุคลิกภาพในการพูดและการนำเสนอ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4800600"/>
          </a:xfrm>
        </p:spPr>
        <p:txBody>
          <a:bodyPr>
            <a:noAutofit/>
          </a:bodyPr>
          <a:lstStyle/>
          <a:p>
            <a:pPr lvl="0"/>
            <a:r>
              <a:rPr lang="th-TH" sz="2400" dirty="0"/>
              <a:t>ความมั่นใจ  ผู้พูดที่มีบุคลิกภาพดีจะมีความมั่นใจในการแสดงออกมากขึ้น  เพราะ</a:t>
            </a:r>
            <a:endParaRPr lang="en-US" sz="2400" dirty="0"/>
          </a:p>
          <a:p>
            <a:r>
              <a:rPr lang="th-TH" sz="2400" dirty="0"/>
              <a:t>ผู้ฟังหรือผู้อื่นที่พบเห็นจะให้ความสนใจและเชื่อมั่น  ดังนั้น โอกาสที่จะประสบความสำเร็จในการพูดจึงมีมากขึ้น </a:t>
            </a:r>
            <a:endParaRPr lang="en-US" sz="2400" dirty="0"/>
          </a:p>
          <a:p>
            <a:pPr lvl="0"/>
            <a:r>
              <a:rPr lang="th-TH" sz="2400" dirty="0"/>
              <a:t>การคาดหมายพฤติกรรม  หากเรารู้ว่าบุคคลนั้นมีบุคลิกภาพเป็นอย่างไร เราจะทำนายได้ว่าในสถานการณ์ใดจะแสดงพฤติกรรมอย่างไร เช่น หากเรารู้ว่าใครกำลังอารมณ์ไม่ดี เราก็ไม่ควรเข้าไปพูดคุยด้วย นอกจากจะไม่ได้รับความร่วมมือแล้วอาจจะได้รับความเดือดร้อนอีกด้วย</a:t>
            </a:r>
            <a:endParaRPr lang="en-US" sz="2400" dirty="0"/>
          </a:p>
          <a:p>
            <a:pPr lvl="0"/>
            <a:r>
              <a:rPr lang="th-TH" sz="2400" dirty="0"/>
              <a:t>การยอมรับความแตกต่างระหว่างบุคคล  สามารถบอกได้ว่าบุคคลหนึ่งแตกต่างจาก</a:t>
            </a:r>
            <a:endParaRPr lang="en-US" sz="2400" dirty="0"/>
          </a:p>
          <a:p>
            <a:r>
              <a:rPr lang="th-TH" sz="2400" dirty="0"/>
              <a:t>อีกบุคคลหนึ่งได้โดยอาศัยสังเกตดูพฤติกรรมที่เกิดขึ้นประจำสม่ำเสมอแก่ตัวบุคคลนั้น  ตลอดจนรู้วิธีที่จะพูดและปรับตัวให้เข้ากับคนเหล่านั้นได้  ทำให้เกิดความสัมพันธ์อันดีต่อกันในสังคม</a:t>
            </a:r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255651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ความสำคัญของบุคลิกภาพในการพูดและการนำเสนอ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2400" dirty="0"/>
              <a:t>การตระหนักในเอกลักษณ์ของบุคคล  บุคลิกภาพทำให้คนมีลักษณะเฉพาะตัวที่เป็น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/>
              <a:t>ของตนเอง และเป็นแบบอย่างแก่ผู้อื่นได้ เช่น คนที่เมตตา ซื่อสัตย์  รสนิยมสูง  เป็นต้น  </a:t>
            </a:r>
            <a:endParaRPr lang="en-US" sz="2400" dirty="0"/>
          </a:p>
          <a:p>
            <a:pPr lvl="0"/>
            <a:r>
              <a:rPr lang="th-TH" sz="2400" dirty="0"/>
              <a:t>การปรับตัวให้เข้ากับคนอื่น ๆ การที่เรารู้บุคลิกภาพของคนอื่น  ทำให้ปรับตัวและเข้า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/>
              <a:t>หาเขาได้ง่ายขึ้น  เอาชนะศัตรูได้  แก้ปัญหาได้  บุคลิกภาพมีส่วนสำคัญช่วยให้สามารถปรับตัวเข้ากับบุคคลและสถานการณ์ได้ดี รวดเร็วและง่ายขึ้น  เช่น เขาเป็นคนธรรมะธัมโม เราคุยเรื่องธรรมะเขาถึงจะสนใจ</a:t>
            </a:r>
            <a:endParaRPr lang="en-US" sz="2400" dirty="0"/>
          </a:p>
          <a:p>
            <a:pPr lvl="0"/>
            <a:r>
              <a:rPr lang="th-TH" sz="2400" dirty="0"/>
              <a:t>ความสำเร็จ  ผู้พูดที่มีบุคลิกภาพดีได้เปรียบคนอื่นเสมอ  เป็นพื้นฐานแห่งความศรัทธา เชื่อถือแก่ผู้พบเห็น ช่วยให้ธุรการงานประสบผลสำเร็จง่ายขึ้น ได้รับความร่วมมือและการติดต่อด้วยดี</a:t>
            </a:r>
            <a:endParaRPr lang="en-US" sz="2400" dirty="0"/>
          </a:p>
          <a:p>
            <a:pPr lvl="0"/>
            <a:r>
              <a:rPr lang="th-TH" sz="2400" dirty="0"/>
              <a:t>การยอมรับของกลุ่ม ผู้พูดที่มีบุคลิกภาพดีย่อมเป็นที่ยอมรับของคนทั่วไป ใคร ๆ ก็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/>
              <a:t>ต้องการจะพูดคุยสมาคมด้วย</a:t>
            </a:r>
          </a:p>
        </p:txBody>
      </p:sp>
    </p:spTree>
    <p:extLst>
      <p:ext uri="{BB962C8B-B14F-4D97-AF65-F5344CB8AC3E}">
        <p14:creationId xmlns:p14="http://schemas.microsoft.com/office/powerpoint/2010/main" xmlns="" val="186023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594"/>
            <a:ext cx="7620000" cy="1143000"/>
          </a:xfrm>
        </p:spPr>
        <p:txBody>
          <a:bodyPr/>
          <a:lstStyle/>
          <a:p>
            <a:r>
              <a:rPr lang="th-TH" b="1" dirty="0"/>
              <a:t>คุณสมบัติของผู้ที่มีบุคลิกภาพในการพูดและการนำเสนอที่ดี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รับรู้และเข้าใจสภาพความจริงอย่าง</a:t>
            </a:r>
            <a:r>
              <a:rPr lang="th-TH" sz="2400" dirty="0" smtClean="0"/>
              <a:t>ถูกต้อง</a:t>
            </a:r>
          </a:p>
          <a:p>
            <a:r>
              <a:rPr lang="th-TH" sz="2400" dirty="0"/>
              <a:t>แสดงและควบคุมอารมณ์อยู่ในขอบเขตที่เหมาะสม  ไม่ว่าจะอยู่ในสภาพอารมณ์อย่าง</a:t>
            </a:r>
            <a:r>
              <a:rPr lang="th-TH" sz="2400" dirty="0" smtClean="0"/>
              <a:t>ใด</a:t>
            </a:r>
          </a:p>
          <a:p>
            <a:r>
              <a:rPr lang="th-TH" sz="2400" dirty="0"/>
              <a:t>มีมนุษสัมพันธ์ที่ดีกับบุคคลทั่ว ๆ ไป  สามารถสร้างความรัก ความเคารพนับถือระหว่างกัน</a:t>
            </a:r>
            <a:r>
              <a:rPr lang="th-TH" sz="2400" dirty="0" smtClean="0"/>
              <a:t>ได้</a:t>
            </a:r>
          </a:p>
          <a:p>
            <a:r>
              <a:rPr lang="th-TH" sz="2400" dirty="0"/>
              <a:t>สามารถปฏิบัติงานที่ก่อให้เกิดประโยชน์ มีการประกอบอาชีพที่</a:t>
            </a:r>
            <a:r>
              <a:rPr lang="th-TH" sz="2400" dirty="0" smtClean="0"/>
              <a:t>สุจริต</a:t>
            </a:r>
          </a:p>
          <a:p>
            <a:r>
              <a:rPr lang="th-TH" sz="2400" dirty="0"/>
              <a:t>ความสามารถในการพัฒนาตน  คำว่าตนนี้แบ่งออกเป็น </a:t>
            </a:r>
            <a:r>
              <a:rPr lang="en-US" sz="2400" dirty="0"/>
              <a:t>2 </a:t>
            </a:r>
            <a:r>
              <a:rPr lang="th-TH" sz="2400" dirty="0"/>
              <a:t>ลักษณะ คือ ตัวตนที่แท้จริงกับตัวตนที่แสดงออกต่อผู้อื่น  ตัวตนที่แท้จริงเป็นหัวใจของบุคลิกภาพ  ส่วนตัวตนที่แสดงออกต่อผู้อื่นนั้นเป็นบุคลิกภาพแบบฉบับที่ถูกสังคมกำหนด</a:t>
            </a:r>
          </a:p>
        </p:txBody>
      </p:sp>
    </p:spTree>
    <p:extLst>
      <p:ext uri="{BB962C8B-B14F-4D97-AF65-F5344CB8AC3E}">
        <p14:creationId xmlns:p14="http://schemas.microsoft.com/office/powerpoint/2010/main" xmlns="" val="177977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446517"/>
            <a:ext cx="7620000" cy="1143000"/>
          </a:xfrm>
        </p:spPr>
        <p:txBody>
          <a:bodyPr/>
          <a:lstStyle/>
          <a:p>
            <a:r>
              <a:rPr lang="th-TH" b="1" dirty="0"/>
              <a:t>คุณสมบัติของผู้ที่มีบุคลิกภาพในการพูดและการนำเสนอที่ดี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/>
              <a:t>นอกจากนี้ ผู้พูดที่ดีจึงควรพัฒนาบุคลิกภาพของตนเองในเรื่องต่อไปนี้</a:t>
            </a:r>
            <a:endParaRPr lang="en-US" sz="2400" dirty="0"/>
          </a:p>
          <a:p>
            <a:r>
              <a:rPr lang="th-TH" sz="2400" dirty="0"/>
              <a:t>รูปร่าง</a:t>
            </a:r>
            <a:r>
              <a:rPr lang="th-TH" sz="2400" dirty="0" smtClean="0"/>
              <a:t>หน้าตา</a:t>
            </a:r>
          </a:p>
          <a:p>
            <a:r>
              <a:rPr lang="th-TH" sz="2400" dirty="0"/>
              <a:t>การแต่ง</a:t>
            </a:r>
            <a:r>
              <a:rPr lang="th-TH" sz="2400" dirty="0" smtClean="0"/>
              <a:t>กาย</a:t>
            </a:r>
          </a:p>
          <a:p>
            <a:pPr marL="114300" indent="0">
              <a:buNone/>
            </a:pPr>
            <a:r>
              <a:rPr lang="th-TH" sz="2400" dirty="0" smtClean="0"/>
              <a:t>ส. </a:t>
            </a:r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th-TH" sz="2400" dirty="0"/>
              <a:t>สุภาพ	แต่งกายให้สุภาพเหมาะกับเวลา สถานที่ และบุคคล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 smtClean="0"/>
              <a:t>ส </a:t>
            </a:r>
            <a:r>
              <a:rPr lang="th-TH" sz="2400" dirty="0"/>
              <a:t>.</a:t>
            </a:r>
            <a:r>
              <a:rPr lang="en-US" sz="2400" dirty="0"/>
              <a:t>- </a:t>
            </a:r>
            <a:r>
              <a:rPr lang="th-TH" sz="2400" dirty="0"/>
              <a:t>สะอาด 	แต่งกายให้สะอาดเป็นสิ่งสำคัญ ช่วยให้ผู้ฟังดูแล้วสบายใจสบายตา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 smtClean="0"/>
              <a:t>ส. </a:t>
            </a:r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th-TH" sz="2400" dirty="0"/>
              <a:t>สมวัย	แต่งกายให้เหมาะสมกับรูปทรงของเสื้อผ้า เครื่องประดับต่าง ๆ ที่ใช้ รวมทั้งให้เหมาะกับวัยของตนเอง</a:t>
            </a:r>
            <a:endParaRPr lang="en-US" sz="2400" dirty="0"/>
          </a:p>
          <a:p>
            <a:r>
              <a:rPr lang="th-TH" sz="2400" dirty="0" smtClean="0"/>
              <a:t>กิริยามารยาท</a:t>
            </a:r>
          </a:p>
          <a:p>
            <a:r>
              <a:rPr lang="th-TH" sz="2400" dirty="0"/>
              <a:t>ความเชื่อมั่นในตนเอง</a:t>
            </a:r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7653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 smtClean="0"/>
              <a:t>            เขา</a:t>
            </a:r>
            <a:r>
              <a:rPr lang="th-TH" sz="2400" dirty="0"/>
              <a:t>พูดมาอย่างไร</a:t>
            </a:r>
            <a:r>
              <a:rPr lang="th-TH" sz="2400" u="sng" dirty="0"/>
              <a:t>ตั้งใจฟัง</a:t>
            </a:r>
            <a:r>
              <a:rPr lang="th-TH" sz="2400" dirty="0"/>
              <a:t>	</a:t>
            </a:r>
            <a:r>
              <a:rPr lang="th-TH" sz="2400" dirty="0" smtClean="0"/>
              <a:t>                  กับ</a:t>
            </a:r>
            <a:r>
              <a:rPr lang="th-TH" sz="2400" dirty="0"/>
              <a:t>อีกทั้งพูดเรื่องเขา</a:t>
            </a:r>
            <a:r>
              <a:rPr lang="th-TH" sz="2400" u="sng" dirty="0"/>
              <a:t>เอาใจใส่</a:t>
            </a:r>
            <a:endParaRPr lang="en-US" sz="2400" dirty="0"/>
          </a:p>
          <a:p>
            <a:r>
              <a:rPr lang="th-TH" sz="2400" dirty="0"/>
              <a:t>	</a:t>
            </a:r>
            <a:r>
              <a:rPr lang="th-TH" sz="2400" u="sng" dirty="0"/>
              <a:t>อย่าขยายรายละเอียด</a:t>
            </a:r>
            <a:r>
              <a:rPr lang="th-TH" sz="2400" dirty="0"/>
              <a:t>ให้มากไป		ไม่ควรใช้</a:t>
            </a:r>
            <a:r>
              <a:rPr lang="th-TH" sz="2400" u="sng" dirty="0"/>
              <a:t>ภาษาค่าไม่มี</a:t>
            </a:r>
            <a:endParaRPr lang="en-US" sz="2400" dirty="0"/>
          </a:p>
          <a:p>
            <a:r>
              <a:rPr lang="th-TH" sz="2400" dirty="0"/>
              <a:t>	</a:t>
            </a:r>
            <a:r>
              <a:rPr lang="th-TH" sz="2400" u="sng" dirty="0"/>
              <a:t>พูดให้ชัด</a:t>
            </a:r>
            <a:r>
              <a:rPr lang="th-TH" sz="2400" dirty="0"/>
              <a:t>ทั้ง</a:t>
            </a:r>
            <a:r>
              <a:rPr lang="th-TH" sz="2400" u="sng" dirty="0"/>
              <a:t>มองดูผู้ฟัง</a:t>
            </a:r>
            <a:r>
              <a:rPr lang="th-TH" sz="2400" dirty="0"/>
              <a:t>ด้วย		แล้วต้อง</a:t>
            </a:r>
            <a:r>
              <a:rPr lang="th-TH" sz="2400" u="sng" dirty="0"/>
              <a:t>ช่วยซักถาม</a:t>
            </a:r>
            <a:r>
              <a:rPr lang="th-TH" sz="2400" dirty="0"/>
              <a:t>ให้ถูกที่</a:t>
            </a:r>
            <a:endParaRPr lang="en-US" sz="2400" dirty="0"/>
          </a:p>
          <a:p>
            <a:r>
              <a:rPr lang="th-TH" sz="2400" dirty="0"/>
              <a:t>	หากจะแย้งต้อง</a:t>
            </a:r>
            <a:r>
              <a:rPr lang="th-TH" sz="2400" u="sng" dirty="0"/>
              <a:t>แย้งเขาให้เข้าที</a:t>
            </a:r>
            <a:r>
              <a:rPr lang="th-TH" sz="2400" dirty="0"/>
              <a:t>		รู้จักสอดด้วยวิธีละมุนละไม</a:t>
            </a:r>
            <a:endParaRPr lang="en-US" sz="2400" dirty="0"/>
          </a:p>
          <a:p>
            <a:r>
              <a:rPr lang="th-TH" sz="2400" dirty="0"/>
              <a:t>	แม้เขาพูดยั่วยวนกวนโทสะ		</a:t>
            </a:r>
            <a:r>
              <a:rPr lang="th-TH" sz="2400" u="sng" dirty="0"/>
              <a:t>ครองตบะไว้ให้มั่น</a:t>
            </a:r>
            <a:r>
              <a:rPr lang="th-TH" sz="2400" dirty="0"/>
              <a:t>อย่าหวั่นไหว</a:t>
            </a:r>
            <a:endParaRPr lang="en-US" sz="2400" dirty="0"/>
          </a:p>
          <a:p>
            <a:r>
              <a:rPr lang="th-TH" sz="2400" dirty="0"/>
              <a:t>	</a:t>
            </a:r>
            <a:r>
              <a:rPr lang="th-TH" sz="2400" u="sng" dirty="0"/>
              <a:t>สมควรชมพึงชม</a:t>
            </a:r>
            <a:r>
              <a:rPr lang="th-TH" sz="2400" dirty="0"/>
              <a:t>อย่างจริงใจ		สิบข้อนี้รู้ไว้ได้ผลเอย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76686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745"/>
            <a:ext cx="7620000" cy="1143000"/>
          </a:xfrm>
        </p:spPr>
        <p:txBody>
          <a:bodyPr/>
          <a:lstStyle/>
          <a:p>
            <a:r>
              <a:rPr lang="th-TH" b="1" dirty="0"/>
              <a:t>การพัฒนาทักษะของผู้พูดและการนำเสนอในงานนิเทศศาสตร์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</a:t>
            </a:r>
            <a:r>
              <a:rPr lang="th-TH" sz="2400" dirty="0"/>
              <a:t>. เป็นนักฟังที่ดี  หมายถึง  มีความสามารถในการฟัง จดจำเรื่องราวได้แม่นยำ รู้จักวิเคราะห์ประเด็น หรือแยกแยะสาระสำคัญ  เพื่อนำมาใช้ประโยชน์ในการปรับปรุงตนเอง</a:t>
            </a:r>
            <a:endParaRPr lang="en-US" sz="2400" dirty="0"/>
          </a:p>
          <a:p>
            <a:r>
              <a:rPr lang="en-US" sz="2400" dirty="0"/>
              <a:t>2</a:t>
            </a:r>
            <a:r>
              <a:rPr lang="th-TH" sz="2400" dirty="0"/>
              <a:t>. ศึกษาหาความรู้อยู่เสมอ  หมายถึง เป็นผู้ที่ใฝ่รู้ หมั่นศึกษาหาความรู้ เพื่อพัฒนาตนเองอยู่ตลอดเวลา  เป็นคนที่ทันสมัยทันเหตุการณ์</a:t>
            </a:r>
            <a:endParaRPr lang="en-US" sz="2400" dirty="0"/>
          </a:p>
          <a:p>
            <a:r>
              <a:rPr lang="en-US" sz="2400" dirty="0"/>
              <a:t>3</a:t>
            </a:r>
            <a:r>
              <a:rPr lang="th-TH" sz="2400" dirty="0" smtClean="0"/>
              <a:t>. </a:t>
            </a:r>
            <a:r>
              <a:rPr lang="th-TH" sz="2400" dirty="0"/>
              <a:t>ยอมรับฟังคำวิจารณ์  นักพูดที่ดีต้องกล้าที่จะรับฟังคำวิพากษณ์วิจารณ์จากผู้ฟังและถือว่าคำวิจารณ์เหล่านั้นคือ ข้อคิด  หรือข้อเตือนใจให้เรานำมาปรับปรุงและพัฒนาตนเอง</a:t>
            </a:r>
            <a:endParaRPr lang="en-US" sz="2400" dirty="0"/>
          </a:p>
          <a:p>
            <a:r>
              <a:rPr lang="en-US" sz="2400" dirty="0"/>
              <a:t>4</a:t>
            </a:r>
            <a:r>
              <a:rPr lang="th-TH" sz="2400" dirty="0"/>
              <a:t>. เป็นตัวของตัวเอง  นักพูดที่ดีต้องกล้าพูดกล้าแสดงความคิดเห็นในสิ่งที่ถูกที่ควร  รวมทั้งมีแนวคิดและรูปแบบการพูดที่ไม่ซ้ำแบบใคร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6265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th-TH" b="1" dirty="0"/>
              <a:t>การพัฒนาทักษะของผู้พูดและการนำเสนอในงานนิเทศศาสตร์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5</a:t>
            </a:r>
            <a:r>
              <a:rPr lang="th-TH" sz="2400" dirty="0"/>
              <a:t>. มีจุดมุ่งหมายของการพูดที่ชัดเจน  หมายถึง  มีการเตรียมแผนการพูด และมีประเด็นของการพูดที่ชัดเจน  การพูดจึงเป็นไปตามจุดมุ่งหมาย</a:t>
            </a:r>
            <a:endParaRPr lang="en-US" sz="2400" dirty="0"/>
          </a:p>
          <a:p>
            <a:r>
              <a:rPr lang="en-US" sz="2400" dirty="0"/>
              <a:t>6</a:t>
            </a:r>
            <a:r>
              <a:rPr lang="th-TH" sz="2400" dirty="0" smtClean="0"/>
              <a:t>. </a:t>
            </a:r>
            <a:r>
              <a:rPr lang="th-TH" sz="2400" dirty="0"/>
              <a:t>มีไหวพริบและชั้นเชิงดี  หมายถึงรู้จักปรับตัวและแก้ไขสถานการณ์ให้เป็นช่องทางไปสู่จุดหมายที่กำหนด  รวมทั้งรู้จักใช้กลอุบาย  เร่งเร้าเพื่อกระตุ้นอารมณ์ผู้ฟังให้เกิดความพอใจและสนใจที่จะฟังโดยตลอด</a:t>
            </a:r>
            <a:endParaRPr lang="en-US" sz="2400" dirty="0"/>
          </a:p>
          <a:p>
            <a:r>
              <a:rPr lang="en-US" sz="2400" dirty="0"/>
              <a:t>7</a:t>
            </a:r>
            <a:r>
              <a:rPr lang="th-TH" sz="2400" dirty="0"/>
              <a:t>. มีความสามารถในการพูด  หมายถึง มีศิลปะในการถ่ายทอดความรู้  ความคิดให้แก่ผู้ฟังเข้าใจได้อย่างแจ่มแจ้ง  รู้จักใช้ภาษาและถ้อยคำที่ก่อให้เกิดความประทับใจ  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30165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ขั้นตอนในการพัฒนาบุคลิกภาพเพื่อการพูด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</a:t>
            </a:r>
            <a:r>
              <a:rPr lang="th-TH" sz="2800" dirty="0"/>
              <a:t>. สำรวจตนเอง  คนเรามักจะเข้าข้างตนเอง  ถ้าหวังจะปรับปรุงบุคลิกภาพของตนเองให้ได้ผลแล้ว  ต้องมองตนเองด้วยใจเป็นกลาง  ไม่มองว่าสิ่งที่เราเป็นอยู่ขณะนี้นั้นดีอยู่แล้ว  เปิดใจกว้างเพื่อรับฟังคำวิพากษ์วิจารณ์ของคนรอบข้าง  เช่น พ่อแม่  พี่น้อง  ครู  เพื่อนสนิท  เพื่อนร่วมงานเพราะบุคคลที่อยู่รอบตัวนี้จะช่วยทำหน้าที่เหมือนกระจกที่สะท้อนตัวตนที่แท้จริงของเราออกมา  สิ่งที่เราคิดว่าเป็นจุดเด่นของเรา  คนรอบข้างอาจเห็นว่าเป็นสิ่งธรรมดา ๆ หรือเป็นส่วนด้อยก็ได้    สิ่งที่เราคิดว่าเป็นจุดด้อยที่ควรปรับปรุงและพัฒนา คนรอบ ๆ ตัวอาจมองตรงกันข้ามว่าเป็นสิ่งที่ดีและเป็นจุดเด่นของเราก็ได้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11821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ขั้นตอนในการพัฒนาบุคลิกภาพเพื่อการพูด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</a:t>
            </a:r>
            <a:r>
              <a:rPr lang="th-TH" sz="2800" dirty="0" smtClean="0"/>
              <a:t>. </a:t>
            </a:r>
            <a:r>
              <a:rPr lang="th-TH" sz="2800" dirty="0"/>
              <a:t>ลงมือปรับปรุง  และพัฒนาบุคลิกภาพของตนเอง  เมื่อทราบว่าตนเองมีบุคลิกภาพในเรื่องใดที่เป็นปัญหาเกี่ยวกับการพูดแล้ว ก็ควรจัดเรียงลำดับจากง่ายไปหายาก  เช่น  การพูดโดยไม่เตรียมตัว  ไม่วิเคราะห์ผู้ฟัง  และพูดออกเสียงอักษรหรือคำบางคำไม่ชัดเจน  บุคลิกภาพในท่านั่งหรือท่ายืนไม่เหมาะสม  การแต่งกายยังไม่ดี  ก็เริ่มปรับปรุงไปตามลำดับขั้น  ที่สำคัญต้องมีความเชื่อมั่น  มุ่งมั่น  ตั้งใจจริง  และทำให้ได้  เพราะบุคลิกภาพส่วนใหญ่ของคนเราที่แสดงออก  เช่น  การพูด  หรือกิริยาท่าทางส่วนใหญ่มักจะเป็นนิสัยความเคยชินที่ยึดและปฏิบัติตลอดมา  ต้องมีความตั้งใจ  มีวินัยในตนเองที่จะแก้ไขบุคลิกภาพต่าง ๆ ที่ยังเป็นปัญหาที่พบอยู่ให้สำเร็จให้จงได้  ที่สำคัญควรกำหนดระยะเวลาของการปรับปรุงพัฒนาบุคลิกภาพแต่ละอย่างที่พบให้แน่นอน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177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ขั้นตอนในการพัฒนาบุคลิกภาพเพื่อการพูด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3</a:t>
            </a:r>
            <a:r>
              <a:rPr lang="th-TH" sz="2800" dirty="0"/>
              <a:t>. การประเมินผล  ผู้พูดสำรวจบุคลิกภาพที่เป็นปัญหาในเรื่องการพูดของตนเองแล้วรวบรวมและจัดการปรับปรุงแก้ไข  ตามกระบวนการหรือลำดับขั้นตอนต่าง ๆ ตามเงื่อนไขเวลาที่กำหนดให้สำรวจแล้วว่ามีอะไรได้รับการปรับปรุงแก้ไขไปแล้วบ้าง  เช่น  มีการเตรียมการพูดทุกครั้งที่จะพูด  ศึกษาวิเคราะห์ผู้ฟังโดยละเอียด  การแต่งกายเหมาะสมกับโอกาสและเรื่องที่จะพูด  ซักซ้อมการพูดการออกเสียงที่ยังเป็นปัญหาก่อนการพูด  เป็นต้น  ขณะเดียวกันอาจจะสังเกตจากเสียงสะท้อนกลับจากบุคคลรอบข้างด้วยว่ามีผลหรือได้ผลคืบหน้าไปอย่างไรบ้าง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7795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7609320"/>
              </p:ext>
            </p:extLst>
          </p:nvPr>
        </p:nvGraphicFramePr>
        <p:xfrm>
          <a:off x="1043608" y="2420888"/>
          <a:ext cx="7018203" cy="147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234"/>
                <a:gridCol w="54629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effectLst/>
                        </a:rPr>
                        <a:t>สัปดาห์ที่ </a:t>
                      </a:r>
                      <a:r>
                        <a:rPr lang="en-US" sz="2800" dirty="0" smtClean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effectLst/>
                        </a:rPr>
                        <a:t>บทที่ 4 การพัฒนาบุคลิกภาพในการพูดและการนำเสนอเพื่องานนิเทศศาสตร์</a:t>
                      </a:r>
                      <a:endParaRPr lang="en-US" sz="28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ขั้นตอนในการพัฒนาบุคลิกภาพเพื่อการพูด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4</a:t>
            </a:r>
            <a:r>
              <a:rPr lang="th-TH" sz="2800" dirty="0" smtClean="0"/>
              <a:t>. </a:t>
            </a:r>
            <a:r>
              <a:rPr lang="th-TH" sz="2800" dirty="0"/>
              <a:t>การแสดงออก  หลังจากที่เราได้สำรวจตัวเองถึงบุคลิกภาพที่เป็นปัญหาและควรปรับปรุงพัฒนาและได้ลงมือปรับปรุงพัฒนาตามแนวทางและวิธีการที่กำหนด  มีการประเมินผลการปรับปรุงพัฒนาบุคลิกภาพของตนเอง  ผลของการปรับปรุงบุคลิกภาพจะได้ผลเป็นอย่างไรนั้น จะปรากฏเมื่อผู้พุดได้แสดงออกโดยการพูดตามหลักการและวิธีการที่ใช้ในการปรับปรุงและพัฒนาบุคลิกภาพ  โดยวัดผลสำเร็จจากผู้ฟังว่าผู้ฟังสนใจและศรัทธามากน้อยเพียงใด  ถ้าผลการประเมินยังไม่เป็นที่พอใจก้ควรต้องปรับปรุงพัฒนาบุคลิกภาพกันต่อไปอีกจนกว่าผลลัพธ์จะเป็นที่พอใจ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594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12" t="34189" r="34323" b="35568"/>
          <a:stretch/>
        </p:blipFill>
        <p:spPr>
          <a:xfrm>
            <a:off x="663507" y="1700808"/>
            <a:ext cx="7413693" cy="324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แผนภูมิแสดงกระบวนการพัฒนาบุคลิกภาพ</a:t>
            </a:r>
          </a:p>
        </p:txBody>
      </p:sp>
    </p:spTree>
    <p:extLst>
      <p:ext uri="{BB962C8B-B14F-4D97-AF65-F5344CB8AC3E}">
        <p14:creationId xmlns:p14="http://schemas.microsoft.com/office/powerpoint/2010/main" xmlns="" val="229826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บุคลิกภาพที่ควรพัฒนาในการพูดและการนำเสนอ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</a:t>
            </a:r>
            <a:r>
              <a:rPr lang="th-TH" b="1" dirty="0"/>
              <a:t>. บุคลิกภาพภายนอก</a:t>
            </a:r>
            <a:endParaRPr lang="en-US" dirty="0"/>
          </a:p>
          <a:p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 รูปร่างหน้าตา  ผู้พูดควรคำนึงถึงรูปร่างหน้าตาดังนี้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  ศรีษะ  ต้องตั้งตรง  อย่าเอียงคอ  คออ่อนพับโยกไปโยกมา  อย่าก้มหน้าก้มตาพูด  ควรเงยหน้าและสบตาผู้ฟัง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2</a:t>
            </a:r>
            <a:r>
              <a:rPr lang="th-TH" dirty="0"/>
              <a:t> ลำตัว  อย่างอตัวขณะยืน  เมื่อนั่งหลังต้องตรง ไม่โน้มตัวไปข้างหน้าหรือข้างหลัง  ต้องควบคุมการเคลื่อนไหว การทรงตัวให้มีลักษณะตรงเสมอ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3</a:t>
            </a:r>
            <a:r>
              <a:rPr lang="th-TH" dirty="0"/>
              <a:t> การยืน ขาต้องตรงชิดกันพองาม  อย่าพักขาจนงอเห็นอย่างชัดเจน  เอวอย่าให้คดงอหรือยื่นพุงมากเกินไป  ยืนตัวตรงสบาย ๆ เป็นธรรมชาติ  อย่าพักขา  อย่าห่อตัว  เอนตัวจากแนวดิ่ง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4</a:t>
            </a:r>
            <a:r>
              <a:rPr lang="th-TH" dirty="0"/>
              <a:t> การวางมือ  เมื่อยืนควรปล่อยมือลงข้างตัวทั้งสองข้าง  ไพล่ไปข้างหลังหรือประสานมือไว้ข้างหน้า  ควรใช้มือประกอบการพูดบ้างแต่อย่าออกท่าเร็วจนเกินไปหรือใช้มือไขว่เกินไป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 smtClean="0"/>
              <a:t>1.1.5</a:t>
            </a:r>
            <a:r>
              <a:rPr lang="th-TH" dirty="0" smtClean="0"/>
              <a:t>  </a:t>
            </a:r>
            <a:r>
              <a:rPr lang="th-TH" dirty="0"/>
              <a:t>การใช้สายตา  มองสิ่งต่าง ๆ ขณะเดินหรือกำลังพูด </a:t>
            </a:r>
          </a:p>
        </p:txBody>
      </p:sp>
    </p:spTree>
    <p:extLst>
      <p:ext uri="{BB962C8B-B14F-4D97-AF65-F5344CB8AC3E}">
        <p14:creationId xmlns:p14="http://schemas.microsoft.com/office/powerpoint/2010/main" xmlns="" val="113712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บุคลิกภาพที่ควรพัฒนาในการพูดและการนำเสนอ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th-TH" b="1" dirty="0" smtClean="0"/>
              <a:t>. </a:t>
            </a:r>
            <a:r>
              <a:rPr lang="th-TH" b="1" dirty="0"/>
              <a:t>การแต่งกาย </a:t>
            </a:r>
            <a:endParaRPr lang="en-US" dirty="0"/>
          </a:p>
          <a:p>
            <a:r>
              <a:rPr lang="th-TH" dirty="0"/>
              <a:t>	</a:t>
            </a:r>
            <a:r>
              <a:rPr lang="en-US" dirty="0"/>
              <a:t>	</a:t>
            </a:r>
            <a:r>
              <a:rPr lang="th-TH" dirty="0"/>
              <a:t>การแต่งกายเป็นบุคลิกภาพที่บ่งบอกถึงอุปนิสัยใจคอ และรสนิยมของผู้พูด ช่วยดึงดูดความสนใจของผู้ฟัง ตั้งแต่แรกที่ยังไม่ได้เริ่มการพูด </a:t>
            </a:r>
            <a:endParaRPr lang="th-TH" dirty="0" smtClean="0"/>
          </a:p>
          <a:p>
            <a:r>
              <a:rPr lang="th-TH" dirty="0"/>
              <a:t>การแต่งกายให้เหมาะสมควรคำนึงถึงสิ่งต่อไปนี้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2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 ฐานะ คนที่มีฐานะตำแหน่งสูงแต่แต่งกายรสนิยมต่ำ  หรือคนมีฐานะต่ำแต่แต่งด้วยเสื้อผ้าที่มีราคาแพงเกินไปไม่เหมาะสมกับฐานะของตนเอง อาจถูกตำหนิได้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2</a:t>
            </a:r>
            <a:r>
              <a:rPr lang="th-TH" dirty="0"/>
              <a:t>.</a:t>
            </a:r>
            <a:r>
              <a:rPr lang="en-US" dirty="0"/>
              <a:t>2</a:t>
            </a:r>
            <a:r>
              <a:rPr lang="th-TH" dirty="0"/>
              <a:t> โอกาส  ผู้พูดควรแต่งตัวให้เหมาะสมกับโอกาส  เช่น งานพิธีการต่าง ๆ งานเลี้ยงรับรอง  หรือ ไปเล่นกีฬา  ท่องเที่ยว  เป็นต้น  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2</a:t>
            </a:r>
            <a:r>
              <a:rPr lang="th-TH" dirty="0"/>
              <a:t>.</a:t>
            </a:r>
            <a:r>
              <a:rPr lang="en-US" dirty="0"/>
              <a:t>3</a:t>
            </a:r>
            <a:r>
              <a:rPr lang="th-TH" dirty="0"/>
              <a:t> บุคลิก  หมายถึง  เหมาะสมกับรูปร่างของผู้พูด  วัย  ฐานะ  เพื่อเป็นการเสริมให้ผู้พูดดูสง่าขึ้น</a:t>
            </a:r>
            <a:endParaRPr lang="en-US" dirty="0"/>
          </a:p>
          <a:p>
            <a:r>
              <a:rPr lang="th-TH" dirty="0"/>
              <a:t>		</a:t>
            </a:r>
            <a:r>
              <a:rPr lang="en-US" dirty="0"/>
              <a:t>2</a:t>
            </a:r>
            <a:r>
              <a:rPr lang="th-TH" dirty="0"/>
              <a:t>.</a:t>
            </a:r>
            <a:r>
              <a:rPr lang="en-US" dirty="0"/>
              <a:t>4</a:t>
            </a:r>
            <a:r>
              <a:rPr lang="th-TH" dirty="0"/>
              <a:t> ความสะอาดและเป็นระเบียบ นอกจากความสะอาดและเป็นระเบียบแล้ว ผู้พูดต้องไม่ละเลยสิ่งเล็ก ๆ น้อย ๆ เช่น ร้อยเข็มขัดไม่ครบหู  กลัดกระดุมไม่ครบ  เป็นต้น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28366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b="1" dirty="0"/>
              <a:t>3. การปรากฏตัวและอากัปกิริยาในการพูด</a:t>
            </a:r>
            <a:endParaRPr lang="en-US" sz="2800" dirty="0"/>
          </a:p>
          <a:p>
            <a:r>
              <a:rPr lang="th-TH" sz="2800" dirty="0"/>
              <a:t>เมื่อปรากฏตัวต่อผู้ฟัง ควรมีสีหน้าที่ยิ้มแย้มแจ่มใส  เพื่อแสดงความรู้สึกถึงการยินดีที่ได้มาพบผู้ฟัง  มองผู้ฟังให้ทั่วถึงด้วยสายตาที่เป็นมิตร  ขณะพูดอาจเดินไปมาได้ แต่ควรเดินอย่างเป็นธรรมชาติ  ไม่เกร็งจนดูแข็งทื่อเกินไป  ตลอดจนการเดินกลับไปที่นั่งของตนควรเดินด้วยความสุภาพ  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5988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นอกจากนี้ ฐนสจันทร์ วงศ์สุวรรณ (</a:t>
            </a:r>
            <a:r>
              <a:rPr lang="en-US" dirty="0"/>
              <a:t>2547</a:t>
            </a:r>
            <a:r>
              <a:rPr lang="th-TH" dirty="0"/>
              <a:t>) ได้รวบรวมหลักการฝึกทักษะการพูดเพื่อให้มีประสิทธิภาพไว้ ดังนี้</a:t>
            </a:r>
            <a:endParaRPr lang="en-US" dirty="0"/>
          </a:p>
          <a:p>
            <a:r>
              <a:rPr lang="en-US" dirty="0"/>
              <a:t>	1</a:t>
            </a:r>
            <a:r>
              <a:rPr lang="th-TH" dirty="0"/>
              <a:t>. ฝึกการออกเสียง /ล/, /</a:t>
            </a:r>
            <a:r>
              <a:rPr lang="en-US" dirty="0"/>
              <a:t>L/, /</a:t>
            </a:r>
            <a:r>
              <a:rPr lang="th-TH" dirty="0"/>
              <a:t>ร/, /</a:t>
            </a:r>
            <a:r>
              <a:rPr lang="en-US" dirty="0"/>
              <a:t>R/ </a:t>
            </a:r>
            <a:r>
              <a:rPr lang="th-TH" dirty="0"/>
              <a:t>และเสียงควบกล้ำต่าง ๆ</a:t>
            </a:r>
            <a:endParaRPr lang="en-US" dirty="0"/>
          </a:p>
          <a:p>
            <a:r>
              <a:rPr lang="en-US" dirty="0"/>
              <a:t>	2</a:t>
            </a:r>
            <a:r>
              <a:rPr lang="th-TH" dirty="0"/>
              <a:t>. ฝึกการออกเสียงพูดแบบต่าง ๆ เช่น การใช้น้ำเสียงในการถาม  การใช้น้ำเสียงที่แสดงความโกรธ  การใช้น้ำเสียงในการปลุกปลอบใจ</a:t>
            </a:r>
            <a:endParaRPr lang="en-US" dirty="0"/>
          </a:p>
          <a:p>
            <a:r>
              <a:rPr lang="en-US" dirty="0"/>
              <a:t>	3</a:t>
            </a:r>
            <a:r>
              <a:rPr lang="th-TH" dirty="0"/>
              <a:t>. พยายามระงับความตื่นเต้นหรือเขินอาย  เมื่อต้องเผชิญกับผู้ฟังจำนวนมาก</a:t>
            </a:r>
            <a:endParaRPr lang="en-US" dirty="0"/>
          </a:p>
          <a:p>
            <a:r>
              <a:rPr lang="en-US" dirty="0"/>
              <a:t>	4</a:t>
            </a:r>
            <a:r>
              <a:rPr lang="th-TH" dirty="0"/>
              <a:t>. อย่าให้เสียงพูดเหมือนเสียงท่องจำ  ฝึกพูดให้เป็นเสียงสนทนา  ซ้อมพูดให้คล่อง  เมื่อจบประโยคควรพูดคำว่า “ค่ะ”  หรือ “ครับ”  2-3 ประโยคต่อครั้ง </a:t>
            </a:r>
            <a:endParaRPr lang="en-US" dirty="0"/>
          </a:p>
          <a:p>
            <a:r>
              <a:rPr lang="en-US" dirty="0"/>
              <a:t>	5</a:t>
            </a:r>
            <a:r>
              <a:rPr lang="th-TH" dirty="0"/>
              <a:t>. พูดให้มีชีวิตชีวา หลีกเลี่ยงเสียงพูดเนือย ๆ (</a:t>
            </a:r>
            <a:r>
              <a:rPr lang="en-US" dirty="0"/>
              <a:t>Monotone</a:t>
            </a:r>
            <a:r>
              <a:rPr lang="th-TH" dirty="0"/>
              <a:t>) การพูดให้มีระดับสียงสูงต่ำ  ย่อมทำให้ผู้ฟังสนใจยิ่งขึ้น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95924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          </a:t>
            </a:r>
            <a:r>
              <a:rPr lang="en-US" sz="2800" dirty="0" smtClean="0"/>
              <a:t>6</a:t>
            </a:r>
            <a:r>
              <a:rPr lang="th-TH" sz="2800" dirty="0"/>
              <a:t>. พยายามออกเสียงให้เป็นเสียงพูดของตนเอง  อย่าพยายามเลียนเสียงผู้อื่นโดยไม่คำนึงถึงความเหมาะสม</a:t>
            </a:r>
            <a:endParaRPr lang="en-US" sz="2800" dirty="0"/>
          </a:p>
          <a:p>
            <a:r>
              <a:rPr lang="en-US" sz="2800" dirty="0"/>
              <a:t>	7</a:t>
            </a:r>
            <a:r>
              <a:rPr lang="th-TH" sz="2800" dirty="0"/>
              <a:t>. พลิกแพลงการออกเสียงให้เป็นไปตามน้ำหนักของความหมาย</a:t>
            </a:r>
            <a:endParaRPr lang="en-US" sz="2800" dirty="0"/>
          </a:p>
          <a:p>
            <a:r>
              <a:rPr lang="en-US" sz="2800" dirty="0"/>
              <a:t>	8</a:t>
            </a:r>
            <a:r>
              <a:rPr lang="th-TH" sz="2800" dirty="0"/>
              <a:t>. เมื่อขึ้นประโยคใหม่หรือข้อความใหม่  ไม่ควรทำเสียง เอ้อ อ้า หรือใช้คำว่าค่ะ หรือ ครับ  ขึ้นต้นประโยคใหม่ทุกครั้ง  ค่ะ ต่อไปนี้เราจะพูดถึง --- ค่ะ ขอให้ทุกท่านยืนขึ้นค่ะ  เพราะคำเหล่านี้ไม่ได้ช่วยให้เกิดความหมายอะไร  วิธีแก้ไขคือควรซ้อมพูดก่อน</a:t>
            </a:r>
            <a:endParaRPr lang="en-US" sz="2800" dirty="0"/>
          </a:p>
          <a:p>
            <a:r>
              <a:rPr lang="en-US" sz="2800" dirty="0"/>
              <a:t>	9</a:t>
            </a:r>
            <a:r>
              <a:rPr lang="th-TH" sz="2800" dirty="0"/>
              <a:t>. ฝึกการเว้นจังหวะในการพูดให้เหมาะกับเนื้อหาที่พูด  การหยุกหรือเว้นจังหวะเมื่อใดนั้น  ไม่มีกฎที่ตายตัว  แล้วแต่ความหมาย  อารมณ์  และความรู้สึกขณะที่พูด  สายตาของผู้พูดควรจับอยู่ที่ผู้ฟังเกือบตลอดเวลาของการพูด  เมื่อพูดจบหัวข้อหนึ่ง ๆ แล้ว อย่าเพิ่งรีบร้อนดูที่บัตรจดหัวข้อ  แต่ควรหยุดมองผู้ฟังประมาณ </a:t>
            </a:r>
            <a:r>
              <a:rPr lang="en-US" sz="2800" dirty="0"/>
              <a:t>2</a:t>
            </a:r>
            <a:r>
              <a:rPr lang="th-TH" sz="2800" dirty="0"/>
              <a:t>-</a:t>
            </a:r>
            <a:r>
              <a:rPr lang="en-US" sz="2800" dirty="0"/>
              <a:t>3</a:t>
            </a:r>
            <a:r>
              <a:rPr lang="th-TH" sz="2800" dirty="0"/>
              <a:t> วินาที แล้วค่อยพูดหัวข้อใหม่อีก จังหวะการพูดเช่นนี้  เป็นทักษะสำคัญที่ผู้พูดต้องฝึกให้เป็นนิสัย  นอกจากนี้ยังต้องฝึกทักษะการเว้นจังหวะ  เมื่อมีคำสันธาน เช่น ...และ... กับ ... อนึ่ง ... อย่างไรก็ดี ฯลฯ  </a:t>
            </a:r>
            <a:endParaRPr lang="en-US" sz="2800" dirty="0"/>
          </a:p>
          <a:p>
            <a:r>
              <a:rPr lang="en-US" sz="2800" dirty="0"/>
              <a:t>	10</a:t>
            </a:r>
            <a:r>
              <a:rPr lang="th-TH" sz="2800" dirty="0"/>
              <a:t>. พูดให้เหมาะกับเวลาที่กำหนดให้  เมื่อพูดจบควรกล่าวขอบคุณผู้ฟังทุกครั้ง  ทักษะในการพูดเป็นทั้งการอ่านออกเสียง  การใช้ถ้อยคำให้มีน้ำหนักเวลาพูด  เพื่อต้องการสื่อหรือเน้นให้ผู้ฟังเข้าใจเนื้อหาสิ่งที่เราได้พูดอย่างรวดเร็ว ถูกต้อง จดจำไปได้เป็นเวลานาน การเน้นและเว้นจังหวะในการพูดล้วนเป็นเรื่องที่ผู้พูดต้องหมั่นฝึกซ้อมและขวนขวายปรับปรุงอย่างสม่ำเสมอ จนเกิดเป็นทักษะที่ดีในการพูด ผู้ที่มีทักษะในการพูด มีการฝึกฝนที่ดีก่อนถึงเวลาพูดจะสามารถตรึงผู้ฟังให้สนใจฟังเรื่องที่เราพูดได้อย่างน่าประหลาดใจ</a:t>
            </a:r>
            <a:r>
              <a:rPr lang="th-TH" sz="2800" dirty="0" smtClean="0"/>
              <a:t>ทีเดียว</a:t>
            </a:r>
            <a:r>
              <a:rPr lang="en-US" sz="2800" dirty="0"/>
              <a:t> 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xmlns="" val="355028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สรุป</a:t>
            </a:r>
            <a:endParaRPr lang="en-US" sz="3600" dirty="0"/>
          </a:p>
          <a:p>
            <a:pPr marL="114300" indent="0">
              <a:buNone/>
            </a:pPr>
            <a:endParaRPr lang="en-US" dirty="0"/>
          </a:p>
          <a:p>
            <a:r>
              <a:rPr lang="th-TH" sz="3600" dirty="0"/>
              <a:t>บุคลิกภาพที่ดี นับว่าเป็นสิ่งสำคัญสำหรับผู้พูด และสามารถสร้างความประทับใจและสร้างความน่าเชื่อถือให้แก่ผู้ฟังได้ในครั้งแรกที่พบเห็น แต่กว่าจะมีบุคลิกภาพที่ดีได้นั้น ผู้พูดต้องหมั่นพัฒนาตนเอง ทั้งด้านบุคลิกภาพภายนอกและบุคลิกภาพภายในเพื่อให้การพูดประสบความสำเร็จ  </a:t>
            </a:r>
            <a:r>
              <a:rPr lang="th-TH" dirty="0" smtClean="0"/>
              <a:t>                    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75374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6403" y="2446172"/>
            <a:ext cx="5295039" cy="14465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>
            <a:spAutoFit/>
          </a:bodyPr>
          <a:lstStyle/>
          <a:p>
            <a:r>
              <a:rPr lang="en-US" sz="4400" dirty="0" smtClean="0"/>
              <a:t>“</a:t>
            </a:r>
            <a:r>
              <a:rPr lang="th-TH" sz="4400" i="1" dirty="0" smtClean="0"/>
              <a:t>ถ้า</a:t>
            </a:r>
            <a:r>
              <a:rPr lang="th-TH" sz="4400" i="1" dirty="0"/>
              <a:t>คุณพูดกับเขาด้วยภาษาของ</a:t>
            </a:r>
            <a:r>
              <a:rPr lang="th-TH" sz="4400" i="1" dirty="0" smtClean="0"/>
              <a:t>เขา</a:t>
            </a:r>
            <a:endParaRPr lang="en-US" sz="4400" i="1" dirty="0" smtClean="0"/>
          </a:p>
          <a:p>
            <a:r>
              <a:rPr lang="th-TH" sz="4400" i="1" dirty="0" smtClean="0"/>
              <a:t> </a:t>
            </a:r>
            <a:r>
              <a:rPr lang="th-TH" sz="4400" i="1" dirty="0"/>
              <a:t>มันจะเข้าไปสู่หัวใจของ</a:t>
            </a:r>
            <a:r>
              <a:rPr lang="th-TH" sz="4400" i="1" dirty="0" smtClean="0"/>
              <a:t>เขา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500831" y="4725144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เนลสัน แมน</a:t>
            </a:r>
            <a:r>
              <a:rPr lang="th-TH" sz="2800" dirty="0" smtClean="0"/>
              <a:t>เดลา  ประธานาธิบดี</a:t>
            </a:r>
            <a:r>
              <a:rPr lang="th-TH" sz="2800" dirty="0"/>
              <a:t>สาธารณรัฐแอฟริกาใต้ คนที่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8819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ทำไมต้องวิเคราะห์ผู้ฟัง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สาเหตุที่ต้องวิเคราะห์ผู้ฟัง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จัดเตรียมเนื้อหาได้เหมาะสมตรงกับความสนใจของผู้ฟัง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เลือกใช้คำและประโยคที่เหมาะสม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ใช้วิธีการพูดหรือการอธิบายที่เหมาะสม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เลือกตัวอย่างประกอบที่เหมาะสม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ตั้งประเด็นคำถามได้เหมาะสมและเป็นประโยชน์กับผู้ฟัง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เสนอความคิดเห็นได้เหมาะสม </a:t>
            </a:r>
            <a:endParaRPr lang="th-TH" sz="2800" dirty="0" smtClean="0"/>
          </a:p>
          <a:p>
            <a:pPr marL="457200" indent="-457200" algn="l">
              <a:buAutoNum type="arabicPeriod"/>
            </a:pPr>
            <a:endParaRPr lang="th-TH" dirty="0" smtClean="0"/>
          </a:p>
          <a:p>
            <a:pPr marL="457200" indent="-45720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0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th-TH" sz="3200" dirty="0">
                <a:solidFill>
                  <a:schemeClr val="tx1"/>
                </a:solidFill>
              </a:rPr>
              <a:t>การพัฒนาบุคลิกภาพในการพูดและการนำเสนอเพื่องานนิเทศศาสตร์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smtClean="0"/>
              <a:t>ผู้ฟัง</a:t>
            </a:r>
            <a:r>
              <a:rPr lang="en-US" dirty="0" smtClean="0"/>
              <a:t>  :  </a:t>
            </a:r>
            <a:r>
              <a:rPr lang="th-TH" dirty="0"/>
              <a:t>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dirty="0"/>
              <a:t>1) เบบี้ บูมเมอร์ (</a:t>
            </a:r>
            <a:r>
              <a:rPr lang="en-US" dirty="0"/>
              <a:t>Baby Boomer)</a:t>
            </a:r>
            <a:r>
              <a:rPr lang="th-TH" dirty="0"/>
              <a:t>หรือ </a:t>
            </a:r>
            <a:r>
              <a:rPr lang="en-US" dirty="0"/>
              <a:t>Gen B </a:t>
            </a:r>
            <a:r>
              <a:rPr lang="th-TH" dirty="0"/>
              <a:t>คือ คนที่เกิดในระหว่าง ค.ศ. 1945 – 1960(วิลาส  ฉ่ำเลิศวัฒน์,2559) คนกลุ่มนี้เกิดหลังจากสงครามโลกครั้งที่ 2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712" y="2959894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xmlns="" val="321613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ประเภทของผู้ฟัง  :  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2)  Generation X (Gen X)   </a:t>
            </a:r>
            <a:r>
              <a:rPr lang="th-TH" dirty="0"/>
              <a:t>มีชื่อเรียกอื่น ได้แก่ </a:t>
            </a:r>
            <a:r>
              <a:rPr lang="en-US" dirty="0"/>
              <a:t>Baby Buster, Slacker </a:t>
            </a:r>
            <a:r>
              <a:rPr lang="th-TH" dirty="0"/>
              <a:t>เป็นคนที่เกิดระหว่างปี ค.ศ. ค.ศ. 1961-1980 (วิลาส  ฉ่ำเลิศวัฒน์,2559)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348880"/>
            <a:ext cx="4316095" cy="2697559"/>
          </a:xfrm>
        </p:spPr>
      </p:pic>
    </p:spTree>
    <p:extLst>
      <p:ext uri="{BB962C8B-B14F-4D97-AF65-F5344CB8AC3E}">
        <p14:creationId xmlns:p14="http://schemas.microsoft.com/office/powerpoint/2010/main" xmlns="" val="324589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ประเภทของผู้ฟัง  :  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3)  Generation Y (Gen Y)  </a:t>
            </a:r>
            <a:r>
              <a:rPr lang="th-TH" dirty="0"/>
              <a:t>เกิดระหว่างค.ศ. 1981 – 1995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62" y="2521744"/>
            <a:ext cx="1743075" cy="2619375"/>
          </a:xfrm>
        </p:spPr>
      </p:pic>
    </p:spTree>
    <p:extLst>
      <p:ext uri="{BB962C8B-B14F-4D97-AF65-F5344CB8AC3E}">
        <p14:creationId xmlns:p14="http://schemas.microsoft.com/office/powerpoint/2010/main" xmlns="" val="2759500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ประเภทของผู้ฟัง  :  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4)  Generation Z (Gen Z)  </a:t>
            </a:r>
            <a:r>
              <a:rPr lang="th-TH" dirty="0"/>
              <a:t>เกิดระหว่าง ค.ศ. 1996 – 2009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159" y="1536700"/>
            <a:ext cx="3554481" cy="4589463"/>
          </a:xfrm>
        </p:spPr>
      </p:pic>
    </p:spTree>
    <p:extLst>
      <p:ext uri="{BB962C8B-B14F-4D97-AF65-F5344CB8AC3E}">
        <p14:creationId xmlns:p14="http://schemas.microsoft.com/office/powerpoint/2010/main" xmlns="" val="282884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</a:t>
            </a:r>
            <a:r>
              <a:rPr lang="th-TH" dirty="0" smtClean="0"/>
              <a:t> แบ่ง</a:t>
            </a:r>
            <a:r>
              <a:rPr lang="th-TH" dirty="0"/>
              <a:t>ตามลักษณะทางประชากรศาสตร์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03"/>
          <a:stretch/>
        </p:blipFill>
        <p:spPr bwMode="auto">
          <a:xfrm>
            <a:off x="1979712" y="1472208"/>
            <a:ext cx="5409706" cy="4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5756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 แบ่งตามลักษณะทางประชากรศาสตร์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754524"/>
              </p:ext>
            </p:extLst>
          </p:nvPr>
        </p:nvGraphicFramePr>
        <p:xfrm>
          <a:off x="2123728" y="1556792"/>
          <a:ext cx="5042816" cy="4598987"/>
        </p:xfrm>
        <a:graphic>
          <a:graphicData uri="http://schemas.openxmlformats.org/drawingml/2006/table">
            <a:tbl>
              <a:tblPr firstRow="1" firstCol="1" bandRow="1"/>
              <a:tblGrid>
                <a:gridCol w="1719279"/>
                <a:gridCol w="1435356"/>
                <a:gridCol w="1888181"/>
              </a:tblGrid>
              <a:tr h="656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ลักษณะทางประชากรศาสตร์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รายละเอียด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ลักษณะนิสัย/ความสนใจ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26–45 </a:t>
                      </a:r>
                      <a:r>
                        <a:rPr lang="th-TH" sz="14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ปี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เริ่มมองหาความมั่นคงของชีวิต สนุกกับการทำงาน การท่องเที่ยว และการตัดสินใจด้วยตนเอง มีความต้องการในการสร้างฐานะและครอบครัว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45-60 </a:t>
                      </a:r>
                      <a:r>
                        <a:rPr lang="th-TH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ปี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มีตำแหน่งหน้าที่การงานสูงขึ้นทำให้ความรับผิดชอบมีมากขึ้นด้วย  ร่างกายเริ่มเสื่อมถอยลงจึงมีปัญหาเรื่องสุขภาพ สนใจเรื่องการดูแลสุขภาพ การสร้างความมั่นคงในชีวิต การเตรียมความพร้อมในการเกษียณอายุ สนใจเรื่องที่มีสาระ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60 </a:t>
                      </a:r>
                      <a:r>
                        <a:rPr lang="th-TH" sz="14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ปี ขึ้นไป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มีการเปลี่ยนแปลงบทบาทในครอบครัวอาจทำให้เกิดความวิตกกังวล มองตัวเองเหมือนด้อยค่าลงไป  เริ่มสนใจธรรมะหรือสิ่งยึดเหนี่ยวทางด้านจิตใจมากขึ้น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4695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 แบ่งตามลักษณะทางประชากรศาสตร์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122866"/>
              </p:ext>
            </p:extLst>
          </p:nvPr>
        </p:nvGraphicFramePr>
        <p:xfrm>
          <a:off x="395536" y="1268760"/>
          <a:ext cx="8352929" cy="5309352"/>
        </p:xfrm>
        <a:graphic>
          <a:graphicData uri="http://schemas.openxmlformats.org/drawingml/2006/table">
            <a:tbl>
              <a:tblPr firstRow="1" firstCol="1" bandRow="1"/>
              <a:tblGrid>
                <a:gridCol w="2847818"/>
                <a:gridCol w="2377527"/>
                <a:gridCol w="3127584"/>
              </a:tblGrid>
              <a:tr h="618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ลักษณะทางประชากรศาสตร์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ลักษณะนิสัย/ความสนใจ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อาชีพ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นักเรียน-นักศึกษา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สนใจการเรียน การสอบแข่งขัน การหาสถานที่เรียนต่อ การเข้ากลุ่มเพื่อน การท่องเที่ยว  กีฬา สันทนาการ การเล่นสนุกสนาน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พนักงานบริษัท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สนใจเรื่องอาชีพ ความก้าวหน้าและความมั่นคงในอาชีพ รายได้ตำแหน่งงาน โบนัส การให้รางวัลชีวิต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แพทย์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สนใจเรื่องการสาธารณสุข ความก้าวหน้าทางวิทยาศาสตร์  การรักษาคนไข้ โรคภัยไข้เจ็บต่างๆ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วิศวกร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สนใจเทคโนโลยี การสร้างสรรค์ผลงานด้านวิศวกรรม เครื่องจักรกล วัตถุดิบที่นำมาใช้ในการทำงาน ความปลอดภัยในการทำงาน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อาจารย์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สนใจงานด้านวิชาการ การสร้างสรรค์ผลงานวิชาการ การเขียนตำรา หนังสือ การสอนนักเรียนนักศึกษา  การวิจัย การเขียนบทความวิชาการ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พ่อค้า-แม่ค้า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สนใจเรื่องการซื้อขาย กำไร เงินหมุนเวียน ทำเล สินค้าที่จะขาย ลูกค้า  แหล่งค้าส่ง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นักธุรกิจ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สนใจเรื่องการลงทุน การค้าขาย เศรษฐกิจ สังคม การเมืองที่มีผลกระทบต่อธุรกิจ คู่แข่งขัน การขยายตลาด  การเปลี่ยนแปลงค้าเงิน  การปล่อยกู้ของธนาคาร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เกษตรกร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สนใจผลผลิต ราคา การดูแลรักษาผลผลิต การเก็บเกี่ยว แหล่งทุน ปุ๋ย  แหล่งขายผลผลิต  ความช่วยเหลือจากภาครัฐ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7417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 แบ่งตามลักษณะทางประชากรศาสตร์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3232928"/>
              </p:ext>
            </p:extLst>
          </p:nvPr>
        </p:nvGraphicFramePr>
        <p:xfrm>
          <a:off x="1835696" y="1340768"/>
          <a:ext cx="5760640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1964012"/>
                <a:gridCol w="1639673"/>
                <a:gridCol w="215695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ลักษณะทางประชากรศาสตร์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รายละเอียด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ลักษณะนิสัย/ความสนใจ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เพศ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ชาย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นิสัยเข้มแข็ง อดทน ตัดสินใจเร็วไม่ค่อยละเอียดรอบคอบ ไม่ชอบเซ้าซี้ สนใจเรื่องเทคโนโลยี รถยนต์ โทรศัพท์มือถือ คอมพิวเตอร์ เกมส์ กีฬา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หญิง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นิสัยละเอียดรอบคอบ อ่อนโยน อ่อนไหวง่าย สนใจแฟชั่น ความสวยความงาม เรื่องก็อสซิป ดารา  กระเป๋า  เสื้อผ้า รองเท้า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รายได้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ต่ำกว่า </a:t>
                      </a: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20,000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สนใจเรื่องราวเกี่ยวกับตนเอง ดาราและคนรอบข้างที่สนิท ชอบดูละคร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20,001-50,000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สนใจแฟชั่น การท่องเที่ยว การลงทุน อสังหาริมทรัพย์ การช็อปปิ้ง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50,001-100,000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สนใจสินค้าแบรนด์เนม  รถยนต์ การเข้าสังคม อสังหาริมทรัพย์ การท่องเที่ยวต่างประเทศ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มากกว่า</a:t>
                      </a: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100,000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สนใจการลงทุน การเข้าสังคม การแข่งขัน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9668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/>
              <a:t>ประเภทของผู้ฟัง  : </a:t>
            </a:r>
            <a:r>
              <a:rPr lang="th-TH" smtClean="0"/>
              <a:t> แบ่ง</a:t>
            </a:r>
            <a:r>
              <a:rPr lang="th-TH" dirty="0"/>
              <a:t>ตามลักษณะนิสัยหรือพฤติกรรม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8380" y="1700808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1)  ผู้ฟังที่ขี้อาย  มักนั่งนิ่ง ไม่กล้าแสดงออก  แอบชำเลืองมองคนโน้นคนนี้เวลาเขาพูดกัน  เวลาถามก็ไม่ยอมตอบ ก้มหน้า ไม่สบตา  </a:t>
            </a:r>
          </a:p>
          <a:p>
            <a:r>
              <a:rPr lang="th-TH" sz="2800" dirty="0"/>
              <a:t>2)  ผู้ฟังกล้าแสดงออก  มักกล้าตอบคำถาม แสดงความคิดเห็น </a:t>
            </a:r>
          </a:p>
          <a:p>
            <a:r>
              <a:rPr lang="th-TH" sz="2800" dirty="0"/>
              <a:t>3)  ผู้ฟังชอบค้าน  จะคอยจ้องหาจังหวะค้านผู้พูด  </a:t>
            </a:r>
          </a:p>
          <a:p>
            <a:r>
              <a:rPr lang="th-TH" sz="2800" dirty="0"/>
              <a:t>4)  ผู้ฟังรู้ทุกอย่าง  เป็นผู้ฟังที่รู้ทุกเรื่องที่ผู้พูดกำลังพูด  </a:t>
            </a:r>
          </a:p>
          <a:p>
            <a:r>
              <a:rPr lang="th-TH" sz="2800" dirty="0"/>
              <a:t>5)  ผู้ฟังที่ไม่มีสมาธิในการฟัง  เป็นผู้ฟังที่มีอาการนั่งอยู่ไม่สุก อาจมองนาฬิกา นั่งเล่นโทรศัพท์มือถือ หรือมองออกไปนอกห้องบรรยาย </a:t>
            </a:r>
          </a:p>
        </p:txBody>
      </p:sp>
    </p:spTree>
    <p:extLst>
      <p:ext uri="{BB962C8B-B14F-4D97-AF65-F5344CB8AC3E}">
        <p14:creationId xmlns:p14="http://schemas.microsoft.com/office/powerpoint/2010/main" xmlns="" val="3840905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องค์ประกอบในการ</a:t>
            </a:r>
            <a:r>
              <a:rPr lang="th-TH" dirty="0"/>
              <a:t>วิเคราะห์ผู้ฟัง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34709592"/>
              </p:ext>
            </p:extLst>
          </p:nvPr>
        </p:nvGraphicFramePr>
        <p:xfrm>
          <a:off x="1619672" y="1772816"/>
          <a:ext cx="626469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4048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th-TH" b="1" dirty="0"/>
              <a:t>หัวข้อเนื้อหา</a:t>
            </a:r>
            <a:r>
              <a:rPr lang="en-US" b="1" dirty="0"/>
              <a:t>  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 smtClean="0"/>
              <a:t> </a:t>
            </a:r>
            <a:r>
              <a:rPr lang="th-TH" sz="2800" dirty="0" smtClean="0"/>
              <a:t>ความหมาย</a:t>
            </a:r>
            <a:r>
              <a:rPr lang="th-TH" sz="2800" dirty="0"/>
              <a:t>ของบุคลิกภาพ</a:t>
            </a:r>
            <a:endParaRPr lang="en-US" sz="2800" dirty="0"/>
          </a:p>
          <a:p>
            <a:pPr lvl="0"/>
            <a:r>
              <a:rPr lang="th-TH" sz="2800" dirty="0"/>
              <a:t>ความสำคัญของบุคลิกภาพในการพูดและการนำเสนอ</a:t>
            </a:r>
            <a:endParaRPr lang="en-US" sz="2800" dirty="0"/>
          </a:p>
          <a:p>
            <a:pPr lvl="0"/>
            <a:r>
              <a:rPr lang="th-TH" sz="2800" dirty="0"/>
              <a:t>คุณสมบัติของผู้ที่มีบุคลิกภาพในการพูดและการนำเสนอที่ดี</a:t>
            </a:r>
            <a:endParaRPr lang="en-US" sz="2800" dirty="0"/>
          </a:p>
          <a:p>
            <a:pPr lvl="0"/>
            <a:r>
              <a:rPr lang="th-TH" sz="2800" dirty="0"/>
              <a:t>การพัฒนาทักษะของผู้พูดและการนำเสนอในงานนิเทศศาสตร์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575343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จำนวนผู้ฟัง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ผู้พูดควรทราบว่าจำนวนผู้ฟังมีเท่าไร เป็นกลุ่มขนาดเล็ก กลาง หรือกลุ่มใหญ่</a:t>
            </a:r>
          </a:p>
          <a:p>
            <a:pPr marL="342900" indent="-342900">
              <a:buFontTx/>
              <a:buChar char="-"/>
            </a:pPr>
            <a:r>
              <a:rPr lang="th-TH" sz="2800" dirty="0" smtClean="0"/>
              <a:t>หากเป็นกลุ่มเล็ก ไม่เกิน 15 คน อาจใช้วิธีการพูดแบบเป็นกันเอง ไม่ต้องมีพิธีการมากนัก</a:t>
            </a:r>
          </a:p>
          <a:p>
            <a:pPr marL="342900" indent="-342900" algn="l">
              <a:buFontTx/>
              <a:buChar char="-"/>
            </a:pPr>
            <a:r>
              <a:rPr lang="th-TH" sz="2800" dirty="0" smtClean="0"/>
              <a:t>หากเป็นกลุ่มขนาดใหญ่ เกินกว่า 50 คน ต้องเตรียมการพูดตามรูปแบบที่เป็นพิธีการ เตรียมภาษา ถ้อยคำให้เหมาะสมกับกลุ่มผู้ฟัง มีการเตรียมคำขึ้นต้น การลำดับเรื่องก่อนหลัง และสรุป หากต้องใช้อุปกรณ์ประกอบการ</a:t>
            </a:r>
            <a:r>
              <a:rPr lang="th-TH" sz="2800" smtClean="0"/>
              <a:t>พูด ต้องเตรียม</a:t>
            </a:r>
            <a:r>
              <a:rPr lang="th-TH" sz="2800" dirty="0" smtClean="0"/>
              <a:t>ให้มีขนาดใหญ่พอที่คนจำนวนมากจะมองเห็นได้อย่างทั่วถึง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419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ผู้ฟังประเภทต่างๆ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32" y="1268760"/>
            <a:ext cx="3056802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1750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12326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8565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ผู้ฟังประเภทต่างๆ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1134"/>
            <a:ext cx="2889684" cy="41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1134"/>
            <a:ext cx="5930939" cy="41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116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500"/>
            <a:ext cx="4572000" cy="35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ผู้ฟังประเภทต่างๆ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26959"/>
            <a:ext cx="2646040" cy="35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4477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ทัศนคติของผู้ฟัง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800" dirty="0" smtClean="0"/>
              <a:t>1.  ทัศนคติต่อผู้พูด หากผู้ฟังมีทัศนคติที่ดีต่อผู้พูด มีความเชื่อถือ ทำให้การพูดง่าย ผู้ฟังคล้อยตามได้ง่าย ในทางตรงข้าม หากผู้ฟังไม่รู้จักผู้พูดมาก่อน อาจต้องสร้างศรัทธาให้เกิดขึ้น มีการสร้างประโยคทักทาย สร้างความเป็นกันเอง , หากผู้ฟังมีทัศนคติที่ไม่ดีต่อตัวผู้พูด ผู้พูดต้องหาวิธีการพูดและทำความเข้าใจกับผู้ฟัง ไขข้อข้องใจ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578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ทัศนคติของ</a:t>
            </a:r>
            <a:r>
              <a:rPr lang="th-TH" dirty="0" smtClean="0"/>
              <a:t>ผู้ฟัง (ต่อ)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800" dirty="0" smtClean="0"/>
              <a:t>2.  ทัศนคติที่มีต่อเรื่องที่จะพูด  หากผู้ฟังรู้สึกว่าเรื่องที่จะได้รับฟังนั้นมีประโยชน์  ผู้ฟังก็จะกระตือรือร้นในการฟัง แต่ถ้าผู้ฟังไม่สนใจ ผู้พูดควรปรับเนื้อเรื่องให้น่าสนใจมากขึ้น เพื่อโน้มน้าวใจให้ผู้ฟังเห็นประโยชน์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558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ทัศนคติของผู้ฟัง (ต่อ)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3.  ทัศนคติเดิมของผู้ฟัง  เป็นทัศนคติที่มีมาดั้งเดิม เช่น ความเชื่อเรื่องผี  , การดูดวง หากต้องพูดเรื่องเกี่ยวกับวิทยาศาสตร์ ผู้ฟังอาจจะไม่เชื่อในทันที ต้องใช้ไหวพริบในการทำให้ผู้ฟังคล้อยตามเรื่องโดยไม่รู้ตัว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64" y="4005064"/>
            <a:ext cx="2868495" cy="259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3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ความคาดหวังของผู้ฟัง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ถ้าพูดไม่ตรงสิ่งที่ผู้ฟังคาดหวัง จะเกิดความเสื่อมศรัทธา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223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คำถามท้ายบท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1. </a:t>
            </a:r>
            <a:r>
              <a:rPr lang="th-TH" sz="3600" dirty="0"/>
              <a:t>บุคลิกภาพของผู้พูดมีส่วนเกี่ยวข้องกับการพูดหรือไม่ อย่างไร</a:t>
            </a:r>
            <a:endParaRPr lang="en-US" sz="3600" dirty="0"/>
          </a:p>
          <a:p>
            <a:r>
              <a:rPr lang="en-US" sz="3600" dirty="0" smtClean="0"/>
              <a:t>2</a:t>
            </a:r>
            <a:r>
              <a:rPr lang="en-US" sz="3600" dirty="0"/>
              <a:t>. </a:t>
            </a:r>
            <a:r>
              <a:rPr lang="th-TH" sz="3600" dirty="0"/>
              <a:t>ผู้พูดที่ดีควรมีคุณสมบัติอย่างไร</a:t>
            </a:r>
            <a:endParaRPr lang="en-US" sz="3600" dirty="0"/>
          </a:p>
          <a:p>
            <a:r>
              <a:rPr lang="en-US" sz="3600" dirty="0" smtClean="0"/>
              <a:t>3. </a:t>
            </a:r>
            <a:r>
              <a:rPr lang="th-TH" sz="3600" dirty="0" smtClean="0"/>
              <a:t>การ</a:t>
            </a:r>
            <a:r>
              <a:rPr lang="th-TH" sz="3600" dirty="0"/>
              <a:t>พูดที่ดีต้องมีความมั่นใจ  นักศึกษามีหลักในการสร้างความมั่นใจในการพูดอย่างไร</a:t>
            </a:r>
            <a:endParaRPr lang="en-US" sz="3600" dirty="0"/>
          </a:p>
          <a:p>
            <a:r>
              <a:rPr lang="en-GB" sz="3600" dirty="0"/>
              <a:t>4. </a:t>
            </a:r>
            <a:r>
              <a:rPr lang="th-TH" sz="3600" dirty="0"/>
              <a:t>ให้นักศึกษาบอกถึงบุคลิกภาพที่ไม่เหมาะสมในการพูดมาพอสังเขป</a:t>
            </a:r>
            <a:endParaRPr lang="en-US" sz="3600" dirty="0"/>
          </a:p>
          <a:p>
            <a:r>
              <a:rPr lang="en-GB" dirty="0"/>
              <a:t> 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82320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ความหมายของบุคลิกภาพ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/>
              <a:t>คำว่าบุคลิกภาพ (</a:t>
            </a:r>
            <a:r>
              <a:rPr lang="en-US" sz="2800" dirty="0"/>
              <a:t>Personality</a:t>
            </a:r>
            <a:r>
              <a:rPr lang="th-TH" sz="2800" dirty="0"/>
              <a:t>) มาจากภาษาละตินว่า </a:t>
            </a:r>
            <a:r>
              <a:rPr lang="en-US" sz="2800" dirty="0"/>
              <a:t>Persona </a:t>
            </a:r>
            <a:r>
              <a:rPr lang="th-TH" sz="2800" dirty="0"/>
              <a:t>แปลว่า หน้ากากที่ตัวละครสมัยกรีกและโรมันสวมใส่  เพื่อแสดงบุคลิกลักษณะที่แตกต่างกันให้ผู้ชมได้เห็นในระยะ</a:t>
            </a:r>
            <a:br>
              <a:rPr lang="th-TH" sz="2800" dirty="0"/>
            </a:br>
            <a:r>
              <a:rPr lang="th-TH" sz="2800" dirty="0"/>
              <a:t>ไกล ๆ  บุคลิกภาพเป็นพฤติกรรมที่แสดงออกอย่างเป็นแบบแผนของมนุษย์  เป็นเครื่องชี้ให้เห็นถึงลักษณะเฉพาะของบุคคลนั้น  แบบแผนและพฤติกรรมของแต่ละคนอาจมีส่วนคล้ายคลึงกัน แต่ไม่เหมือนกันทั้งหมด  การเรียนรู้ถึงบุคลิกภาพของแต่ละคนจะช่วยให้การอยู่ร่วมกันในสังคมเป็นไปอย่างราบรื่น  บุคลิกภาพโดยรวมหมายถึงลักษณะต่าง ๆ ของแต่ละบุคคลที่รวมกันแล้วทำให้บุคคลนั้นแตกต่างจากบุคคลอื่น  ลักษณะต่าง ๆ นั้น ได้แก่ ความสนใจ ความต้องการ เจตคติ ความถนัดทางธรรมชาติ สภาพของอารมณ์ ด้านสรีรวิทยา และด้านรูปลักษณ์ภายนอก </a:t>
            </a:r>
            <a:br>
              <a:rPr lang="th-TH" sz="2800" dirty="0"/>
            </a:br>
            <a:r>
              <a:rPr lang="th-TH" sz="2800" dirty="0"/>
              <a:t>(ฐนสจันทร์ วงศ์สุวรรณะ, </a:t>
            </a:r>
            <a:r>
              <a:rPr lang="en-US" sz="2800" dirty="0"/>
              <a:t>2547</a:t>
            </a:r>
            <a:r>
              <a:rPr lang="th-TH" sz="2800" dirty="0"/>
              <a:t>, หน้า </a:t>
            </a:r>
            <a:r>
              <a:rPr lang="en-US" sz="2800" dirty="0"/>
              <a:t>32</a:t>
            </a:r>
            <a:r>
              <a:rPr lang="th-TH" sz="2800" dirty="0"/>
              <a:t>)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833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/>
          <a:lstStyle/>
          <a:p>
            <a:r>
              <a:rPr lang="th-TH" dirty="0"/>
              <a:t>บุคลิกภาพ แบ่งออกเป็น 	</a:t>
            </a:r>
            <a:r>
              <a:rPr lang="en-US" dirty="0"/>
              <a:t>2 </a:t>
            </a:r>
            <a:r>
              <a:rPr lang="th-TH" dirty="0"/>
              <a:t>ลักษณะใหญ่ ๆ คือ บุคลิกภาพภายนอก และบุคลิกภาพภายใน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795953"/>
              </p:ext>
            </p:extLst>
          </p:nvPr>
        </p:nvGraphicFramePr>
        <p:xfrm>
          <a:off x="1907704" y="1941240"/>
          <a:ext cx="450088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010"/>
                <a:gridCol w="22618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บุคลิกภาพภายนอก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บุคลิกภาพภายใน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รูปร่างหน้าตา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>
                          <a:effectLst/>
                        </a:rPr>
                        <a:t>ความเชื่อมั่นในตนเอง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การแต่งกาย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>
                          <a:effectLst/>
                        </a:rPr>
                        <a:t>ความกระตือรือร้น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การปรากฏตัว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>
                          <a:effectLst/>
                        </a:rPr>
                        <a:t>ความรอบรู้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กิริยาท่าทาง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>
                          <a:effectLst/>
                        </a:rPr>
                        <a:t>ความคิดริเริ่ม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การสบสายตา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ความจริงใจ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>
                          <a:effectLst/>
                        </a:rPr>
                        <a:t>การใช้น้ำเสียง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ปฏิภาณไหวพริบ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>
                          <a:effectLst/>
                        </a:rPr>
                        <a:t>การใช้ถ้อยคำภาษา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ความรับผิดชอบ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ฯลฯ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ความจำ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rdia New" panose="020B0304020202020204" pitchFamily="34" charset="-34"/>
                        <a:buChar char="-"/>
                      </a:pPr>
                      <a:r>
                        <a:rPr lang="th-TH" sz="2400" dirty="0">
                          <a:effectLst/>
                        </a:rPr>
                        <a:t>อารมณ์ขัน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ฯลฯ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74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th-TH" dirty="0"/>
              <a:t>ลักษณะทั่วไปของบุคลิกภาพ มีดังต่อไปนี้  (ฐนสจันทร์ วงศ์สุวรรณะ, </a:t>
            </a:r>
            <a:r>
              <a:rPr lang="en-US" dirty="0"/>
              <a:t>2547</a:t>
            </a:r>
            <a:r>
              <a:rPr lang="th-TH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2800" dirty="0"/>
              <a:t>บุคคลทั่วไปแต่ละคนเมื่อเกิดมาจะมีรูปร่างลักษณะเป็นไปตามกรรมพันธุ์  เมื่อโตขึ้น</a:t>
            </a:r>
            <a:endParaRPr lang="en-US" sz="2800" dirty="0"/>
          </a:p>
          <a:p>
            <a:r>
              <a:rPr lang="th-TH" sz="2800" dirty="0"/>
              <a:t>พบกับสิ่งแวดล้อมต่าง ๆ ในสังคม ทำให้เกิดเป็นผลรวมของบุคลิกภาพของบุคคลนั้น</a:t>
            </a:r>
            <a:endParaRPr lang="en-US" sz="2800" dirty="0"/>
          </a:p>
          <a:p>
            <a:pPr lvl="0"/>
            <a:r>
              <a:rPr lang="th-TH" sz="2800" dirty="0"/>
              <a:t>บุคลิกภาพเป็นลักษณะพฤติกรรมส่วนรวมของบุคคล มิใช่พฤติกรรมเฉพาะอย่าง เช่น การพูด การแต่งกาย ฯลฯ</a:t>
            </a:r>
            <a:endParaRPr lang="en-US" sz="2800" dirty="0"/>
          </a:p>
          <a:p>
            <a:pPr lvl="0"/>
            <a:r>
              <a:rPr lang="th-TH" sz="2800" dirty="0"/>
              <a:t>บุคลิกภาพของบุคคลจะเป็นอย่างไรขึ้นอยู่กับการมองเห็นของบุคคลอื่น</a:t>
            </a:r>
            <a:endParaRPr lang="en-US" sz="2800" dirty="0"/>
          </a:p>
          <a:p>
            <a:pPr lvl="0"/>
            <a:r>
              <a:rPr lang="th-TH" sz="2800" dirty="0"/>
              <a:t>บุคลิกภาพเป็นความสามารถในการปรับตัวให้เข้ากับบุคคลอื่นได้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5449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481675"/>
            <a:ext cx="7620000" cy="1143000"/>
          </a:xfrm>
        </p:spPr>
        <p:txBody>
          <a:bodyPr/>
          <a:lstStyle/>
          <a:p>
            <a:r>
              <a:rPr lang="th-TH" dirty="0"/>
              <a:t>แนวทางในการพิจารณาเกี่ยวกับบุคลิกภาพ จะพิจารณาจากสิ่งต่อไปนี้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2400" dirty="0"/>
              <a:t>ลักษณะทางกาย ได้แก่ รูปร่าง  ความสูง  น้ำหนัก  สีผม  ผิวพรรณ  หน้าตา  ท่าทาง 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/>
              <a:t>ฯลฯ  เพราะสิ่งเหล่านี้จะเน้นเครื่องแสดงให้ทราบถึงประสิทธิภาพของบุคคลทั้งทางร่างกายและจิตใจ</a:t>
            </a:r>
            <a:endParaRPr lang="en-US" sz="2400" dirty="0"/>
          </a:p>
          <a:p>
            <a:pPr lvl="0"/>
            <a:r>
              <a:rPr lang="th-TH" sz="2400" dirty="0"/>
              <a:t> คุณลักษณะทางจิต เช่น  สติปัญญา  ความจำ  จินตนาการ  ความถนัด  เจตคติ  ความสนใจ </a:t>
            </a:r>
            <a:r>
              <a:rPr lang="th-TH" sz="2400" dirty="0" smtClean="0"/>
              <a:t>ความ</a:t>
            </a:r>
            <a:r>
              <a:rPr lang="th-TH" sz="2400" dirty="0"/>
              <a:t>ตั้งใจ  การตัดสินใจ  ความมีเหตุผล  ฯลฯ  ซึ่งเป็นเรื่องของสมองทั้งสิ้น </a:t>
            </a:r>
            <a:endParaRPr lang="en-US" sz="2400" dirty="0"/>
          </a:p>
          <a:p>
            <a:pPr lvl="0"/>
            <a:r>
              <a:rPr lang="th-TH" sz="2400" dirty="0"/>
              <a:t>อุปนิสัย คือ ผลรวมของนิสัยหลาย ๆ อย่างของคนเราที่แสดงออกเป็นพฤติกรรมและ</a:t>
            </a:r>
            <a:endParaRPr lang="en-US" sz="2400" dirty="0"/>
          </a:p>
          <a:p>
            <a:r>
              <a:rPr lang="th-TH" sz="2400" dirty="0"/>
              <a:t>ใช้เวลายาวนานพอสมควร เช่น ความประพฤติหรือความมีศีลธรรม  จรรยา  มารยาท  คุณธรรม  เช่น  ความสุภาพอ่อนโยน  ซื่อสัตย์  ไม่เห็นแก่ตัว การเคารพกฎหมาย เป็นต้น</a:t>
            </a:r>
            <a:endParaRPr lang="en-US" sz="2400" dirty="0"/>
          </a:p>
          <a:p>
            <a:pPr lvl="0"/>
            <a:r>
              <a:rPr lang="th-TH" sz="2400" dirty="0"/>
              <a:t>อารมณ์ เป็นความรู้สึกที่มาจากจิตใจก่อให้เกิดการกระทำต่าง ๆ เช่น ตื่นเต้น  โกรธ  </a:t>
            </a:r>
            <a:endParaRPr lang="en-US" sz="2400" dirty="0"/>
          </a:p>
          <a:p>
            <a:pPr marL="114300" indent="0">
              <a:buNone/>
            </a:pPr>
            <a:r>
              <a:rPr lang="th-TH" sz="2400" dirty="0"/>
              <a:t>กล้าหาญ  หวาดกลัว  ตกใจง่าย  ร่าเริง  หงุดหงิด  เป็นต้น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4605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059"/>
            <a:ext cx="7620000" cy="41239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h-TH" sz="2800" dirty="0"/>
              <a:t>กำลังใจ  คือ  ความสามารถในการบังคับ  ควบคุมกิริยาอาการต่าง ๆ ที่กระทำโดย</a:t>
            </a:r>
            <a:endParaRPr lang="en-US" sz="2800" dirty="0"/>
          </a:p>
          <a:p>
            <a:r>
              <a:rPr lang="th-TH" sz="2800" dirty="0"/>
              <a:t>เจตนา เช่น กระฉับกระเฉง ว่องไว  เฉื่อยชา  อดทน  เป็นต้น  </a:t>
            </a:r>
            <a:endParaRPr lang="en-US" sz="2800" dirty="0"/>
          </a:p>
          <a:p>
            <a:pPr lvl="0"/>
            <a:r>
              <a:rPr lang="th-TH" sz="2800" dirty="0"/>
              <a:t>การสมาคม คือ กิริยาท่าทีที่บุคคลแสดงต่อผู้อื่น  เช่น  ชอบคบหาสมาคม  ชอบเก็บ</a:t>
            </a:r>
            <a:endParaRPr lang="en-US" sz="2800" dirty="0"/>
          </a:p>
          <a:p>
            <a:r>
              <a:rPr lang="th-TH" sz="2800" dirty="0"/>
              <a:t>ตัว  เมตตาปราณี  เห็นอกเห็นใจผู้อื่น  หรือไม่สนใจใครเอาแต่ประโยชน์ส่วนตน</a:t>
            </a:r>
            <a:endParaRPr lang="en-US" sz="2800" dirty="0"/>
          </a:p>
          <a:p>
            <a:pPr lvl="0"/>
            <a:r>
              <a:rPr lang="th-TH" sz="2800" dirty="0"/>
              <a:t>ความรู้ความสามารถ อำนาจ ฐานะ มีความรู้สูง มีความชำนาญ มีอำนาจ อิทธิพล </a:t>
            </a:r>
            <a:br>
              <a:rPr lang="th-TH" sz="2800" dirty="0"/>
            </a:br>
            <a:r>
              <a:rPr lang="th-TH" sz="2800" dirty="0"/>
              <a:t>มียศถาบรรดาศักดิ์  มีฐานะทางด้านการเงินดี  สิ่งเหล่านี้เป็นปัจจัยส่งเสริมบุคลิกภาพของคนเราเป็นอย่างมาก</a:t>
            </a:r>
            <a:endParaRPr lang="en-US" sz="2800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0059"/>
            <a:ext cx="7620000" cy="1143000"/>
          </a:xfrm>
        </p:spPr>
        <p:txBody>
          <a:bodyPr/>
          <a:lstStyle/>
          <a:p>
            <a:r>
              <a:rPr lang="th-TH" dirty="0" smtClean="0"/>
              <a:t>แนวทางในการพิจารณาเกี่ยวกับบุคลิกภาพ จะพิจารณาจากสิ่งต่อไปนี้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997262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432</TotalTime>
  <Words>3211</Words>
  <Application>Microsoft Office PowerPoint</Application>
  <PresentationFormat>On-screen Show (4:3)</PresentationFormat>
  <Paragraphs>269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Adjacency</vt:lpstr>
      <vt:lpstr>รหัสวิชา MCA1104  รายวิชา  การพูดและการนำเสนอเพื่องานนิเทศศาสตร์  </vt:lpstr>
      <vt:lpstr>Slide 2</vt:lpstr>
      <vt:lpstr>บทที่ 4</vt:lpstr>
      <vt:lpstr>หัวข้อเนื้อหา    </vt:lpstr>
      <vt:lpstr>ความหมายของบุคลิกภาพ  </vt:lpstr>
      <vt:lpstr>บุคลิกภาพ แบ่งออกเป็น  2 ลักษณะใหญ่ ๆ คือ บุคลิกภาพภายนอก และบุคลิกภาพภายใน </vt:lpstr>
      <vt:lpstr>ลักษณะทั่วไปของบุคลิกภาพ มีดังต่อไปนี้  (ฐนสจันทร์ วงศ์สุวรรณะ, 2547) </vt:lpstr>
      <vt:lpstr>แนวทางในการพิจารณาเกี่ยวกับบุคลิกภาพ จะพิจารณาจากสิ่งต่อไปนี้ </vt:lpstr>
      <vt:lpstr>แนวทางในการพิจารณาเกี่ยวกับบุคลิกภาพ จะพิจารณาจากสิ่งต่อไปนี้ </vt:lpstr>
      <vt:lpstr>ความสำคัญของบุคลิกภาพในการพูดและการนำเสนอ </vt:lpstr>
      <vt:lpstr>ความสำคัญของบุคลิกภาพในการพูดและการนำเสนอ</vt:lpstr>
      <vt:lpstr>คุณสมบัติของผู้ที่มีบุคลิกภาพในการพูดและการนำเสนอที่ดี  </vt:lpstr>
      <vt:lpstr>คุณสมบัติของผู้ที่มีบุคลิกภาพในการพูดและการนำเสนอที่ดี  </vt:lpstr>
      <vt:lpstr>Slide 14</vt:lpstr>
      <vt:lpstr>การพัฒนาทักษะของผู้พูดและการนำเสนอในงานนิเทศศาสตร์ </vt:lpstr>
      <vt:lpstr>การพัฒนาทักษะของผู้พูดและการนำเสนอในงานนิเทศศาสตร์ </vt:lpstr>
      <vt:lpstr>ขั้นตอนในการพัฒนาบุคลิกภาพเพื่อการพูด </vt:lpstr>
      <vt:lpstr>ขั้นตอนในการพัฒนาบุคลิกภาพเพื่อการพูด </vt:lpstr>
      <vt:lpstr>ขั้นตอนในการพัฒนาบุคลิกภาพเพื่อการพูด </vt:lpstr>
      <vt:lpstr>ขั้นตอนในการพัฒนาบุคลิกภาพเพื่อการพูด </vt:lpstr>
      <vt:lpstr>แผนภูมิแสดงกระบวนการพัฒนาบุคลิกภาพ</vt:lpstr>
      <vt:lpstr>บุคลิกภาพที่ควรพัฒนาในการพูดและการนำเสนอ</vt:lpstr>
      <vt:lpstr>บุคลิกภาพที่ควรพัฒนาในการพูดและการนำเสนอ</vt:lpstr>
      <vt:lpstr>Slide 24</vt:lpstr>
      <vt:lpstr>Slide 25</vt:lpstr>
      <vt:lpstr>Slide 26</vt:lpstr>
      <vt:lpstr>Slide 27</vt:lpstr>
      <vt:lpstr>Slide 28</vt:lpstr>
      <vt:lpstr>ทำไมต้องวิเคราะห์ผู้ฟัง</vt:lpstr>
      <vt:lpstr>ประเภทของผู้ฟัง  :  แบ่งตามเจนเนอเรชั่น </vt:lpstr>
      <vt:lpstr>ประเภทของผู้ฟัง  :  แบ่งตามเจนเนอเรชั่น </vt:lpstr>
      <vt:lpstr>ประเภทของผู้ฟัง  :  แบ่งตามเจนเนอเรชั่น </vt:lpstr>
      <vt:lpstr>ประเภทของผู้ฟัง  :  แบ่งตามเจนเนอเรชั่น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แบ่งตามลักษณะนิสัยหรือพฤติกรรม </vt:lpstr>
      <vt:lpstr>องค์ประกอบในการวิเคราะห์ผู้ฟัง</vt:lpstr>
      <vt:lpstr>จำนวนผู้ฟัง</vt:lpstr>
      <vt:lpstr>ผู้ฟังประเภทต่างๆ</vt:lpstr>
      <vt:lpstr>ผู้ฟังประเภทต่างๆ</vt:lpstr>
      <vt:lpstr>ผู้ฟังประเภทต่างๆ</vt:lpstr>
      <vt:lpstr>ทัศนคติของผู้ฟัง</vt:lpstr>
      <vt:lpstr>ทัศนคติของผู้ฟัง (ต่อ)</vt:lpstr>
      <vt:lpstr>ทัศนคติของผู้ฟัง (ต่อ)</vt:lpstr>
      <vt:lpstr>ความคาดหวังของผู้ฟัง</vt:lpstr>
      <vt:lpstr>คำถามท้ายบท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6</dc:title>
  <dc:creator>56xx-xx</dc:creator>
  <cp:lastModifiedBy>SSRU</cp:lastModifiedBy>
  <cp:revision>57</cp:revision>
  <dcterms:created xsi:type="dcterms:W3CDTF">2014-03-03T03:55:42Z</dcterms:created>
  <dcterms:modified xsi:type="dcterms:W3CDTF">2019-08-09T08:22:28Z</dcterms:modified>
</cp:coreProperties>
</file>