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74" r:id="rId12"/>
    <p:sldId id="266" r:id="rId13"/>
    <p:sldId id="267" r:id="rId14"/>
    <p:sldId id="268" r:id="rId15"/>
    <p:sldId id="269" r:id="rId16"/>
    <p:sldId id="270" r:id="rId17"/>
    <p:sldId id="271" r:id="rId18"/>
    <p:sldId id="272" r:id="rId19"/>
    <p:sldId id="273"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สไลด์ชื่อเรื่อง">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h-TH"/>
              <a:t>คลิกเพื่อแก้ไขสไตล์ชื่อเรื่องต้นแบบ</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h-TH"/>
              <a:t>คลิกเพื่อแก้ไขสไตล์ชื่อเรื่องรองต้นแบบ</a:t>
            </a:r>
            <a:endParaRPr lang="en-US" dirty="0"/>
          </a:p>
        </p:txBody>
      </p:sp>
      <p:sp>
        <p:nvSpPr>
          <p:cNvPr id="4" name="Date Placeholder 3"/>
          <p:cNvSpPr>
            <a:spLocks noGrp="1"/>
          </p:cNvSpPr>
          <p:nvPr>
            <p:ph type="dt" sz="half" idx="10"/>
          </p:nvPr>
        </p:nvSpPr>
        <p:spPr/>
        <p:txBody>
          <a:bodyPr/>
          <a:lstStyle/>
          <a:p>
            <a:fld id="{6858AD59-4E75-445F-875C-7A01D4E97D0A}" type="datetimeFigureOut">
              <a:rPr lang="th-TH" smtClean="0"/>
              <a:t>06/07/67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4912B115-C568-448A-AFCB-96C85F576E8E}" type="slidenum">
              <a:rPr lang="th-TH" smtClean="0"/>
              <a:t>‹#›</a:t>
            </a:fld>
            <a:endParaRPr lang="th-TH"/>
          </a:p>
        </p:txBody>
      </p:sp>
    </p:spTree>
    <p:extLst>
      <p:ext uri="{BB962C8B-B14F-4D97-AF65-F5344CB8AC3E}">
        <p14:creationId xmlns:p14="http://schemas.microsoft.com/office/powerpoint/2010/main" val="2698149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รูปภาพพาโนรามาพร้อมคำอธิบายภาพ">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h-TH"/>
              <a:t>คลิกเพื่อแก้ไขสไตล์ชื่อเรื่องต้นแบบ</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h-TH"/>
              <a:t>คลิกไอคอนเพื่อเพิ่มรูปภาพ</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5" name="Date Placeholder 4"/>
          <p:cNvSpPr>
            <a:spLocks noGrp="1"/>
          </p:cNvSpPr>
          <p:nvPr>
            <p:ph type="dt" sz="half" idx="10"/>
          </p:nvPr>
        </p:nvSpPr>
        <p:spPr/>
        <p:txBody>
          <a:bodyPr/>
          <a:lstStyle/>
          <a:p>
            <a:fld id="{6858AD59-4E75-445F-875C-7A01D4E97D0A}" type="datetimeFigureOut">
              <a:rPr lang="th-TH" smtClean="0"/>
              <a:t>06/07/67</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4912B115-C568-448A-AFCB-96C85F576E8E}" type="slidenum">
              <a:rPr lang="th-TH" smtClean="0"/>
              <a:t>‹#›</a:t>
            </a:fld>
            <a:endParaRPr lang="th-TH"/>
          </a:p>
        </p:txBody>
      </p:sp>
    </p:spTree>
    <p:extLst>
      <p:ext uri="{BB962C8B-B14F-4D97-AF65-F5344CB8AC3E}">
        <p14:creationId xmlns:p14="http://schemas.microsoft.com/office/powerpoint/2010/main" val="831979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ชื่อและคำอธิบาย">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h-TH"/>
              <a:t>คลิกเพื่อแก้ไขสไตล์ชื่อเรื่องต้นแบบ</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4" name="Date Placeholder 3"/>
          <p:cNvSpPr>
            <a:spLocks noGrp="1"/>
          </p:cNvSpPr>
          <p:nvPr>
            <p:ph type="dt" sz="half" idx="10"/>
          </p:nvPr>
        </p:nvSpPr>
        <p:spPr/>
        <p:txBody>
          <a:bodyPr/>
          <a:lstStyle/>
          <a:p>
            <a:fld id="{6858AD59-4E75-445F-875C-7A01D4E97D0A}" type="datetimeFigureOut">
              <a:rPr lang="th-TH" smtClean="0"/>
              <a:t>06/07/67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4912B115-C568-448A-AFCB-96C85F576E8E}" type="slidenum">
              <a:rPr lang="th-TH" smtClean="0"/>
              <a:t>‹#›</a:t>
            </a:fld>
            <a:endParaRPr lang="th-TH"/>
          </a:p>
        </p:txBody>
      </p:sp>
    </p:spTree>
    <p:extLst>
      <p:ext uri="{BB962C8B-B14F-4D97-AF65-F5344CB8AC3E}">
        <p14:creationId xmlns:p14="http://schemas.microsoft.com/office/powerpoint/2010/main" val="37686884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คำอ้างอิงพร้อมคำอธิบาย">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h-TH"/>
              <a:t>คลิกเพื่อแก้ไขสไตล์ชื่อเรื่องต้นแบบ</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h-TH"/>
              <a:t>คลิกเพื่อแก้ไขสไตล์ของข้อความต้นแบบ</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4" name="Date Placeholder 3"/>
          <p:cNvSpPr>
            <a:spLocks noGrp="1"/>
          </p:cNvSpPr>
          <p:nvPr>
            <p:ph type="dt" sz="half" idx="10"/>
          </p:nvPr>
        </p:nvSpPr>
        <p:spPr/>
        <p:txBody>
          <a:bodyPr/>
          <a:lstStyle/>
          <a:p>
            <a:fld id="{6858AD59-4E75-445F-875C-7A01D4E97D0A}" type="datetimeFigureOut">
              <a:rPr lang="th-TH" smtClean="0"/>
              <a:t>06/07/67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4912B115-C568-448A-AFCB-96C85F576E8E}" type="slidenum">
              <a:rPr lang="th-TH" smtClean="0"/>
              <a:t>‹#›</a:t>
            </a:fld>
            <a:endParaRPr lang="th-TH"/>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140032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นามบัตร">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h-TH"/>
              <a:t>คลิกเพื่อแก้ไขสไตล์ของข้อความต้นแบบ</a:t>
            </a:r>
          </a:p>
        </p:txBody>
      </p:sp>
      <p:sp>
        <p:nvSpPr>
          <p:cNvPr id="4" name="Date Placeholder 3"/>
          <p:cNvSpPr>
            <a:spLocks noGrp="1"/>
          </p:cNvSpPr>
          <p:nvPr>
            <p:ph type="dt" sz="half" idx="10"/>
          </p:nvPr>
        </p:nvSpPr>
        <p:spPr/>
        <p:txBody>
          <a:bodyPr/>
          <a:lstStyle/>
          <a:p>
            <a:fld id="{6858AD59-4E75-445F-875C-7A01D4E97D0A}" type="datetimeFigureOut">
              <a:rPr lang="th-TH" smtClean="0"/>
              <a:t>06/07/67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4912B115-C568-448A-AFCB-96C85F576E8E}" type="slidenum">
              <a:rPr lang="th-TH" smtClean="0"/>
              <a:t>‹#›</a:t>
            </a:fld>
            <a:endParaRPr lang="th-TH"/>
          </a:p>
        </p:txBody>
      </p:sp>
    </p:spTree>
    <p:extLst>
      <p:ext uri="{BB962C8B-B14F-4D97-AF65-F5344CB8AC3E}">
        <p14:creationId xmlns:p14="http://schemas.microsoft.com/office/powerpoint/2010/main" val="12895268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คอลัม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858AD59-4E75-445F-875C-7A01D4E97D0A}" type="datetimeFigureOut">
              <a:rPr lang="th-TH" smtClean="0"/>
              <a:t>06/07/67</a:t>
            </a:fld>
            <a:endParaRPr lang="th-TH"/>
          </a:p>
        </p:txBody>
      </p:sp>
      <p:sp>
        <p:nvSpPr>
          <p:cNvPr id="4"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4912B115-C568-448A-AFCB-96C85F576E8E}" type="slidenum">
              <a:rPr lang="th-TH" smtClean="0"/>
              <a:t>‹#›</a:t>
            </a:fld>
            <a:endParaRPr lang="th-TH"/>
          </a:p>
        </p:txBody>
      </p:sp>
    </p:spTree>
    <p:extLst>
      <p:ext uri="{BB962C8B-B14F-4D97-AF65-F5344CB8AC3E}">
        <p14:creationId xmlns:p14="http://schemas.microsoft.com/office/powerpoint/2010/main" val="20252745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คอลัมน์รูปภาพ 3 รูป">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h-TH"/>
              <a:t>คลิกไอคอนเพื่อเพิ่มรูปภาพ</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h-TH"/>
              <a:t>คลิกไอคอนเพื่อเพิ่มรูปภาพ</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h-TH"/>
              <a:t>คลิกไอคอนเพื่อเพิ่มรูปภาพ</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858AD59-4E75-445F-875C-7A01D4E97D0A}" type="datetimeFigureOut">
              <a:rPr lang="th-TH" smtClean="0"/>
              <a:t>06/07/67</a:t>
            </a:fld>
            <a:endParaRPr lang="th-TH"/>
          </a:p>
        </p:txBody>
      </p:sp>
      <p:sp>
        <p:nvSpPr>
          <p:cNvPr id="4"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4912B115-C568-448A-AFCB-96C85F576E8E}" type="slidenum">
              <a:rPr lang="th-TH" smtClean="0"/>
              <a:t>‹#›</a:t>
            </a:fld>
            <a:endParaRPr lang="th-TH"/>
          </a:p>
        </p:txBody>
      </p:sp>
    </p:spTree>
    <p:extLst>
      <p:ext uri="{BB962C8B-B14F-4D97-AF65-F5344CB8AC3E}">
        <p14:creationId xmlns:p14="http://schemas.microsoft.com/office/powerpoint/2010/main" val="31899827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3" name="Vertical Text Placeholder 2"/>
          <p:cNvSpPr>
            <a:spLocks noGrp="1"/>
          </p:cNvSpPr>
          <p:nvPr>
            <p:ph type="body" orient="vert" idx="1"/>
          </p:nvPr>
        </p:nvSpPr>
        <p:spPr/>
        <p:txBody>
          <a:bodyPr vert="eaVert" anchor="t" anchorCtr="0"/>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10"/>
          </p:nvPr>
        </p:nvSpPr>
        <p:spPr/>
        <p:txBody>
          <a:bodyPr/>
          <a:lstStyle/>
          <a:p>
            <a:fld id="{6858AD59-4E75-445F-875C-7A01D4E97D0A}" type="datetimeFigureOut">
              <a:rPr lang="th-TH" smtClean="0"/>
              <a:t>06/07/67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4912B115-C568-448A-AFCB-96C85F576E8E}" type="slidenum">
              <a:rPr lang="th-TH" smtClean="0"/>
              <a:t>‹#›</a:t>
            </a:fld>
            <a:endParaRPr lang="th-TH"/>
          </a:p>
        </p:txBody>
      </p:sp>
    </p:spTree>
    <p:extLst>
      <p:ext uri="{BB962C8B-B14F-4D97-AF65-F5344CB8AC3E}">
        <p14:creationId xmlns:p14="http://schemas.microsoft.com/office/powerpoint/2010/main" val="36048997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h-TH"/>
              <a:t>คลิกเพื่อแก้ไขสไตล์ชื่อเรื่องต้นแบบ</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10"/>
          </p:nvPr>
        </p:nvSpPr>
        <p:spPr/>
        <p:txBody>
          <a:bodyPr/>
          <a:lstStyle/>
          <a:p>
            <a:fld id="{6858AD59-4E75-445F-875C-7A01D4E97D0A}" type="datetimeFigureOut">
              <a:rPr lang="th-TH" smtClean="0"/>
              <a:t>06/07/67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4912B115-C568-448A-AFCB-96C85F576E8E}" type="slidenum">
              <a:rPr lang="th-TH" smtClean="0"/>
              <a:t>‹#›</a:t>
            </a:fld>
            <a:endParaRPr lang="th-TH"/>
          </a:p>
        </p:txBody>
      </p:sp>
    </p:spTree>
    <p:extLst>
      <p:ext uri="{BB962C8B-B14F-4D97-AF65-F5344CB8AC3E}">
        <p14:creationId xmlns:p14="http://schemas.microsoft.com/office/powerpoint/2010/main" val="1675705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3" name="Content Placeholder 2"/>
          <p:cNvSpPr>
            <a:spLocks noGrp="1"/>
          </p:cNvSpPr>
          <p:nvPr>
            <p:ph idx="1"/>
          </p:nvPr>
        </p:nvSpPr>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7" name="Date Placeholder 3"/>
          <p:cNvSpPr>
            <a:spLocks noGrp="1"/>
          </p:cNvSpPr>
          <p:nvPr>
            <p:ph type="dt" sz="half" idx="10"/>
          </p:nvPr>
        </p:nvSpPr>
        <p:spPr/>
        <p:txBody>
          <a:bodyPr/>
          <a:lstStyle/>
          <a:p>
            <a:fld id="{6858AD59-4E75-445F-875C-7A01D4E97D0A}" type="datetimeFigureOut">
              <a:rPr lang="th-TH" smtClean="0"/>
              <a:t>06/07/67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4912B115-C568-448A-AFCB-96C85F576E8E}" type="slidenum">
              <a:rPr lang="th-TH" smtClean="0"/>
              <a:t>‹#›</a:t>
            </a:fld>
            <a:endParaRPr lang="th-TH"/>
          </a:p>
        </p:txBody>
      </p:sp>
    </p:spTree>
    <p:extLst>
      <p:ext uri="{BB962C8B-B14F-4D97-AF65-F5344CB8AC3E}">
        <p14:creationId xmlns:p14="http://schemas.microsoft.com/office/powerpoint/2010/main" val="474838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h-TH"/>
              <a:t>คลิกเพื่อแก้ไขสไตล์ของข้อความต้นแบบ</a:t>
            </a:r>
          </a:p>
        </p:txBody>
      </p:sp>
      <p:sp>
        <p:nvSpPr>
          <p:cNvPr id="4" name="Date Placeholder 3"/>
          <p:cNvSpPr>
            <a:spLocks noGrp="1"/>
          </p:cNvSpPr>
          <p:nvPr>
            <p:ph type="dt" sz="half" idx="10"/>
          </p:nvPr>
        </p:nvSpPr>
        <p:spPr/>
        <p:txBody>
          <a:bodyPr/>
          <a:lstStyle/>
          <a:p>
            <a:fld id="{6858AD59-4E75-445F-875C-7A01D4E97D0A}" type="datetimeFigureOut">
              <a:rPr lang="th-TH" smtClean="0"/>
              <a:t>06/07/67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4912B115-C568-448A-AFCB-96C85F576E8E}" type="slidenum">
              <a:rPr lang="th-TH" smtClean="0"/>
              <a:t>‹#›</a:t>
            </a:fld>
            <a:endParaRPr lang="th-TH"/>
          </a:p>
        </p:txBody>
      </p:sp>
    </p:spTree>
    <p:extLst>
      <p:ext uri="{BB962C8B-B14F-4D97-AF65-F5344CB8AC3E}">
        <p14:creationId xmlns:p14="http://schemas.microsoft.com/office/powerpoint/2010/main" val="188383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5" name="Date Placeholder 4"/>
          <p:cNvSpPr>
            <a:spLocks noGrp="1"/>
          </p:cNvSpPr>
          <p:nvPr>
            <p:ph type="dt" sz="half" idx="10"/>
          </p:nvPr>
        </p:nvSpPr>
        <p:spPr/>
        <p:txBody>
          <a:bodyPr/>
          <a:lstStyle/>
          <a:p>
            <a:fld id="{6858AD59-4E75-445F-875C-7A01D4E97D0A}" type="datetimeFigureOut">
              <a:rPr lang="th-TH" smtClean="0"/>
              <a:t>06/07/67</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4912B115-C568-448A-AFCB-96C85F576E8E}" type="slidenum">
              <a:rPr lang="th-TH" smtClean="0"/>
              <a:t>‹#›</a:t>
            </a:fld>
            <a:endParaRPr lang="th-TH"/>
          </a:p>
        </p:txBody>
      </p:sp>
    </p:spTree>
    <p:extLst>
      <p:ext uri="{BB962C8B-B14F-4D97-AF65-F5344CB8AC3E}">
        <p14:creationId xmlns:p14="http://schemas.microsoft.com/office/powerpoint/2010/main" val="2069325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7" name="Date Placeholder 6"/>
          <p:cNvSpPr>
            <a:spLocks noGrp="1"/>
          </p:cNvSpPr>
          <p:nvPr>
            <p:ph type="dt" sz="half" idx="10"/>
          </p:nvPr>
        </p:nvSpPr>
        <p:spPr/>
        <p:txBody>
          <a:bodyPr/>
          <a:lstStyle/>
          <a:p>
            <a:fld id="{6858AD59-4E75-445F-875C-7A01D4E97D0A}" type="datetimeFigureOut">
              <a:rPr lang="th-TH" smtClean="0"/>
              <a:t>06/07/67</a:t>
            </a:fld>
            <a:endParaRPr lang="th-TH"/>
          </a:p>
        </p:txBody>
      </p:sp>
      <p:sp>
        <p:nvSpPr>
          <p:cNvPr id="8" name="Footer Placeholder 7"/>
          <p:cNvSpPr>
            <a:spLocks noGrp="1"/>
          </p:cNvSpPr>
          <p:nvPr>
            <p:ph type="ftr" sz="quarter" idx="11"/>
          </p:nvPr>
        </p:nvSpPr>
        <p:spPr/>
        <p:txBody>
          <a:bodyPr/>
          <a:lstStyle/>
          <a:p>
            <a:endParaRPr lang="th-TH"/>
          </a:p>
        </p:txBody>
      </p:sp>
      <p:sp>
        <p:nvSpPr>
          <p:cNvPr id="9" name="Slide Number Placeholder 8"/>
          <p:cNvSpPr>
            <a:spLocks noGrp="1"/>
          </p:cNvSpPr>
          <p:nvPr>
            <p:ph type="sldNum" sz="quarter" idx="12"/>
          </p:nvPr>
        </p:nvSpPr>
        <p:spPr/>
        <p:txBody>
          <a:bodyPr/>
          <a:lstStyle/>
          <a:p>
            <a:fld id="{4912B115-C568-448A-AFCB-96C85F576E8E}" type="slidenum">
              <a:rPr lang="th-TH" smtClean="0"/>
              <a:t>‹#›</a:t>
            </a:fld>
            <a:endParaRPr lang="th-TH"/>
          </a:p>
        </p:txBody>
      </p:sp>
    </p:spTree>
    <p:extLst>
      <p:ext uri="{BB962C8B-B14F-4D97-AF65-F5344CB8AC3E}">
        <p14:creationId xmlns:p14="http://schemas.microsoft.com/office/powerpoint/2010/main" val="1388136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7" name="Date Placeholder 2"/>
          <p:cNvSpPr>
            <a:spLocks noGrp="1"/>
          </p:cNvSpPr>
          <p:nvPr>
            <p:ph type="dt" sz="half" idx="10"/>
          </p:nvPr>
        </p:nvSpPr>
        <p:spPr/>
        <p:txBody>
          <a:bodyPr/>
          <a:lstStyle/>
          <a:p>
            <a:fld id="{6858AD59-4E75-445F-875C-7A01D4E97D0A}" type="datetimeFigureOut">
              <a:rPr lang="th-TH" smtClean="0"/>
              <a:t>06/07/67</a:t>
            </a:fld>
            <a:endParaRPr lang="th-TH"/>
          </a:p>
        </p:txBody>
      </p:sp>
      <p:sp>
        <p:nvSpPr>
          <p:cNvPr id="5" name="Footer Placeholder 3"/>
          <p:cNvSpPr>
            <a:spLocks noGrp="1"/>
          </p:cNvSpPr>
          <p:nvPr>
            <p:ph type="ftr" sz="quarter" idx="11"/>
          </p:nvPr>
        </p:nvSpPr>
        <p:spPr/>
        <p:txBody>
          <a:bodyPr/>
          <a:lstStyle/>
          <a:p>
            <a:endParaRPr lang="th-TH"/>
          </a:p>
        </p:txBody>
      </p:sp>
      <p:sp>
        <p:nvSpPr>
          <p:cNvPr id="6" name="Slide Number Placeholder 4"/>
          <p:cNvSpPr>
            <a:spLocks noGrp="1"/>
          </p:cNvSpPr>
          <p:nvPr>
            <p:ph type="sldNum" sz="quarter" idx="12"/>
          </p:nvPr>
        </p:nvSpPr>
        <p:spPr/>
        <p:txBody>
          <a:bodyPr/>
          <a:lstStyle/>
          <a:p>
            <a:fld id="{4912B115-C568-448A-AFCB-96C85F576E8E}" type="slidenum">
              <a:rPr lang="th-TH" smtClean="0"/>
              <a:t>‹#›</a:t>
            </a:fld>
            <a:endParaRPr lang="th-TH"/>
          </a:p>
        </p:txBody>
      </p:sp>
    </p:spTree>
    <p:extLst>
      <p:ext uri="{BB962C8B-B14F-4D97-AF65-F5344CB8AC3E}">
        <p14:creationId xmlns:p14="http://schemas.microsoft.com/office/powerpoint/2010/main" val="1619410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858AD59-4E75-445F-875C-7A01D4E97D0A}" type="datetimeFigureOut">
              <a:rPr lang="th-TH" smtClean="0"/>
              <a:t>06/07/67</a:t>
            </a:fld>
            <a:endParaRPr lang="th-TH"/>
          </a:p>
        </p:txBody>
      </p:sp>
      <p:sp>
        <p:nvSpPr>
          <p:cNvPr id="5" name="Footer Placeholder 2"/>
          <p:cNvSpPr>
            <a:spLocks noGrp="1"/>
          </p:cNvSpPr>
          <p:nvPr>
            <p:ph type="ftr" sz="quarter" idx="11"/>
          </p:nvPr>
        </p:nvSpPr>
        <p:spPr/>
        <p:txBody>
          <a:bodyPr/>
          <a:lstStyle/>
          <a:p>
            <a:endParaRPr lang="th-TH"/>
          </a:p>
        </p:txBody>
      </p:sp>
      <p:sp>
        <p:nvSpPr>
          <p:cNvPr id="6" name="Slide Number Placeholder 3"/>
          <p:cNvSpPr>
            <a:spLocks noGrp="1"/>
          </p:cNvSpPr>
          <p:nvPr>
            <p:ph type="sldNum" sz="quarter" idx="12"/>
          </p:nvPr>
        </p:nvSpPr>
        <p:spPr/>
        <p:txBody>
          <a:bodyPr/>
          <a:lstStyle/>
          <a:p>
            <a:fld id="{4912B115-C568-448A-AFCB-96C85F576E8E}" type="slidenum">
              <a:rPr lang="th-TH" smtClean="0"/>
              <a:t>‹#›</a:t>
            </a:fld>
            <a:endParaRPr lang="th-TH"/>
          </a:p>
        </p:txBody>
      </p:sp>
    </p:spTree>
    <p:extLst>
      <p:ext uri="{BB962C8B-B14F-4D97-AF65-F5344CB8AC3E}">
        <p14:creationId xmlns:p14="http://schemas.microsoft.com/office/powerpoint/2010/main" val="2438334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h-TH"/>
              <a:t>คลิกเพื่อแก้ไขสไตล์ชื่อเรื่องต้นแบบ</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7" name="Date Placeholder 4"/>
          <p:cNvSpPr>
            <a:spLocks noGrp="1"/>
          </p:cNvSpPr>
          <p:nvPr>
            <p:ph type="dt" sz="half" idx="10"/>
          </p:nvPr>
        </p:nvSpPr>
        <p:spPr/>
        <p:txBody>
          <a:bodyPr/>
          <a:lstStyle/>
          <a:p>
            <a:fld id="{6858AD59-4E75-445F-875C-7A01D4E97D0A}" type="datetimeFigureOut">
              <a:rPr lang="th-TH" smtClean="0"/>
              <a:t>06/07/67</a:t>
            </a:fld>
            <a:endParaRPr lang="th-TH"/>
          </a:p>
        </p:txBody>
      </p:sp>
      <p:sp>
        <p:nvSpPr>
          <p:cNvPr id="5" name="Footer Placeholder 5"/>
          <p:cNvSpPr>
            <a:spLocks noGrp="1"/>
          </p:cNvSpPr>
          <p:nvPr>
            <p:ph type="ftr" sz="quarter" idx="11"/>
          </p:nvPr>
        </p:nvSpPr>
        <p:spPr/>
        <p:txBody>
          <a:bodyPr/>
          <a:lstStyle/>
          <a:p>
            <a:endParaRPr lang="th-TH"/>
          </a:p>
        </p:txBody>
      </p:sp>
      <p:sp>
        <p:nvSpPr>
          <p:cNvPr id="6" name="Slide Number Placeholder 6"/>
          <p:cNvSpPr>
            <a:spLocks noGrp="1"/>
          </p:cNvSpPr>
          <p:nvPr>
            <p:ph type="sldNum" sz="quarter" idx="12"/>
          </p:nvPr>
        </p:nvSpPr>
        <p:spPr/>
        <p:txBody>
          <a:bodyPr/>
          <a:lstStyle/>
          <a:p>
            <a:fld id="{4912B115-C568-448A-AFCB-96C85F576E8E}" type="slidenum">
              <a:rPr lang="th-TH" smtClean="0"/>
              <a:t>‹#›</a:t>
            </a:fld>
            <a:endParaRPr lang="th-TH"/>
          </a:p>
        </p:txBody>
      </p:sp>
    </p:spTree>
    <p:extLst>
      <p:ext uri="{BB962C8B-B14F-4D97-AF65-F5344CB8AC3E}">
        <p14:creationId xmlns:p14="http://schemas.microsoft.com/office/powerpoint/2010/main" val="3644293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h-TH"/>
              <a:t>คลิกเพื่อแก้ไขสไตล์ชื่อเรื่องต้นแบบ</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h-TH"/>
              <a:t>คลิกไอคอนเพื่อเพิ่มรูปภาพ</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5" name="Date Placeholder 4"/>
          <p:cNvSpPr>
            <a:spLocks noGrp="1"/>
          </p:cNvSpPr>
          <p:nvPr>
            <p:ph type="dt" sz="half" idx="10"/>
          </p:nvPr>
        </p:nvSpPr>
        <p:spPr/>
        <p:txBody>
          <a:bodyPr/>
          <a:lstStyle/>
          <a:p>
            <a:fld id="{6858AD59-4E75-445F-875C-7A01D4E97D0A}" type="datetimeFigureOut">
              <a:rPr lang="th-TH" smtClean="0"/>
              <a:t>06/07/67</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4912B115-C568-448A-AFCB-96C85F576E8E}" type="slidenum">
              <a:rPr lang="th-TH" smtClean="0"/>
              <a:t>‹#›</a:t>
            </a:fld>
            <a:endParaRPr lang="th-TH"/>
          </a:p>
        </p:txBody>
      </p:sp>
    </p:spTree>
    <p:extLst>
      <p:ext uri="{BB962C8B-B14F-4D97-AF65-F5344CB8AC3E}">
        <p14:creationId xmlns:p14="http://schemas.microsoft.com/office/powerpoint/2010/main" val="508871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858AD59-4E75-445F-875C-7A01D4E97D0A}" type="datetimeFigureOut">
              <a:rPr lang="th-TH" smtClean="0"/>
              <a:t>06/07/67</a:t>
            </a:fld>
            <a:endParaRPr lang="th-TH"/>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h-TH"/>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912B115-C568-448A-AFCB-96C85F576E8E}" type="slidenum">
              <a:rPr lang="th-TH" smtClean="0"/>
              <a:t>‹#›</a:t>
            </a:fld>
            <a:endParaRPr lang="th-TH"/>
          </a:p>
        </p:txBody>
      </p:sp>
    </p:spTree>
    <p:extLst>
      <p:ext uri="{BB962C8B-B14F-4D97-AF65-F5344CB8AC3E}">
        <p14:creationId xmlns:p14="http://schemas.microsoft.com/office/powerpoint/2010/main" val="2219532936"/>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8E6EBA90-24AB-D667-E602-3703EBC66AFA}"/>
              </a:ext>
            </a:extLst>
          </p:cNvPr>
          <p:cNvSpPr>
            <a:spLocks noGrp="1"/>
          </p:cNvSpPr>
          <p:nvPr>
            <p:ph type="ctrTitle"/>
          </p:nvPr>
        </p:nvSpPr>
        <p:spPr>
          <a:xfrm>
            <a:off x="1445342" y="3429000"/>
            <a:ext cx="9144000" cy="1022402"/>
          </a:xfrm>
        </p:spPr>
        <p:txBody>
          <a:bodyPr/>
          <a:lstStyle/>
          <a:p>
            <a:r>
              <a:rPr lang="en-US" dirty="0">
                <a:solidFill>
                  <a:schemeClr val="tx1"/>
                </a:solidFill>
                <a:latin typeface="Angsana New" panose="02020603050405020304" pitchFamily="18" charset="-34"/>
                <a:cs typeface="Angsana New" panose="02020603050405020304" pitchFamily="18" charset="-34"/>
              </a:rPr>
              <a:t>What is Business Negotiation?</a:t>
            </a:r>
            <a:endParaRPr lang="th-TH" dirty="0">
              <a:solidFill>
                <a:schemeClr val="tx1"/>
              </a:solidFill>
              <a:latin typeface="Angsana New" panose="02020603050405020304" pitchFamily="18" charset="-34"/>
              <a:cs typeface="Angsana New" panose="02020603050405020304" pitchFamily="18" charset="-34"/>
            </a:endParaRPr>
          </a:p>
        </p:txBody>
      </p:sp>
      <p:sp>
        <p:nvSpPr>
          <p:cNvPr id="3" name="ชื่อเรื่องรอง 2">
            <a:extLst>
              <a:ext uri="{FF2B5EF4-FFF2-40B4-BE49-F238E27FC236}">
                <a16:creationId xmlns:a16="http://schemas.microsoft.com/office/drawing/2014/main" id="{58EC74AC-72E6-28FC-1CD3-F82AAB91852D}"/>
              </a:ext>
            </a:extLst>
          </p:cNvPr>
          <p:cNvSpPr>
            <a:spLocks noGrp="1"/>
          </p:cNvSpPr>
          <p:nvPr>
            <p:ph type="subTitle" idx="1"/>
          </p:nvPr>
        </p:nvSpPr>
        <p:spPr>
          <a:xfrm>
            <a:off x="1445342" y="2009211"/>
            <a:ext cx="9144000" cy="1655762"/>
          </a:xfrm>
        </p:spPr>
        <p:txBody>
          <a:bodyPr>
            <a:normAutofit/>
          </a:bodyPr>
          <a:lstStyle/>
          <a:p>
            <a:r>
              <a:rPr lang="en-US" sz="6000" dirty="0">
                <a:solidFill>
                  <a:schemeClr val="tx1"/>
                </a:solidFill>
                <a:cs typeface="+mj-cs"/>
              </a:rPr>
              <a:t>Lesson 1</a:t>
            </a:r>
            <a:endParaRPr lang="th-TH" sz="6000" dirty="0">
              <a:solidFill>
                <a:schemeClr val="tx1"/>
              </a:solidFill>
              <a:cs typeface="+mj-cs"/>
            </a:endParaRPr>
          </a:p>
        </p:txBody>
      </p:sp>
    </p:spTree>
    <p:extLst>
      <p:ext uri="{BB962C8B-B14F-4D97-AF65-F5344CB8AC3E}">
        <p14:creationId xmlns:p14="http://schemas.microsoft.com/office/powerpoint/2010/main" val="3763658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C5EAADED-EE02-BB87-DE4B-98E295515615}"/>
              </a:ext>
            </a:extLst>
          </p:cNvPr>
          <p:cNvSpPr>
            <a:spLocks noGrp="1"/>
          </p:cNvSpPr>
          <p:nvPr>
            <p:ph idx="1"/>
          </p:nvPr>
        </p:nvSpPr>
        <p:spPr>
          <a:xfrm>
            <a:off x="137652" y="314632"/>
            <a:ext cx="11759380" cy="6410633"/>
          </a:xfrm>
        </p:spPr>
        <p:txBody>
          <a:bodyPr>
            <a:noAutofit/>
          </a:bodyPr>
          <a:lstStyle/>
          <a:p>
            <a:r>
              <a:rPr lang="en-US" sz="4400" dirty="0">
                <a:latin typeface="Angsana New" panose="02020603050405020304" pitchFamily="18" charset="-34"/>
                <a:cs typeface="Angsana New" panose="02020603050405020304" pitchFamily="18" charset="-34"/>
              </a:rPr>
              <a:t>Preparation: Thorough research on the counterpart's interests, strengths, weaknesses, and potential areas of collaboration or compromise.</a:t>
            </a:r>
          </a:p>
          <a:p>
            <a:r>
              <a:rPr lang="en-US" sz="4400" dirty="0">
                <a:latin typeface="Angsana New" panose="02020603050405020304" pitchFamily="18" charset="-34"/>
                <a:cs typeface="Angsana New" panose="02020603050405020304" pitchFamily="18" charset="-34"/>
              </a:rPr>
              <a:t>Communication: Clear and open communication to express viewpoints, needs, and expectations while actively listening to the other party's concerns and priorities.</a:t>
            </a:r>
          </a:p>
          <a:p>
            <a:r>
              <a:rPr lang="en-US" sz="4400" dirty="0">
                <a:latin typeface="Angsana New" panose="02020603050405020304" pitchFamily="18" charset="-34"/>
                <a:cs typeface="Angsana New" panose="02020603050405020304" pitchFamily="18" charset="-34"/>
              </a:rPr>
              <a:t>Flexibility: Adapting one's position and exploring creative solutions to accommodate the interests of all parties involved</a:t>
            </a:r>
          </a:p>
        </p:txBody>
      </p:sp>
    </p:spTree>
    <p:extLst>
      <p:ext uri="{BB962C8B-B14F-4D97-AF65-F5344CB8AC3E}">
        <p14:creationId xmlns:p14="http://schemas.microsoft.com/office/powerpoint/2010/main" val="4181073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C5EAADED-EE02-BB87-DE4B-98E295515615}"/>
              </a:ext>
            </a:extLst>
          </p:cNvPr>
          <p:cNvSpPr>
            <a:spLocks noGrp="1"/>
          </p:cNvSpPr>
          <p:nvPr>
            <p:ph idx="1"/>
          </p:nvPr>
        </p:nvSpPr>
        <p:spPr>
          <a:xfrm>
            <a:off x="137651" y="314632"/>
            <a:ext cx="11857703" cy="6410633"/>
          </a:xfrm>
        </p:spPr>
        <p:txBody>
          <a:bodyPr>
            <a:noAutofit/>
          </a:bodyPr>
          <a:lstStyle/>
          <a:p>
            <a:r>
              <a:rPr lang="en-US" sz="4400" dirty="0">
                <a:latin typeface="Angsana New" panose="02020603050405020304" pitchFamily="18" charset="-34"/>
                <a:cs typeface="Angsana New" panose="02020603050405020304" pitchFamily="18" charset="-34"/>
              </a:rPr>
              <a:t>Persuasion and Influence: Effectively articulating the value and benefits of a proposal to gain the support and agreement of the other party.</a:t>
            </a:r>
          </a:p>
          <a:p>
            <a:r>
              <a:rPr lang="en-US" sz="4400" dirty="0">
                <a:latin typeface="Angsana New" panose="02020603050405020304" pitchFamily="18" charset="-34"/>
                <a:cs typeface="Angsana New" panose="02020603050405020304" pitchFamily="18" charset="-34"/>
              </a:rPr>
              <a:t>Problem Solving: Working together to identify and address potential challenges or obstacles that may impede reaching an agreement.</a:t>
            </a:r>
          </a:p>
          <a:p>
            <a:r>
              <a:rPr lang="en-US" sz="4400" dirty="0">
                <a:latin typeface="Angsana New" panose="02020603050405020304" pitchFamily="18" charset="-34"/>
                <a:cs typeface="Angsana New" panose="02020603050405020304" pitchFamily="18" charset="-34"/>
              </a:rPr>
              <a:t>Relationship Building: Fostering trust and rapport with counterparts to facilitate ongoing collaboration and future business opportunities.</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9841352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29FF8249-FD5F-1A07-F558-0E8CDA74A7BE}"/>
              </a:ext>
            </a:extLst>
          </p:cNvPr>
          <p:cNvSpPr>
            <a:spLocks noGrp="1"/>
          </p:cNvSpPr>
          <p:nvPr>
            <p:ph idx="1"/>
          </p:nvPr>
        </p:nvSpPr>
        <p:spPr>
          <a:xfrm>
            <a:off x="117987" y="568247"/>
            <a:ext cx="11956025" cy="4195481"/>
          </a:xfrm>
        </p:spPr>
        <p:txBody>
          <a:bodyPr>
            <a:noAutofit/>
          </a:bodyPr>
          <a:lstStyle/>
          <a:p>
            <a:r>
              <a:rPr lang="en-US" sz="4400" dirty="0">
                <a:latin typeface="Angsana New" panose="02020603050405020304" pitchFamily="18" charset="-34"/>
                <a:cs typeface="Angsana New" panose="02020603050405020304" pitchFamily="18" charset="-34"/>
              </a:rPr>
              <a:t>Successful business negotiations often result in win-win outcomes, where both parties achieve their desired results or find a satisfactory compromise that benefits everyone involved</a:t>
            </a:r>
          </a:p>
          <a:p>
            <a:endParaRPr lang="en-US" sz="4400" dirty="0">
              <a:latin typeface="Angsana New" panose="02020603050405020304" pitchFamily="18" charset="-34"/>
              <a:cs typeface="Angsana New" panose="02020603050405020304" pitchFamily="18" charset="-34"/>
            </a:endParaRPr>
          </a:p>
          <a:p>
            <a:r>
              <a:rPr lang="en-US" sz="4400" dirty="0">
                <a:latin typeface="Angsana New" panose="02020603050405020304" pitchFamily="18" charset="-34"/>
                <a:cs typeface="Angsana New" panose="02020603050405020304" pitchFamily="18" charset="-34"/>
              </a:rPr>
              <a:t>Business negotiations are essentially guided conversations aimed at reaching a mutually beneficial agreement between two or more parties. It's a back-and-forth where both sides aim to achieve their goals, but with the understanding that compromise is usually key.</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3461960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1B52C1BC-DFCE-FF3E-C9AF-B5A3AD165A53}"/>
              </a:ext>
            </a:extLst>
          </p:cNvPr>
          <p:cNvSpPr>
            <a:spLocks noGrp="1"/>
          </p:cNvSpPr>
          <p:nvPr>
            <p:ph type="title"/>
          </p:nvPr>
        </p:nvSpPr>
        <p:spPr>
          <a:xfrm>
            <a:off x="598358" y="0"/>
            <a:ext cx="10995283" cy="1400530"/>
          </a:xfrm>
        </p:spPr>
        <p:txBody>
          <a:bodyPr/>
          <a:lstStyle/>
          <a:p>
            <a:r>
              <a:rPr lang="en-US" sz="6000" dirty="0">
                <a:latin typeface="Angsana New" panose="02020603050405020304" pitchFamily="18" charset="-34"/>
                <a:cs typeface="Angsana New" panose="02020603050405020304" pitchFamily="18" charset="-34"/>
              </a:rPr>
              <a:t>Here's a breakdown of the key points:</a:t>
            </a:r>
            <a:endParaRPr lang="th-TH" sz="6000" dirty="0">
              <a:latin typeface="Angsana New" panose="02020603050405020304" pitchFamily="18" charset="-34"/>
              <a:cs typeface="Angsana New" panose="02020603050405020304" pitchFamily="18" charset="-34"/>
            </a:endParaRPr>
          </a:p>
        </p:txBody>
      </p:sp>
      <p:sp>
        <p:nvSpPr>
          <p:cNvPr id="3" name="ตัวแทนเนื้อหา 2">
            <a:extLst>
              <a:ext uri="{FF2B5EF4-FFF2-40B4-BE49-F238E27FC236}">
                <a16:creationId xmlns:a16="http://schemas.microsoft.com/office/drawing/2014/main" id="{4EE12079-96D9-04B7-7031-EB8A7A9E4423}"/>
              </a:ext>
            </a:extLst>
          </p:cNvPr>
          <p:cNvSpPr>
            <a:spLocks noGrp="1"/>
          </p:cNvSpPr>
          <p:nvPr>
            <p:ph idx="1"/>
          </p:nvPr>
        </p:nvSpPr>
        <p:spPr>
          <a:xfrm>
            <a:off x="108155" y="958645"/>
            <a:ext cx="11769213" cy="4940709"/>
          </a:xfrm>
        </p:spPr>
        <p:txBody>
          <a:bodyPr>
            <a:noAutofit/>
          </a:bodyPr>
          <a:lstStyle/>
          <a:p>
            <a:r>
              <a:rPr lang="en-US" sz="4000" dirty="0">
                <a:latin typeface="Angsana New" panose="02020603050405020304" pitchFamily="18" charset="-34"/>
                <a:cs typeface="Angsana New" panose="02020603050405020304" pitchFamily="18" charset="-34"/>
              </a:rPr>
              <a:t>Goal: Find common ground and arrive at a deal that satisfies everyone involved</a:t>
            </a:r>
          </a:p>
          <a:p>
            <a:r>
              <a:rPr lang="en-US" sz="4000" dirty="0">
                <a:latin typeface="Angsana New" panose="02020603050405020304" pitchFamily="18" charset="-34"/>
                <a:cs typeface="Angsana New" panose="02020603050405020304" pitchFamily="18" charset="-34"/>
              </a:rPr>
              <a:t>Parties Involved: This could be suppliers and customers, employers and employees, or even different departments within a company.</a:t>
            </a:r>
          </a:p>
          <a:p>
            <a:r>
              <a:rPr lang="en-US" sz="4000" dirty="0">
                <a:latin typeface="Angsana New" panose="02020603050405020304" pitchFamily="18" charset="-34"/>
                <a:cs typeface="Angsana New" panose="02020603050405020304" pitchFamily="18" charset="-34"/>
              </a:rPr>
              <a:t>Key Skills: Effective communication, active listening, persuasive reasoning, and the ability to build rapport.</a:t>
            </a:r>
          </a:p>
          <a:p>
            <a:r>
              <a:rPr lang="en-US" sz="4000" dirty="0">
                <a:latin typeface="Angsana New" panose="02020603050405020304" pitchFamily="18" charset="-34"/>
                <a:cs typeface="Angsana New" panose="02020603050405020304" pitchFamily="18" charset="-34"/>
              </a:rPr>
              <a:t>The Negotiation Process: There are different approaches, but it generally involves steps like: Preparation: Research, define your goals (ideally and minimally acceptable), and understand the other side's potential needs. Negotiation Phases: Discussion, proposing offers, countering offers, and making concessions. Agreement: If both sides reach a win-win situation, they formalize the agreement through a contract or handshake.</a:t>
            </a:r>
            <a:endParaRPr lang="th-TH" sz="40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2693109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B239225B-A577-C46B-A1D7-6A1177BA8346}"/>
              </a:ext>
            </a:extLst>
          </p:cNvPr>
          <p:cNvSpPr>
            <a:spLocks noGrp="1"/>
          </p:cNvSpPr>
          <p:nvPr>
            <p:ph type="title"/>
          </p:nvPr>
        </p:nvSpPr>
        <p:spPr/>
        <p:txBody>
          <a:bodyPr/>
          <a:lstStyle/>
          <a:p>
            <a:r>
              <a:rPr lang="en-US" sz="5400" dirty="0">
                <a:latin typeface="Angsana New" panose="02020603050405020304" pitchFamily="18" charset="-34"/>
                <a:cs typeface="Angsana New" panose="02020603050405020304" pitchFamily="18" charset="-34"/>
              </a:rPr>
              <a:t>Bargaining vs. Negotiation</a:t>
            </a:r>
            <a:endParaRPr lang="th-TH" sz="5400" dirty="0">
              <a:latin typeface="Angsana New" panose="02020603050405020304" pitchFamily="18" charset="-34"/>
              <a:cs typeface="Angsana New" panose="02020603050405020304" pitchFamily="18" charset="-34"/>
            </a:endParaRPr>
          </a:p>
        </p:txBody>
      </p:sp>
      <p:sp>
        <p:nvSpPr>
          <p:cNvPr id="3" name="ตัวแทนเนื้อหา 2">
            <a:extLst>
              <a:ext uri="{FF2B5EF4-FFF2-40B4-BE49-F238E27FC236}">
                <a16:creationId xmlns:a16="http://schemas.microsoft.com/office/drawing/2014/main" id="{796EA50A-4F4E-4247-F065-27DE52D1E20C}"/>
              </a:ext>
            </a:extLst>
          </p:cNvPr>
          <p:cNvSpPr>
            <a:spLocks noGrp="1"/>
          </p:cNvSpPr>
          <p:nvPr>
            <p:ph idx="1"/>
          </p:nvPr>
        </p:nvSpPr>
        <p:spPr>
          <a:xfrm>
            <a:off x="344129" y="2052918"/>
            <a:ext cx="11700387" cy="4195481"/>
          </a:xfrm>
        </p:spPr>
        <p:txBody>
          <a:bodyPr>
            <a:noAutofit/>
          </a:bodyPr>
          <a:lstStyle/>
          <a:p>
            <a:r>
              <a:rPr lang="en-US" sz="4400" dirty="0">
                <a:latin typeface="Angsana New" panose="02020603050405020304" pitchFamily="18" charset="-34"/>
                <a:cs typeface="Angsana New" panose="02020603050405020304" pitchFamily="18" charset="-34"/>
              </a:rPr>
              <a:t>Bargaining: Focuses on getting the best possible price or deal, often through a more competitive, short-term approach.</a:t>
            </a:r>
          </a:p>
          <a:p>
            <a:pPr marL="0" indent="0">
              <a:buNone/>
            </a:pPr>
            <a:endParaRPr lang="en-US" sz="4400" dirty="0">
              <a:latin typeface="Angsana New" panose="02020603050405020304" pitchFamily="18" charset="-34"/>
              <a:cs typeface="Angsana New" panose="02020603050405020304" pitchFamily="18" charset="-34"/>
            </a:endParaRPr>
          </a:p>
          <a:p>
            <a:r>
              <a:rPr lang="en-US" sz="4400" dirty="0">
                <a:latin typeface="Angsana New" panose="02020603050405020304" pitchFamily="18" charset="-34"/>
                <a:cs typeface="Angsana New" panose="02020603050405020304" pitchFamily="18" charset="-34"/>
              </a:rPr>
              <a:t>Negotiation: Aims for a more collaborative solution that considers long-term benefits and fosters a good working relationship.</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4229941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F4C999D3-BD5C-B03F-57AF-C88653A39CC0}"/>
              </a:ext>
            </a:extLst>
          </p:cNvPr>
          <p:cNvSpPr>
            <a:spLocks noGrp="1"/>
          </p:cNvSpPr>
          <p:nvPr>
            <p:ph type="title"/>
          </p:nvPr>
        </p:nvSpPr>
        <p:spPr>
          <a:xfrm>
            <a:off x="518292" y="109006"/>
            <a:ext cx="9404723" cy="1400530"/>
          </a:xfrm>
        </p:spPr>
        <p:txBody>
          <a:bodyPr/>
          <a:lstStyle/>
          <a:p>
            <a:r>
              <a:rPr lang="en-US" sz="6000" dirty="0">
                <a:latin typeface="Angsana New" panose="02020603050405020304" pitchFamily="18" charset="-34"/>
                <a:cs typeface="Angsana New" panose="02020603050405020304" pitchFamily="18" charset="-34"/>
              </a:rPr>
              <a:t>Bargaining:</a:t>
            </a:r>
            <a:endParaRPr lang="th-TH" sz="6000" dirty="0">
              <a:latin typeface="Angsana New" panose="02020603050405020304" pitchFamily="18" charset="-34"/>
              <a:cs typeface="Angsana New" panose="02020603050405020304" pitchFamily="18" charset="-34"/>
            </a:endParaRPr>
          </a:p>
        </p:txBody>
      </p:sp>
      <p:sp>
        <p:nvSpPr>
          <p:cNvPr id="3" name="ตัวแทนเนื้อหา 2">
            <a:extLst>
              <a:ext uri="{FF2B5EF4-FFF2-40B4-BE49-F238E27FC236}">
                <a16:creationId xmlns:a16="http://schemas.microsoft.com/office/drawing/2014/main" id="{B9A6FCF1-6AB2-9C07-A772-A947435D7F9A}"/>
              </a:ext>
            </a:extLst>
          </p:cNvPr>
          <p:cNvSpPr>
            <a:spLocks noGrp="1"/>
          </p:cNvSpPr>
          <p:nvPr>
            <p:ph idx="1"/>
          </p:nvPr>
        </p:nvSpPr>
        <p:spPr>
          <a:xfrm>
            <a:off x="285135" y="1133318"/>
            <a:ext cx="11906865" cy="4195481"/>
          </a:xfrm>
        </p:spPr>
        <p:txBody>
          <a:bodyPr>
            <a:noAutofit/>
          </a:bodyPr>
          <a:lstStyle/>
          <a:p>
            <a:r>
              <a:rPr lang="en-US" sz="4000" dirty="0">
                <a:latin typeface="Angsana New" panose="02020603050405020304" pitchFamily="18" charset="-34"/>
                <a:cs typeface="Angsana New" panose="02020603050405020304" pitchFamily="18" charset="-34"/>
              </a:rPr>
              <a:t>Definition: Bargaining is the process of discussing and compromising to reach an agreement between two or more parties. It typically involves setting prices, wages, or terms of trade.</a:t>
            </a:r>
          </a:p>
          <a:p>
            <a:r>
              <a:rPr lang="en-US" sz="4000" dirty="0">
                <a:latin typeface="Angsana New" panose="02020603050405020304" pitchFamily="18" charset="-34"/>
                <a:cs typeface="Angsana New" panose="02020603050405020304" pitchFamily="18" charset="-34"/>
              </a:rPr>
              <a:t>Key Elements: Bargaining often revolves around distributive issues, where the parties are trying to maximize their share of a fixed resource. This can lead to a win-lose scenario, where one party may gain at the expense of the other.</a:t>
            </a:r>
          </a:p>
          <a:p>
            <a:r>
              <a:rPr lang="en-US" sz="4000" dirty="0">
                <a:latin typeface="Angsana New" panose="02020603050405020304" pitchFamily="18" charset="-34"/>
                <a:cs typeface="Angsana New" panose="02020603050405020304" pitchFamily="18" charset="-34"/>
              </a:rPr>
              <a:t>Applications: Bargaining is commonly seen in situations such as purchasing goods or services, negotiating salaries, and union-management discussions</a:t>
            </a:r>
            <a:r>
              <a:rPr lang="en-US" sz="4400" dirty="0">
                <a:latin typeface="Angsana New" panose="02020603050405020304" pitchFamily="18" charset="-34"/>
                <a:cs typeface="Angsana New" panose="02020603050405020304" pitchFamily="18" charset="-34"/>
              </a:rPr>
              <a:t>.</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33207261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FEA6DE61-2EF3-29E7-D757-1DACC5A171B9}"/>
              </a:ext>
            </a:extLst>
          </p:cNvPr>
          <p:cNvSpPr>
            <a:spLocks noGrp="1"/>
          </p:cNvSpPr>
          <p:nvPr>
            <p:ph type="title"/>
          </p:nvPr>
        </p:nvSpPr>
        <p:spPr>
          <a:xfrm>
            <a:off x="665776" y="98757"/>
            <a:ext cx="9404723" cy="1400530"/>
          </a:xfrm>
        </p:spPr>
        <p:txBody>
          <a:bodyPr/>
          <a:lstStyle/>
          <a:p>
            <a:r>
              <a:rPr lang="en-US" sz="6000" dirty="0">
                <a:latin typeface="Angsana New" panose="02020603050405020304" pitchFamily="18" charset="-34"/>
                <a:cs typeface="Angsana New" panose="02020603050405020304" pitchFamily="18" charset="-34"/>
              </a:rPr>
              <a:t>Bargaining and Negotiation</a:t>
            </a:r>
            <a:endParaRPr lang="th-TH" sz="6000" dirty="0">
              <a:latin typeface="Angsana New" panose="02020603050405020304" pitchFamily="18" charset="-34"/>
              <a:cs typeface="Angsana New" panose="02020603050405020304" pitchFamily="18" charset="-34"/>
            </a:endParaRPr>
          </a:p>
        </p:txBody>
      </p:sp>
      <p:sp>
        <p:nvSpPr>
          <p:cNvPr id="3" name="ตัวแทนเนื้อหา 2">
            <a:extLst>
              <a:ext uri="{FF2B5EF4-FFF2-40B4-BE49-F238E27FC236}">
                <a16:creationId xmlns:a16="http://schemas.microsoft.com/office/drawing/2014/main" id="{369AC7F8-A038-2236-78FD-0139E10924AE}"/>
              </a:ext>
            </a:extLst>
          </p:cNvPr>
          <p:cNvSpPr>
            <a:spLocks noGrp="1"/>
          </p:cNvSpPr>
          <p:nvPr>
            <p:ph idx="1"/>
          </p:nvPr>
        </p:nvSpPr>
        <p:spPr>
          <a:xfrm>
            <a:off x="108154" y="932040"/>
            <a:ext cx="11867535" cy="4195481"/>
          </a:xfrm>
        </p:spPr>
        <p:txBody>
          <a:bodyPr>
            <a:noAutofit/>
          </a:bodyPr>
          <a:lstStyle/>
          <a:p>
            <a:pPr marL="0" indent="0">
              <a:buNone/>
            </a:pPr>
            <a:r>
              <a:rPr lang="en-US" sz="4000" dirty="0">
                <a:latin typeface="Angsana New" panose="02020603050405020304" pitchFamily="18" charset="-34"/>
                <a:cs typeface="Angsana New" panose="02020603050405020304" pitchFamily="18" charset="-34"/>
              </a:rPr>
              <a:t>Bargaining and negotiation are essential skills in various aspects of life, from business transactions to personal interactions. Here are some key principles and strategies:</a:t>
            </a:r>
          </a:p>
          <a:p>
            <a:pPr marL="0" indent="0">
              <a:buNone/>
            </a:pPr>
            <a:r>
              <a:rPr lang="en-US" sz="4000" dirty="0">
                <a:latin typeface="Angsana New" panose="02020603050405020304" pitchFamily="18" charset="-34"/>
                <a:cs typeface="Angsana New" panose="02020603050405020304" pitchFamily="18" charset="-34"/>
              </a:rPr>
              <a:t>1. Preparation: Know what you want to achieve and understand the other party's interests and motivations. Research the relevant facts and figures to support your position.</a:t>
            </a:r>
          </a:p>
          <a:p>
            <a:pPr marL="0" indent="0">
              <a:buNone/>
            </a:pPr>
            <a:r>
              <a:rPr lang="en-US" sz="4000" dirty="0">
                <a:latin typeface="Angsana New" panose="02020603050405020304" pitchFamily="18" charset="-34"/>
                <a:cs typeface="Angsana New" panose="02020603050405020304" pitchFamily="18" charset="-34"/>
              </a:rPr>
              <a:t>2.Identify Alternatives: Determine your BATNA (Best Alternative to a Negotiated Agreement) and understand your walk-away point. Knowing your alternatives gives you leverage and confidence during negotiations.</a:t>
            </a:r>
            <a:endParaRPr lang="th-TH" sz="40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30707702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DE3D2A7E-7AD1-62D2-F598-3B90F70F0B93}"/>
              </a:ext>
            </a:extLst>
          </p:cNvPr>
          <p:cNvSpPr>
            <a:spLocks noGrp="1"/>
          </p:cNvSpPr>
          <p:nvPr>
            <p:ph idx="1"/>
          </p:nvPr>
        </p:nvSpPr>
        <p:spPr>
          <a:xfrm>
            <a:off x="255639" y="403122"/>
            <a:ext cx="11651226" cy="6371303"/>
          </a:xfrm>
        </p:spPr>
        <p:txBody>
          <a:bodyPr>
            <a:normAutofit fontScale="92500" lnSpcReduction="10000"/>
          </a:bodyPr>
          <a:lstStyle/>
          <a:p>
            <a:pPr marL="0" indent="0">
              <a:buNone/>
            </a:pPr>
            <a:r>
              <a:rPr lang="en-US" dirty="0"/>
              <a:t>3</a:t>
            </a:r>
            <a:r>
              <a:rPr lang="en-US" sz="4000" dirty="0">
                <a:latin typeface="Angsana New" panose="02020603050405020304" pitchFamily="18" charset="-34"/>
                <a:cs typeface="Angsana New" panose="02020603050405020304" pitchFamily="18" charset="-34"/>
              </a:rPr>
              <a:t>. Build Rapport: Establishing a positive relationship with the other party can facilitate smoother negotiations. Listen actively, show empathy, and maintain open communication.</a:t>
            </a:r>
          </a:p>
          <a:p>
            <a:pPr marL="0" indent="0">
              <a:buNone/>
            </a:pPr>
            <a:r>
              <a:rPr lang="en-US" sz="4000" dirty="0">
                <a:latin typeface="Angsana New" panose="02020603050405020304" pitchFamily="18" charset="-34"/>
                <a:cs typeface="Angsana New" panose="02020603050405020304" pitchFamily="18" charset="-34"/>
              </a:rPr>
              <a:t>4. Clarify Objectives and Constraints: Clearly define the goals and constraints of both parties. Understanding each other's priorities can help find mutually beneficial solutions.</a:t>
            </a:r>
          </a:p>
          <a:p>
            <a:pPr marL="0" indent="0">
              <a:buNone/>
            </a:pPr>
            <a:r>
              <a:rPr lang="en-US" sz="4000" dirty="0">
                <a:latin typeface="Angsana New" panose="02020603050405020304" pitchFamily="18" charset="-34"/>
                <a:cs typeface="Angsana New" panose="02020603050405020304" pitchFamily="18" charset="-34"/>
              </a:rPr>
              <a:t>5. Create Value: Look for opportunities to expand the pie and create value for both parties. Focus on interests rather than positions and brainstorm creative solutions.</a:t>
            </a:r>
          </a:p>
          <a:p>
            <a:pPr marL="0" indent="0">
              <a:buNone/>
            </a:pPr>
            <a:r>
              <a:rPr lang="en-US" sz="4000" dirty="0">
                <a:latin typeface="Angsana New" panose="02020603050405020304" pitchFamily="18" charset="-34"/>
                <a:cs typeface="Angsana New" panose="02020603050405020304" pitchFamily="18" charset="-34"/>
              </a:rPr>
              <a:t>6. Trade-offs and Concessions: Be prepared to make concessions but do so strategically. Prioritize your concessions based on their importance to the other party and try to extract concessions in return.</a:t>
            </a:r>
          </a:p>
          <a:p>
            <a:pPr marL="0" indent="0">
              <a:buNone/>
            </a:pPr>
            <a:r>
              <a:rPr lang="en-US" sz="4000" dirty="0">
                <a:latin typeface="Angsana New" panose="02020603050405020304" pitchFamily="18" charset="-34"/>
                <a:cs typeface="Angsana New" panose="02020603050405020304" pitchFamily="18" charset="-34"/>
              </a:rPr>
              <a:t>7. Manage Emotions: Keep emotions in check and remain calm and composed during negotiations. Emotional reactions can cloud judgment and derail discussions</a:t>
            </a:r>
            <a:r>
              <a:rPr lang="en-US" dirty="0"/>
              <a:t>.</a:t>
            </a:r>
            <a:endParaRPr lang="th-TH" dirty="0"/>
          </a:p>
        </p:txBody>
      </p:sp>
    </p:spTree>
    <p:extLst>
      <p:ext uri="{BB962C8B-B14F-4D97-AF65-F5344CB8AC3E}">
        <p14:creationId xmlns:p14="http://schemas.microsoft.com/office/powerpoint/2010/main" val="1743132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DE53FBAB-6543-8549-40CE-90713A5EED5D}"/>
              </a:ext>
            </a:extLst>
          </p:cNvPr>
          <p:cNvSpPr>
            <a:spLocks noGrp="1"/>
          </p:cNvSpPr>
          <p:nvPr>
            <p:ph idx="1"/>
          </p:nvPr>
        </p:nvSpPr>
        <p:spPr>
          <a:xfrm>
            <a:off x="226142" y="255640"/>
            <a:ext cx="11788877" cy="5992760"/>
          </a:xfrm>
        </p:spPr>
        <p:txBody>
          <a:bodyPr>
            <a:noAutofit/>
          </a:bodyPr>
          <a:lstStyle/>
          <a:p>
            <a:pPr marL="0" indent="0">
              <a:buNone/>
            </a:pPr>
            <a:r>
              <a:rPr lang="en-US" sz="4000" dirty="0">
                <a:latin typeface="Angsana New" panose="02020603050405020304" pitchFamily="18" charset="-34"/>
                <a:cs typeface="Angsana New" panose="02020603050405020304" pitchFamily="18" charset="-34"/>
              </a:rPr>
              <a:t>8.Use Effective Communication: Clearly articulate your points and actively listen to the other party. Ask open-ended questions to gather information and encourage dialogue.</a:t>
            </a:r>
          </a:p>
          <a:p>
            <a:pPr marL="0" indent="0">
              <a:buNone/>
            </a:pPr>
            <a:r>
              <a:rPr lang="en-US" sz="4000" dirty="0">
                <a:latin typeface="Angsana New" panose="02020603050405020304" pitchFamily="18" charset="-34"/>
                <a:cs typeface="Angsana New" panose="02020603050405020304" pitchFamily="18" charset="-34"/>
              </a:rPr>
              <a:t>9.Negotiate in Stages: Break down complex negotiations into smaller, manageable issues. Address each issue separately to prevent deadlock and build momentum.</a:t>
            </a:r>
          </a:p>
          <a:p>
            <a:pPr marL="0" indent="0">
              <a:buNone/>
            </a:pPr>
            <a:r>
              <a:rPr lang="en-US" sz="4000" dirty="0">
                <a:latin typeface="Angsana New" panose="02020603050405020304" pitchFamily="18" charset="-34"/>
                <a:cs typeface="Angsana New" panose="02020603050405020304" pitchFamily="18" charset="-34"/>
              </a:rPr>
              <a:t>10. Closure and Follow-up: Once an agreement is reached, ensure that it is documented properly and all parties understand their commitments. Follow up as needed to ensure that the agreement is implemented as planned.</a:t>
            </a:r>
            <a:endParaRPr lang="th-TH" sz="40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6223395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DB5051AF-144E-5229-C159-2E4C16E3F96B}"/>
              </a:ext>
            </a:extLst>
          </p:cNvPr>
          <p:cNvSpPr>
            <a:spLocks noGrp="1"/>
          </p:cNvSpPr>
          <p:nvPr>
            <p:ph type="title"/>
          </p:nvPr>
        </p:nvSpPr>
        <p:spPr>
          <a:xfrm>
            <a:off x="685440" y="109006"/>
            <a:ext cx="9404723" cy="1400530"/>
          </a:xfrm>
        </p:spPr>
        <p:txBody>
          <a:bodyPr/>
          <a:lstStyle/>
          <a:p>
            <a:r>
              <a:rPr lang="en-US" sz="6000" dirty="0">
                <a:latin typeface="Angsana New" panose="02020603050405020304" pitchFamily="18" charset="-34"/>
                <a:cs typeface="Angsana New" panose="02020603050405020304" pitchFamily="18" charset="-34"/>
              </a:rPr>
              <a:t>Qualification of Negotiations:</a:t>
            </a:r>
            <a:endParaRPr lang="th-TH" sz="6000" dirty="0">
              <a:latin typeface="Angsana New" panose="02020603050405020304" pitchFamily="18" charset="-34"/>
              <a:cs typeface="Angsana New" panose="02020603050405020304" pitchFamily="18" charset="-34"/>
            </a:endParaRPr>
          </a:p>
        </p:txBody>
      </p:sp>
      <p:sp>
        <p:nvSpPr>
          <p:cNvPr id="3" name="ตัวแทนเนื้อหา 2">
            <a:extLst>
              <a:ext uri="{FF2B5EF4-FFF2-40B4-BE49-F238E27FC236}">
                <a16:creationId xmlns:a16="http://schemas.microsoft.com/office/drawing/2014/main" id="{2F0881EF-1BC1-9D4F-4A33-D287C6F0571A}"/>
              </a:ext>
            </a:extLst>
          </p:cNvPr>
          <p:cNvSpPr>
            <a:spLocks noGrp="1"/>
          </p:cNvSpPr>
          <p:nvPr>
            <p:ph idx="1"/>
          </p:nvPr>
        </p:nvSpPr>
        <p:spPr>
          <a:xfrm>
            <a:off x="-93406" y="1034996"/>
            <a:ext cx="12024852" cy="4195481"/>
          </a:xfrm>
        </p:spPr>
        <p:txBody>
          <a:bodyPr>
            <a:noAutofit/>
          </a:bodyPr>
          <a:lstStyle/>
          <a:p>
            <a:r>
              <a:rPr lang="en-US" sz="3200" dirty="0">
                <a:latin typeface="Angsana New" panose="02020603050405020304" pitchFamily="18" charset="-34"/>
                <a:cs typeface="Angsana New" panose="02020603050405020304" pitchFamily="18" charset="-34"/>
              </a:rPr>
              <a:t>Communication Skills: A negotiator should possess excellent communication skills, including the ability to clearly articulate thoughts, actively listen to others, and express ideas in a compelling manner.</a:t>
            </a:r>
          </a:p>
          <a:p>
            <a:r>
              <a:rPr lang="en-US" sz="3200" dirty="0">
                <a:latin typeface="Angsana New" panose="02020603050405020304" pitchFamily="18" charset="-34"/>
                <a:cs typeface="Angsana New" panose="02020603050405020304" pitchFamily="18" charset="-34"/>
              </a:rPr>
              <a:t>Analytical Skills: The ability to analyze complex situations, evaluate different options, and identify potential risks and benefits is essential in negotiation.</a:t>
            </a:r>
          </a:p>
        </p:txBody>
      </p:sp>
    </p:spTree>
    <p:extLst>
      <p:ext uri="{BB962C8B-B14F-4D97-AF65-F5344CB8AC3E}">
        <p14:creationId xmlns:p14="http://schemas.microsoft.com/office/powerpoint/2010/main" val="3768065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37EF7164-649D-2E0B-7C95-CCD083FA538D}"/>
              </a:ext>
            </a:extLst>
          </p:cNvPr>
          <p:cNvSpPr>
            <a:spLocks noGrp="1"/>
          </p:cNvSpPr>
          <p:nvPr>
            <p:ph idx="1"/>
          </p:nvPr>
        </p:nvSpPr>
        <p:spPr>
          <a:xfrm>
            <a:off x="403122" y="324465"/>
            <a:ext cx="11720051" cy="4869273"/>
          </a:xfrm>
        </p:spPr>
        <p:txBody>
          <a:bodyPr>
            <a:noAutofit/>
          </a:bodyPr>
          <a:lstStyle/>
          <a:p>
            <a:pPr marL="0" indent="0">
              <a:buNone/>
            </a:pPr>
            <a:r>
              <a:rPr lang="en-US" sz="4800" dirty="0">
                <a:latin typeface="Angsana New" panose="02020603050405020304" pitchFamily="18" charset="-34"/>
                <a:cs typeface="Angsana New" panose="02020603050405020304" pitchFamily="18" charset="-34"/>
              </a:rPr>
              <a:t>Business negotiations refer to the process of discussion and communication between parties aimed at reaching mutually</a:t>
            </a:r>
          </a:p>
          <a:p>
            <a:pPr marL="0" indent="0">
              <a:buNone/>
            </a:pPr>
            <a:r>
              <a:rPr lang="en-US" sz="4800" dirty="0">
                <a:latin typeface="Angsana New" panose="02020603050405020304" pitchFamily="18" charset="-34"/>
                <a:cs typeface="Angsana New" panose="02020603050405020304" pitchFamily="18" charset="-34"/>
              </a:rPr>
              <a:t> acceptable agreements or solutions regarding various aspects of a business transaction or relationship. These negotiations can occur between individuals, teams, or organizations and often involve bargaining and compromise to achieve desired outcomes.</a:t>
            </a:r>
            <a:endParaRPr lang="th-TH" sz="48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39667091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DB5051AF-144E-5229-C159-2E4C16E3F96B}"/>
              </a:ext>
            </a:extLst>
          </p:cNvPr>
          <p:cNvSpPr>
            <a:spLocks noGrp="1"/>
          </p:cNvSpPr>
          <p:nvPr>
            <p:ph type="title"/>
          </p:nvPr>
        </p:nvSpPr>
        <p:spPr>
          <a:xfrm>
            <a:off x="685440" y="109006"/>
            <a:ext cx="9404723" cy="1400530"/>
          </a:xfrm>
        </p:spPr>
        <p:txBody>
          <a:bodyPr/>
          <a:lstStyle/>
          <a:p>
            <a:r>
              <a:rPr lang="en-US" sz="6000" dirty="0">
                <a:latin typeface="Angsana New" panose="02020603050405020304" pitchFamily="18" charset="-34"/>
                <a:cs typeface="Angsana New" panose="02020603050405020304" pitchFamily="18" charset="-34"/>
              </a:rPr>
              <a:t>Qualification of Negotiations:</a:t>
            </a:r>
            <a:r>
              <a:rPr lang="th-TH" sz="6000" dirty="0">
                <a:latin typeface="Angsana New" panose="02020603050405020304" pitchFamily="18" charset="-34"/>
                <a:cs typeface="Angsana New" panose="02020603050405020304" pitchFamily="18" charset="-34"/>
              </a:rPr>
              <a:t>( </a:t>
            </a:r>
            <a:r>
              <a:rPr lang="en-US" sz="6000" dirty="0">
                <a:latin typeface="Angsana New" panose="02020603050405020304" pitchFamily="18" charset="-34"/>
                <a:cs typeface="Angsana New" panose="02020603050405020304" pitchFamily="18" charset="-34"/>
              </a:rPr>
              <a:t>cont.)</a:t>
            </a:r>
            <a:endParaRPr lang="th-TH" sz="6000" dirty="0">
              <a:latin typeface="Angsana New" panose="02020603050405020304" pitchFamily="18" charset="-34"/>
              <a:cs typeface="Angsana New" panose="02020603050405020304" pitchFamily="18" charset="-34"/>
            </a:endParaRPr>
          </a:p>
        </p:txBody>
      </p:sp>
      <p:sp>
        <p:nvSpPr>
          <p:cNvPr id="3" name="ตัวแทนเนื้อหา 2">
            <a:extLst>
              <a:ext uri="{FF2B5EF4-FFF2-40B4-BE49-F238E27FC236}">
                <a16:creationId xmlns:a16="http://schemas.microsoft.com/office/drawing/2014/main" id="{2F0881EF-1BC1-9D4F-4A33-D287C6F0571A}"/>
              </a:ext>
            </a:extLst>
          </p:cNvPr>
          <p:cNvSpPr>
            <a:spLocks noGrp="1"/>
          </p:cNvSpPr>
          <p:nvPr>
            <p:ph idx="1"/>
          </p:nvPr>
        </p:nvSpPr>
        <p:spPr>
          <a:xfrm>
            <a:off x="-93406" y="1034996"/>
            <a:ext cx="12024852" cy="4195481"/>
          </a:xfrm>
        </p:spPr>
        <p:txBody>
          <a:bodyPr>
            <a:noAutofit/>
          </a:bodyPr>
          <a:lstStyle/>
          <a:p>
            <a:r>
              <a:rPr lang="en-US" sz="3200" dirty="0">
                <a:latin typeface="Angsana New" panose="02020603050405020304" pitchFamily="18" charset="-34"/>
                <a:cs typeface="Angsana New" panose="02020603050405020304" pitchFamily="18" charset="-34"/>
              </a:rPr>
              <a:t>Emotional Intelligence: Emotional intelligence is vital for understanding the needs and motivations of the parties involved in a negotiation and adapting strategies accordingly.</a:t>
            </a:r>
          </a:p>
          <a:p>
            <a:r>
              <a:rPr lang="en-US" sz="3200" dirty="0">
                <a:latin typeface="Angsana New" panose="02020603050405020304" pitchFamily="18" charset="-34"/>
                <a:cs typeface="Angsana New" panose="02020603050405020304" pitchFamily="18" charset="-34"/>
              </a:rPr>
              <a:t>Problem-Solving: Negotiators should be skilled in identifying and resolving conflicts, finding common ground, and developing creative solutions.</a:t>
            </a:r>
          </a:p>
          <a:p>
            <a:r>
              <a:rPr lang="en-US" sz="3200" dirty="0">
                <a:latin typeface="Angsana New" panose="02020603050405020304" pitchFamily="18" charset="-34"/>
                <a:cs typeface="Angsana New" panose="02020603050405020304" pitchFamily="18" charset="-34"/>
              </a:rPr>
              <a:t>Education: While a specific degree is not always required, a background in fields like business, law, psychology, or communication can be helpful in developing negotiation skills.</a:t>
            </a:r>
            <a:endParaRPr lang="th-TH" sz="32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2991125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A5A17CED-5BCF-262F-8A6B-B3F864868CFA}"/>
              </a:ext>
            </a:extLst>
          </p:cNvPr>
          <p:cNvSpPr>
            <a:spLocks noGrp="1"/>
          </p:cNvSpPr>
          <p:nvPr>
            <p:ph type="title"/>
          </p:nvPr>
        </p:nvSpPr>
        <p:spPr>
          <a:xfrm>
            <a:off x="3576125" y="442886"/>
            <a:ext cx="2893502" cy="1061450"/>
          </a:xfrm>
        </p:spPr>
        <p:txBody>
          <a:bodyPr/>
          <a:lstStyle/>
          <a:p>
            <a:r>
              <a:rPr lang="en-US" dirty="0"/>
              <a:t>Question</a:t>
            </a:r>
            <a:endParaRPr lang="th-TH" dirty="0"/>
          </a:p>
        </p:txBody>
      </p:sp>
      <p:sp>
        <p:nvSpPr>
          <p:cNvPr id="3" name="ตัวแทนเนื้อหา 2">
            <a:extLst>
              <a:ext uri="{FF2B5EF4-FFF2-40B4-BE49-F238E27FC236}">
                <a16:creationId xmlns:a16="http://schemas.microsoft.com/office/drawing/2014/main" id="{637ACCAA-4A5A-D3B6-8FD1-CBED6E125EB6}"/>
              </a:ext>
            </a:extLst>
          </p:cNvPr>
          <p:cNvSpPr>
            <a:spLocks noGrp="1"/>
          </p:cNvSpPr>
          <p:nvPr>
            <p:ph idx="1"/>
          </p:nvPr>
        </p:nvSpPr>
        <p:spPr>
          <a:xfrm>
            <a:off x="1103312" y="2052918"/>
            <a:ext cx="8946541" cy="798437"/>
          </a:xfrm>
        </p:spPr>
        <p:txBody>
          <a:bodyPr>
            <a:normAutofit/>
          </a:bodyPr>
          <a:lstStyle/>
          <a:p>
            <a:r>
              <a:rPr lang="en-US" sz="4400">
                <a:latin typeface="Angsana New" panose="02020603050405020304" pitchFamily="18" charset="-34"/>
                <a:cs typeface="Angsana New" panose="02020603050405020304" pitchFamily="18" charset="-34"/>
              </a:rPr>
              <a:t> Please </a:t>
            </a:r>
            <a:r>
              <a:rPr lang="en-US" sz="4400" dirty="0">
                <a:latin typeface="Angsana New" panose="02020603050405020304" pitchFamily="18" charset="-34"/>
                <a:cs typeface="Angsana New" panose="02020603050405020304" pitchFamily="18" charset="-34"/>
              </a:rPr>
              <a:t>explain 3 benefits of business negotiation.</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4112038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0909DECF-9BCE-D0A0-3743-87CAC295F75A}"/>
              </a:ext>
            </a:extLst>
          </p:cNvPr>
          <p:cNvSpPr>
            <a:spLocks noGrp="1"/>
          </p:cNvSpPr>
          <p:nvPr>
            <p:ph idx="1"/>
          </p:nvPr>
        </p:nvSpPr>
        <p:spPr>
          <a:xfrm>
            <a:off x="344130" y="645754"/>
            <a:ext cx="11631560" cy="4351338"/>
          </a:xfrm>
        </p:spPr>
        <p:txBody>
          <a:bodyPr>
            <a:noAutofit/>
          </a:bodyPr>
          <a:lstStyle/>
          <a:p>
            <a:r>
              <a:rPr lang="en-US" sz="4000" dirty="0">
                <a:latin typeface="Angsana New" panose="02020603050405020304" pitchFamily="18" charset="-34"/>
                <a:cs typeface="Angsana New" panose="02020603050405020304" pitchFamily="18" charset="-34"/>
              </a:rPr>
              <a:t>  </a:t>
            </a:r>
            <a:r>
              <a:rPr lang="en-US" sz="4800" dirty="0">
                <a:latin typeface="Angsana New" panose="02020603050405020304" pitchFamily="18" charset="-34"/>
                <a:cs typeface="Angsana New" panose="02020603050405020304" pitchFamily="18" charset="-34"/>
              </a:rPr>
              <a:t>bargaining is a fundamental aspect of business negotiations where each party seeks to maximize its own interests while also considering the interests of the other party. It involves the exchange of offers, counteroffers, and concessions in an attempt to find common ground and reach a mutually beneficial agreement. Bargaining tactics may include persuasion, negotiation techniques, and the use of leverage to influence the outcome in one's favor.</a:t>
            </a:r>
            <a:endParaRPr lang="th-TH" sz="48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29704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5BEB5284-98BD-A870-9760-8D679386BDB1}"/>
              </a:ext>
            </a:extLst>
          </p:cNvPr>
          <p:cNvSpPr>
            <a:spLocks noGrp="1"/>
          </p:cNvSpPr>
          <p:nvPr>
            <p:ph idx="1"/>
          </p:nvPr>
        </p:nvSpPr>
        <p:spPr>
          <a:xfrm>
            <a:off x="245806" y="167148"/>
            <a:ext cx="11729884" cy="6009815"/>
          </a:xfrm>
        </p:spPr>
        <p:txBody>
          <a:bodyPr>
            <a:noAutofit/>
          </a:bodyPr>
          <a:lstStyle/>
          <a:p>
            <a:r>
              <a:rPr lang="en-US" sz="4400" dirty="0">
                <a:latin typeface="Angsana New" panose="02020603050405020304" pitchFamily="18" charset="-34"/>
                <a:cs typeface="Angsana New" panose="02020603050405020304" pitchFamily="18" charset="-34"/>
              </a:rPr>
              <a:t> </a:t>
            </a:r>
            <a:r>
              <a:rPr lang="en-US" sz="4800" dirty="0">
                <a:latin typeface="Angsana New" panose="02020603050405020304" pitchFamily="18" charset="-34"/>
                <a:cs typeface="Angsana New" panose="02020603050405020304" pitchFamily="18" charset="-34"/>
              </a:rPr>
              <a:t>Negotiation in business encompasses a broader range of activities beyond just bargaining. It involves the entire process of communication, information sharing, problem-solving, and decision-making aimed at reaching a consensus or agreement that satisfies the interests and objectives of all parties involved. Negotiation skills such as active listening, empathy, creativity, and the ability to effectively communicate and collaborate are essential for successful business negotiations</a:t>
            </a:r>
            <a:r>
              <a:rPr lang="en-US" sz="4400" dirty="0">
                <a:latin typeface="Angsana New" panose="02020603050405020304" pitchFamily="18" charset="-34"/>
                <a:cs typeface="Angsana New" panose="02020603050405020304" pitchFamily="18" charset="-34"/>
              </a:rPr>
              <a:t>.</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1681354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2CFBD461-9F42-0F11-7DA8-ED332F6AD9A8}"/>
              </a:ext>
            </a:extLst>
          </p:cNvPr>
          <p:cNvSpPr>
            <a:spLocks noGrp="1"/>
          </p:cNvSpPr>
          <p:nvPr>
            <p:ph type="title"/>
          </p:nvPr>
        </p:nvSpPr>
        <p:spPr>
          <a:xfrm>
            <a:off x="157317" y="208269"/>
            <a:ext cx="11857703" cy="1325563"/>
          </a:xfrm>
        </p:spPr>
        <p:txBody>
          <a:bodyPr/>
          <a:lstStyle/>
          <a:p>
            <a:r>
              <a:rPr lang="en-US" sz="5400" dirty="0">
                <a:latin typeface="Angsana New" panose="02020603050405020304" pitchFamily="18" charset="-34"/>
                <a:cs typeface="Angsana New" panose="02020603050405020304" pitchFamily="18" charset="-34"/>
              </a:rPr>
              <a:t>Business negotiations can occur in various contexts, including:</a:t>
            </a:r>
            <a:endParaRPr lang="th-TH" sz="5400" dirty="0">
              <a:latin typeface="Angsana New" panose="02020603050405020304" pitchFamily="18" charset="-34"/>
              <a:cs typeface="Angsana New" panose="02020603050405020304" pitchFamily="18" charset="-34"/>
            </a:endParaRPr>
          </a:p>
        </p:txBody>
      </p:sp>
      <p:sp>
        <p:nvSpPr>
          <p:cNvPr id="3" name="ตัวแทนเนื้อหา 2">
            <a:extLst>
              <a:ext uri="{FF2B5EF4-FFF2-40B4-BE49-F238E27FC236}">
                <a16:creationId xmlns:a16="http://schemas.microsoft.com/office/drawing/2014/main" id="{F4E2E20A-5E8C-75DF-C614-AA2EA7D0501B}"/>
              </a:ext>
            </a:extLst>
          </p:cNvPr>
          <p:cNvSpPr>
            <a:spLocks noGrp="1"/>
          </p:cNvSpPr>
          <p:nvPr>
            <p:ph idx="1"/>
          </p:nvPr>
        </p:nvSpPr>
        <p:spPr>
          <a:xfrm>
            <a:off x="157317" y="1425677"/>
            <a:ext cx="12034684" cy="4643131"/>
          </a:xfrm>
        </p:spPr>
        <p:txBody>
          <a:bodyPr>
            <a:noAutofit/>
          </a:bodyPr>
          <a:lstStyle/>
          <a:p>
            <a:r>
              <a:rPr lang="en-US" sz="4000" dirty="0">
                <a:latin typeface="Angsana New" panose="02020603050405020304" pitchFamily="18" charset="-34"/>
                <a:cs typeface="Angsana New" panose="02020603050405020304" pitchFamily="18" charset="-34"/>
              </a:rPr>
              <a:t>Contract negotiations: Discussions between parties to establish the terms and conditions of a contract, including pricing, delivery schedules, warranties, and other provisions.</a:t>
            </a:r>
          </a:p>
          <a:p>
            <a:r>
              <a:rPr lang="en-US" sz="4000" dirty="0">
                <a:latin typeface="Angsana New" panose="02020603050405020304" pitchFamily="18" charset="-34"/>
                <a:cs typeface="Angsana New" panose="02020603050405020304" pitchFamily="18" charset="-34"/>
              </a:rPr>
              <a:t>Partnership or joint venture negotiations: Negotiations between companies to form partnerships or joint ventures for collaboration on projects, product development, or market expansion.</a:t>
            </a:r>
          </a:p>
          <a:p>
            <a:r>
              <a:rPr lang="en-US" sz="4000" dirty="0">
                <a:latin typeface="Angsana New" panose="02020603050405020304" pitchFamily="18" charset="-34"/>
                <a:cs typeface="Angsana New" panose="02020603050405020304" pitchFamily="18" charset="-34"/>
              </a:rPr>
              <a:t>Mergers and acquisitions (M&amp;A) negotiations: Negotiations between acquiring and target companies to finalize the terms of a merger or acquisition, including valuation, deal structure, and integration plans.</a:t>
            </a:r>
            <a:endParaRPr lang="th-TH" sz="40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870920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9AD5B832-CAAD-2A5A-6CA6-666417EB647D}"/>
              </a:ext>
            </a:extLst>
          </p:cNvPr>
          <p:cNvSpPr>
            <a:spLocks noGrp="1"/>
          </p:cNvSpPr>
          <p:nvPr>
            <p:ph idx="1"/>
          </p:nvPr>
        </p:nvSpPr>
        <p:spPr>
          <a:xfrm>
            <a:off x="108155" y="665419"/>
            <a:ext cx="12083845" cy="4351338"/>
          </a:xfrm>
        </p:spPr>
        <p:txBody>
          <a:bodyPr>
            <a:noAutofit/>
          </a:bodyPr>
          <a:lstStyle/>
          <a:p>
            <a:r>
              <a:rPr lang="en-US" sz="4400" dirty="0">
                <a:latin typeface="Angsana New" panose="02020603050405020304" pitchFamily="18" charset="-34"/>
                <a:cs typeface="Angsana New" panose="02020603050405020304" pitchFamily="18" charset="-34"/>
              </a:rPr>
              <a:t> Sales negotiations: Negotiations between sellers and buyers to finalize the terms of a sale, including price, payment terms, delivery arrangements, and warranties.</a:t>
            </a:r>
          </a:p>
          <a:p>
            <a:pPr marL="0" indent="0">
              <a:buNone/>
            </a:pPr>
            <a:endParaRPr lang="en-US" sz="4400" dirty="0">
              <a:latin typeface="Angsana New" panose="02020603050405020304" pitchFamily="18" charset="-34"/>
              <a:cs typeface="Angsana New" panose="02020603050405020304" pitchFamily="18" charset="-34"/>
            </a:endParaRPr>
          </a:p>
          <a:p>
            <a:r>
              <a:rPr lang="en-US" sz="4400" dirty="0">
                <a:latin typeface="Angsana New" panose="02020603050405020304" pitchFamily="18" charset="-34"/>
                <a:cs typeface="Angsana New" panose="02020603050405020304" pitchFamily="18" charset="-34"/>
              </a:rPr>
              <a:t> Vendor negotiations: Negotiations between businesses and their suppliers or service providers to establish contracts or agreements for the purchase of goods or services</a:t>
            </a:r>
            <a:r>
              <a:rPr lang="en-US" sz="4000" dirty="0">
                <a:cs typeface="+mj-cs"/>
              </a:rPr>
              <a:t>.</a:t>
            </a:r>
            <a:endParaRPr lang="th-TH" sz="4000" dirty="0">
              <a:cs typeface="+mj-cs"/>
            </a:endParaRPr>
          </a:p>
        </p:txBody>
      </p:sp>
    </p:spTree>
    <p:extLst>
      <p:ext uri="{BB962C8B-B14F-4D97-AF65-F5344CB8AC3E}">
        <p14:creationId xmlns:p14="http://schemas.microsoft.com/office/powerpoint/2010/main" val="4100203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CE7F2205-A1A5-A114-9913-968EB4EE6B23}"/>
              </a:ext>
            </a:extLst>
          </p:cNvPr>
          <p:cNvSpPr>
            <a:spLocks noGrp="1"/>
          </p:cNvSpPr>
          <p:nvPr>
            <p:ph idx="1"/>
          </p:nvPr>
        </p:nvSpPr>
        <p:spPr>
          <a:xfrm>
            <a:off x="176981" y="684648"/>
            <a:ext cx="11680722" cy="3680876"/>
          </a:xfrm>
        </p:spPr>
        <p:txBody>
          <a:bodyPr>
            <a:noAutofit/>
          </a:bodyPr>
          <a:lstStyle/>
          <a:p>
            <a:r>
              <a:rPr lang="en-US" sz="4000" dirty="0">
                <a:latin typeface="+mj-lt"/>
                <a:cs typeface="Angsana New" panose="02020603050405020304" pitchFamily="18" charset="-34"/>
              </a:rPr>
              <a:t> </a:t>
            </a:r>
            <a:r>
              <a:rPr lang="en-US" sz="4800" dirty="0">
                <a:latin typeface="Angsana New" panose="02020603050405020304" pitchFamily="18" charset="-34"/>
                <a:cs typeface="Angsana New" panose="02020603050405020304" pitchFamily="18" charset="-34"/>
              </a:rPr>
              <a:t>Effective business negotiations require careful planning, preparation, and strategy development to achieve desired outcomes while maintaining positive relationships with the other party. It's essential for negotiators to understand their own objectives and priorities, as well as the interests and concerns of the other party, to facilitate productive discussions and reach mutually beneficial agreements.</a:t>
            </a:r>
            <a:endParaRPr lang="th-TH" sz="48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2946732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882D08E7-8D7B-DF8B-9814-D1F419F3AB89}"/>
              </a:ext>
            </a:extLst>
          </p:cNvPr>
          <p:cNvSpPr>
            <a:spLocks noGrp="1"/>
          </p:cNvSpPr>
          <p:nvPr>
            <p:ph idx="1"/>
          </p:nvPr>
        </p:nvSpPr>
        <p:spPr>
          <a:xfrm>
            <a:off x="403123" y="609600"/>
            <a:ext cx="11395587" cy="5638799"/>
          </a:xfrm>
        </p:spPr>
        <p:txBody>
          <a:bodyPr>
            <a:noAutofit/>
          </a:bodyPr>
          <a:lstStyle/>
          <a:p>
            <a:r>
              <a:rPr lang="en-US" sz="4400" dirty="0">
                <a:latin typeface="Angsana New" panose="02020603050405020304" pitchFamily="18" charset="-34"/>
                <a:cs typeface="Angsana New" panose="02020603050405020304" pitchFamily="18" charset="-34"/>
              </a:rPr>
              <a:t> Business negotiations are strategic discussions or interactions between two or more parties, such as companies, individuals, or organizations, aimed at reaching a mutually acceptable agreement on specific issues, terms, or conditions. These negotiations are an essential part of the business world, facilitating deals, partnerships, and conflict resolution.</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589918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F4AA7299-1740-412A-2419-D942EFF19378}"/>
              </a:ext>
            </a:extLst>
          </p:cNvPr>
          <p:cNvSpPr>
            <a:spLocks noGrp="1"/>
          </p:cNvSpPr>
          <p:nvPr>
            <p:ph idx="1"/>
          </p:nvPr>
        </p:nvSpPr>
        <p:spPr>
          <a:xfrm>
            <a:off x="432620" y="196646"/>
            <a:ext cx="11484078" cy="6051754"/>
          </a:xfrm>
        </p:spPr>
        <p:txBody>
          <a:bodyPr>
            <a:normAutofit/>
          </a:bodyPr>
          <a:lstStyle/>
          <a:p>
            <a:r>
              <a:rPr lang="en-US" sz="4400" dirty="0">
                <a:latin typeface="Angsana New" panose="02020603050405020304" pitchFamily="18" charset="-34"/>
                <a:cs typeface="Angsana New" panose="02020603050405020304" pitchFamily="18" charset="-34"/>
              </a:rPr>
              <a:t>Bargaining and negotiation in business involve the exchange of information, ideas, and proposals to establish common ground and align interests between parties. Each party seeks to secure favorable terms while maintaining a strong working relationship. Key components of effective negotiations include:</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4835453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อิออน">
  <a:themeElements>
    <a:clrScheme name="อิออน">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อิออน">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อิออน">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104</TotalTime>
  <Words>1491</Words>
  <Application>Microsoft Office PowerPoint</Application>
  <PresentationFormat>แบบจอกว้าง</PresentationFormat>
  <Paragraphs>59</Paragraphs>
  <Slides>21</Slides>
  <Notes>0</Notes>
  <HiddenSlides>0</HiddenSlides>
  <MMClips>0</MMClips>
  <ScaleCrop>false</ScaleCrop>
  <HeadingPairs>
    <vt:vector size="6" baseType="variant">
      <vt:variant>
        <vt:lpstr>ฟอนต์ที่ถูกใช้</vt:lpstr>
      </vt:variant>
      <vt:variant>
        <vt:i4>3</vt:i4>
      </vt:variant>
      <vt:variant>
        <vt:lpstr>ธีม</vt:lpstr>
      </vt:variant>
      <vt:variant>
        <vt:i4>1</vt:i4>
      </vt:variant>
      <vt:variant>
        <vt:lpstr>ชื่อเรื่องสไลด์</vt:lpstr>
      </vt:variant>
      <vt:variant>
        <vt:i4>21</vt:i4>
      </vt:variant>
    </vt:vector>
  </HeadingPairs>
  <TitlesOfParts>
    <vt:vector size="25" baseType="lpstr">
      <vt:lpstr>Angsana New</vt:lpstr>
      <vt:lpstr>Century Gothic</vt:lpstr>
      <vt:lpstr>Wingdings 3</vt:lpstr>
      <vt:lpstr>อิออน</vt:lpstr>
      <vt:lpstr>What is Business Negotiation?</vt:lpstr>
      <vt:lpstr>งานนำเสนอ PowerPoint</vt:lpstr>
      <vt:lpstr>งานนำเสนอ PowerPoint</vt:lpstr>
      <vt:lpstr>งานนำเสนอ PowerPoint</vt:lpstr>
      <vt:lpstr>Business negotiations can occur in various contexts, including:</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Here's a breakdown of the key points:</vt:lpstr>
      <vt:lpstr>Bargaining vs. Negotiation</vt:lpstr>
      <vt:lpstr>Bargaining:</vt:lpstr>
      <vt:lpstr>Bargaining and Negotiation</vt:lpstr>
      <vt:lpstr>งานนำเสนอ PowerPoint</vt:lpstr>
      <vt:lpstr>งานนำเสนอ PowerPoint</vt:lpstr>
      <vt:lpstr>Qualification of Negotiations:</vt:lpstr>
      <vt:lpstr>Qualification of Negotiations:( cont.)</vt:lpstr>
      <vt:lpstr>Question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wcom</dc:creator>
  <cp:lastModifiedBy>wcom</cp:lastModifiedBy>
  <cp:revision>11</cp:revision>
  <dcterms:created xsi:type="dcterms:W3CDTF">2024-07-04T01:56:53Z</dcterms:created>
  <dcterms:modified xsi:type="dcterms:W3CDTF">2024-07-06T12:01:06Z</dcterms:modified>
</cp:coreProperties>
</file>