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8" r:id="rId1"/>
  </p:sldMasterIdLst>
  <p:notesMasterIdLst>
    <p:notesMasterId r:id="rId3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91" r:id="rId11"/>
    <p:sldId id="266" r:id="rId12"/>
    <p:sldId id="267" r:id="rId13"/>
    <p:sldId id="268" r:id="rId14"/>
    <p:sldId id="269" r:id="rId15"/>
    <p:sldId id="292" r:id="rId16"/>
    <p:sldId id="293" r:id="rId17"/>
    <p:sldId id="294" r:id="rId18"/>
    <p:sldId id="295" r:id="rId19"/>
    <p:sldId id="296" r:id="rId20"/>
    <p:sldId id="272" r:id="rId21"/>
    <p:sldId id="273" r:id="rId22"/>
    <p:sldId id="274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76" r:id="rId33"/>
    <p:sldId id="277" r:id="rId34"/>
    <p:sldId id="287" r:id="rId35"/>
    <p:sldId id="288" r:id="rId36"/>
    <p:sldId id="289" r:id="rId37"/>
    <p:sldId id="290" r:id="rId3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885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F0360D-55AF-4893-9B0A-DFEE676D5B8E}" type="doc">
      <dgm:prSet loTypeId="urn:microsoft.com/office/officeart/2005/8/layout/hProcess9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2434FF7-1FCE-4D7B-B106-48F36B7FE1F3}">
      <dgm:prSet phldrT="[Text]" phldr="0"/>
      <dgm:spPr/>
      <dgm:t>
        <a:bodyPr/>
        <a:lstStyle/>
        <a:p>
          <a:r>
            <a:rPr lang="th-TH" dirty="0"/>
            <a:t>วิเคราะห์ความต้องการ</a:t>
          </a:r>
          <a:endParaRPr lang="en-US" dirty="0"/>
        </a:p>
      </dgm:t>
    </dgm:pt>
    <dgm:pt modelId="{9B01A4D6-181D-4567-9B6A-7F941B0223A7}" type="parTrans" cxnId="{D01F735C-2E57-484B-BBFD-8723D62C51A6}">
      <dgm:prSet/>
      <dgm:spPr/>
      <dgm:t>
        <a:bodyPr/>
        <a:lstStyle/>
        <a:p>
          <a:endParaRPr lang="en-US"/>
        </a:p>
      </dgm:t>
    </dgm:pt>
    <dgm:pt modelId="{100EA0AF-71AB-4023-B95C-3C94864043D6}" type="sibTrans" cxnId="{D01F735C-2E57-484B-BBFD-8723D62C51A6}">
      <dgm:prSet/>
      <dgm:spPr/>
      <dgm:t>
        <a:bodyPr/>
        <a:lstStyle/>
        <a:p>
          <a:endParaRPr lang="en-US"/>
        </a:p>
      </dgm:t>
    </dgm:pt>
    <dgm:pt modelId="{B057CCEB-6099-44B6-8C90-2F48A3378706}">
      <dgm:prSet phldrT="[Text]" phldr="0"/>
      <dgm:spPr/>
      <dgm:t>
        <a:bodyPr/>
        <a:lstStyle/>
        <a:p>
          <a:r>
            <a:rPr lang="th-TH" dirty="0"/>
            <a:t>ขายสินค้าและบริการ</a:t>
          </a:r>
          <a:endParaRPr lang="en-US" dirty="0"/>
        </a:p>
      </dgm:t>
    </dgm:pt>
    <dgm:pt modelId="{D939A6BB-2A74-4BDB-A051-5ACBE0884D28}" type="parTrans" cxnId="{E6A55C27-FAA4-4815-BE8B-62B58699A117}">
      <dgm:prSet/>
      <dgm:spPr/>
      <dgm:t>
        <a:bodyPr/>
        <a:lstStyle/>
        <a:p>
          <a:endParaRPr lang="en-US"/>
        </a:p>
      </dgm:t>
    </dgm:pt>
    <dgm:pt modelId="{84986430-4DC5-4021-A60B-B65C6EA61472}" type="sibTrans" cxnId="{E6A55C27-FAA4-4815-BE8B-62B58699A117}">
      <dgm:prSet/>
      <dgm:spPr/>
      <dgm:t>
        <a:bodyPr/>
        <a:lstStyle/>
        <a:p>
          <a:endParaRPr lang="en-US"/>
        </a:p>
      </dgm:t>
    </dgm:pt>
    <dgm:pt modelId="{28651DC7-A47E-4FCE-9591-18451C41D74E}">
      <dgm:prSet phldrT="[Text]"/>
      <dgm:spPr/>
      <dgm:t>
        <a:bodyPr/>
        <a:lstStyle/>
        <a:p>
          <a:r>
            <a:rPr lang="th-TH" dirty="0"/>
            <a:t>ลูกค้าได้รับความพอใจและความสุขหลังการขาย</a:t>
          </a:r>
          <a:endParaRPr lang="en-US" dirty="0"/>
        </a:p>
      </dgm:t>
    </dgm:pt>
    <dgm:pt modelId="{3D04B4EB-0379-488F-8F38-C28A343706F6}" type="parTrans" cxnId="{CE951795-D716-4767-BEF0-85953A01DB86}">
      <dgm:prSet/>
      <dgm:spPr/>
      <dgm:t>
        <a:bodyPr/>
        <a:lstStyle/>
        <a:p>
          <a:endParaRPr lang="en-US"/>
        </a:p>
      </dgm:t>
    </dgm:pt>
    <dgm:pt modelId="{2468B84C-4C50-4976-AF1D-DBA312ADDEE6}" type="sibTrans" cxnId="{CE951795-D716-4767-BEF0-85953A01DB86}">
      <dgm:prSet/>
      <dgm:spPr/>
      <dgm:t>
        <a:bodyPr/>
        <a:lstStyle/>
        <a:p>
          <a:endParaRPr lang="en-US"/>
        </a:p>
      </dgm:t>
    </dgm:pt>
    <dgm:pt modelId="{72CA2457-FAE8-4812-B977-64547CAE63E4}" type="pres">
      <dgm:prSet presAssocID="{07F0360D-55AF-4893-9B0A-DFEE676D5B8E}" presName="CompostProcess" presStyleCnt="0">
        <dgm:presLayoutVars>
          <dgm:dir/>
          <dgm:resizeHandles val="exact"/>
        </dgm:presLayoutVars>
      </dgm:prSet>
      <dgm:spPr/>
    </dgm:pt>
    <dgm:pt modelId="{88ADCA2F-CB6A-40CA-B8D2-D178666638D8}" type="pres">
      <dgm:prSet presAssocID="{07F0360D-55AF-4893-9B0A-DFEE676D5B8E}" presName="arrow" presStyleLbl="bgShp" presStyleIdx="0" presStyleCnt="1" custLinFactNeighborX="226" custLinFactNeighborY="7207"/>
      <dgm:spPr/>
    </dgm:pt>
    <dgm:pt modelId="{716070BE-4993-4B70-A5A6-C6DF0A3FF816}" type="pres">
      <dgm:prSet presAssocID="{07F0360D-55AF-4893-9B0A-DFEE676D5B8E}" presName="linearProcess" presStyleCnt="0"/>
      <dgm:spPr/>
    </dgm:pt>
    <dgm:pt modelId="{19B928C5-3DA7-4708-9392-FDBD02598196}" type="pres">
      <dgm:prSet presAssocID="{E2434FF7-1FCE-4D7B-B106-48F36B7FE1F3}" presName="textNode" presStyleLbl="node1" presStyleIdx="0" presStyleCnt="3">
        <dgm:presLayoutVars>
          <dgm:bulletEnabled val="1"/>
        </dgm:presLayoutVars>
      </dgm:prSet>
      <dgm:spPr/>
    </dgm:pt>
    <dgm:pt modelId="{1339F561-4F57-4F51-8715-AB2CA6AA2D60}" type="pres">
      <dgm:prSet presAssocID="{100EA0AF-71AB-4023-B95C-3C94864043D6}" presName="sibTrans" presStyleCnt="0"/>
      <dgm:spPr/>
    </dgm:pt>
    <dgm:pt modelId="{BEEC4C30-C6A4-42E2-8AC9-2B24808533BB}" type="pres">
      <dgm:prSet presAssocID="{B057CCEB-6099-44B6-8C90-2F48A3378706}" presName="textNode" presStyleLbl="node1" presStyleIdx="1" presStyleCnt="3">
        <dgm:presLayoutVars>
          <dgm:bulletEnabled val="1"/>
        </dgm:presLayoutVars>
      </dgm:prSet>
      <dgm:spPr/>
    </dgm:pt>
    <dgm:pt modelId="{A71DE390-4A51-4897-9AFC-FAE9E0A0EF35}" type="pres">
      <dgm:prSet presAssocID="{84986430-4DC5-4021-A60B-B65C6EA61472}" presName="sibTrans" presStyleCnt="0"/>
      <dgm:spPr/>
    </dgm:pt>
    <dgm:pt modelId="{B2CEB0CC-8C14-4B4C-8658-1A987203F1C1}" type="pres">
      <dgm:prSet presAssocID="{28651DC7-A47E-4FCE-9591-18451C41D74E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76D73201-700F-465A-9051-77C891DD4633}" type="presOf" srcId="{B057CCEB-6099-44B6-8C90-2F48A3378706}" destId="{BEEC4C30-C6A4-42E2-8AC9-2B24808533BB}" srcOrd="0" destOrd="0" presId="urn:microsoft.com/office/officeart/2005/8/layout/hProcess9"/>
    <dgm:cxn modelId="{E6A55C27-FAA4-4815-BE8B-62B58699A117}" srcId="{07F0360D-55AF-4893-9B0A-DFEE676D5B8E}" destId="{B057CCEB-6099-44B6-8C90-2F48A3378706}" srcOrd="1" destOrd="0" parTransId="{D939A6BB-2A74-4BDB-A051-5ACBE0884D28}" sibTransId="{84986430-4DC5-4021-A60B-B65C6EA61472}"/>
    <dgm:cxn modelId="{D01F735C-2E57-484B-BBFD-8723D62C51A6}" srcId="{07F0360D-55AF-4893-9B0A-DFEE676D5B8E}" destId="{E2434FF7-1FCE-4D7B-B106-48F36B7FE1F3}" srcOrd="0" destOrd="0" parTransId="{9B01A4D6-181D-4567-9B6A-7F941B0223A7}" sibTransId="{100EA0AF-71AB-4023-B95C-3C94864043D6}"/>
    <dgm:cxn modelId="{CE951795-D716-4767-BEF0-85953A01DB86}" srcId="{07F0360D-55AF-4893-9B0A-DFEE676D5B8E}" destId="{28651DC7-A47E-4FCE-9591-18451C41D74E}" srcOrd="2" destOrd="0" parTransId="{3D04B4EB-0379-488F-8F38-C28A343706F6}" sibTransId="{2468B84C-4C50-4976-AF1D-DBA312ADDEE6}"/>
    <dgm:cxn modelId="{2AA29898-FF5E-4036-A390-599409225DBC}" type="presOf" srcId="{28651DC7-A47E-4FCE-9591-18451C41D74E}" destId="{B2CEB0CC-8C14-4B4C-8658-1A987203F1C1}" srcOrd="0" destOrd="0" presId="urn:microsoft.com/office/officeart/2005/8/layout/hProcess9"/>
    <dgm:cxn modelId="{2ED76A9B-B59A-4B01-964A-4C511A03C823}" type="presOf" srcId="{E2434FF7-1FCE-4D7B-B106-48F36B7FE1F3}" destId="{19B928C5-3DA7-4708-9392-FDBD02598196}" srcOrd="0" destOrd="0" presId="urn:microsoft.com/office/officeart/2005/8/layout/hProcess9"/>
    <dgm:cxn modelId="{A21C40CA-BCDB-4DF1-869B-4DC4C603D727}" type="presOf" srcId="{07F0360D-55AF-4893-9B0A-DFEE676D5B8E}" destId="{72CA2457-FAE8-4812-B977-64547CAE63E4}" srcOrd="0" destOrd="0" presId="urn:microsoft.com/office/officeart/2005/8/layout/hProcess9"/>
    <dgm:cxn modelId="{77CF019F-A443-42F9-842E-7A6CBC848E47}" type="presParOf" srcId="{72CA2457-FAE8-4812-B977-64547CAE63E4}" destId="{88ADCA2F-CB6A-40CA-B8D2-D178666638D8}" srcOrd="0" destOrd="0" presId="urn:microsoft.com/office/officeart/2005/8/layout/hProcess9"/>
    <dgm:cxn modelId="{7F9B7E5C-650A-4336-9B7A-4E88169F4594}" type="presParOf" srcId="{72CA2457-FAE8-4812-B977-64547CAE63E4}" destId="{716070BE-4993-4B70-A5A6-C6DF0A3FF816}" srcOrd="1" destOrd="0" presId="urn:microsoft.com/office/officeart/2005/8/layout/hProcess9"/>
    <dgm:cxn modelId="{DF13B6ED-20F1-4FB6-9DEF-C94ED9E94528}" type="presParOf" srcId="{716070BE-4993-4B70-A5A6-C6DF0A3FF816}" destId="{19B928C5-3DA7-4708-9392-FDBD02598196}" srcOrd="0" destOrd="0" presId="urn:microsoft.com/office/officeart/2005/8/layout/hProcess9"/>
    <dgm:cxn modelId="{F4F3421A-BF65-459C-A3E3-31A27330921C}" type="presParOf" srcId="{716070BE-4993-4B70-A5A6-C6DF0A3FF816}" destId="{1339F561-4F57-4F51-8715-AB2CA6AA2D60}" srcOrd="1" destOrd="0" presId="urn:microsoft.com/office/officeart/2005/8/layout/hProcess9"/>
    <dgm:cxn modelId="{4C24A9D7-40B1-42CF-B07F-CAE2C4801D1D}" type="presParOf" srcId="{716070BE-4993-4B70-A5A6-C6DF0A3FF816}" destId="{BEEC4C30-C6A4-42E2-8AC9-2B24808533BB}" srcOrd="2" destOrd="0" presId="urn:microsoft.com/office/officeart/2005/8/layout/hProcess9"/>
    <dgm:cxn modelId="{B0ED64C0-CD5F-42E8-9539-66033831BBBD}" type="presParOf" srcId="{716070BE-4993-4B70-A5A6-C6DF0A3FF816}" destId="{A71DE390-4A51-4897-9AFC-FAE9E0A0EF35}" srcOrd="3" destOrd="0" presId="urn:microsoft.com/office/officeart/2005/8/layout/hProcess9"/>
    <dgm:cxn modelId="{F7E67B22-37BF-495F-A589-B2A2C154E50E}" type="presParOf" srcId="{716070BE-4993-4B70-A5A6-C6DF0A3FF816}" destId="{B2CEB0CC-8C14-4B4C-8658-1A987203F1C1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070F9D5-D665-4325-A536-EB5A42D1440A}" type="doc">
      <dgm:prSet loTypeId="urn:microsoft.com/office/officeart/2005/8/layout/process1" loCatId="process" qsTypeId="urn:microsoft.com/office/officeart/2005/8/quickstyle/simple1" qsCatId="simple" csTypeId="urn:microsoft.com/office/officeart/2005/8/colors/accent4_5" csCatId="accent4" phldr="1"/>
      <dgm:spPr/>
    </dgm:pt>
    <dgm:pt modelId="{48BD4212-4D7B-4057-8F5C-C398BDA7812A}">
      <dgm:prSet phldrT="[Text]"/>
      <dgm:spPr/>
      <dgm:t>
        <a:bodyPr/>
        <a:lstStyle/>
        <a:p>
          <a:r>
            <a:rPr lang="th-TH" dirty="0"/>
            <a:t>การเข้าใจความต้องการของตลาดและลูกค้า</a:t>
          </a:r>
          <a:endParaRPr lang="en-US" dirty="0"/>
        </a:p>
      </dgm:t>
    </dgm:pt>
    <dgm:pt modelId="{2EB4E4FF-30C6-464A-BAF9-9769DC762913}" type="parTrans" cxnId="{C6C6044A-D4B2-4A49-88E3-F2B3F94A511F}">
      <dgm:prSet/>
      <dgm:spPr/>
      <dgm:t>
        <a:bodyPr/>
        <a:lstStyle/>
        <a:p>
          <a:endParaRPr lang="en-US"/>
        </a:p>
      </dgm:t>
    </dgm:pt>
    <dgm:pt modelId="{3D666CFB-5F86-4579-A274-F00ADED66D77}" type="sibTrans" cxnId="{C6C6044A-D4B2-4A49-88E3-F2B3F94A511F}">
      <dgm:prSet/>
      <dgm:spPr/>
      <dgm:t>
        <a:bodyPr/>
        <a:lstStyle/>
        <a:p>
          <a:endParaRPr lang="en-US"/>
        </a:p>
      </dgm:t>
    </dgm:pt>
    <dgm:pt modelId="{26441485-D08E-4F19-A846-364F7AEDC8BF}">
      <dgm:prSet phldrT="[Text]"/>
      <dgm:spPr/>
      <dgm:t>
        <a:bodyPr/>
        <a:lstStyle/>
        <a:p>
          <a:r>
            <a:rPr lang="th-TH" dirty="0"/>
            <a:t>การออกแบบกลยุทธการตลาดที่เน้นลูกค้า</a:t>
          </a:r>
          <a:endParaRPr lang="en-US" dirty="0"/>
        </a:p>
      </dgm:t>
    </dgm:pt>
    <dgm:pt modelId="{C867FDC3-68E8-4CAC-A28D-69F82C8F24E5}" type="parTrans" cxnId="{84437E58-C4D8-46E4-98D9-4D1CC952E4F0}">
      <dgm:prSet/>
      <dgm:spPr/>
      <dgm:t>
        <a:bodyPr/>
        <a:lstStyle/>
        <a:p>
          <a:endParaRPr lang="en-US"/>
        </a:p>
      </dgm:t>
    </dgm:pt>
    <dgm:pt modelId="{C62391FA-C6DC-4B27-8616-4D4D63A2B560}" type="sibTrans" cxnId="{84437E58-C4D8-46E4-98D9-4D1CC952E4F0}">
      <dgm:prSet/>
      <dgm:spPr/>
      <dgm:t>
        <a:bodyPr/>
        <a:lstStyle/>
        <a:p>
          <a:endParaRPr lang="en-US"/>
        </a:p>
      </dgm:t>
    </dgm:pt>
    <dgm:pt modelId="{B90F39CD-9200-4223-9F0A-4C1499664C6B}">
      <dgm:prSet phldrT="[Text]"/>
      <dgm:spPr/>
      <dgm:t>
        <a:bodyPr/>
        <a:lstStyle/>
        <a:p>
          <a:r>
            <a:rPr lang="th-TH" dirty="0"/>
            <a:t>โปรแกรมการตลาดแบบบูรณาการ</a:t>
          </a:r>
          <a:endParaRPr lang="en-US" dirty="0"/>
        </a:p>
      </dgm:t>
    </dgm:pt>
    <dgm:pt modelId="{6B268ACB-01C2-480B-ABD3-902B909A2CA8}" type="parTrans" cxnId="{5574F07C-ACE3-4D47-9ECA-9F62EB77DD99}">
      <dgm:prSet/>
      <dgm:spPr/>
      <dgm:t>
        <a:bodyPr/>
        <a:lstStyle/>
        <a:p>
          <a:endParaRPr lang="en-US"/>
        </a:p>
      </dgm:t>
    </dgm:pt>
    <dgm:pt modelId="{F59B83A5-C4A1-4DDC-A1B9-7AE1817E5857}" type="sibTrans" cxnId="{5574F07C-ACE3-4D47-9ECA-9F62EB77DD99}">
      <dgm:prSet/>
      <dgm:spPr/>
      <dgm:t>
        <a:bodyPr/>
        <a:lstStyle/>
        <a:p>
          <a:endParaRPr lang="en-US"/>
        </a:p>
      </dgm:t>
    </dgm:pt>
    <dgm:pt modelId="{379A0433-F74C-4EA2-B7BE-64804A085850}">
      <dgm:prSet phldrT="[Text]" custT="1"/>
      <dgm:spPr/>
      <dgm:t>
        <a:bodyPr/>
        <a:lstStyle/>
        <a:p>
          <a:r>
            <a:rPr lang="th-TH" sz="1700" dirty="0"/>
            <a:t>สร้างความสัมพันธ์และความพึงพอใจให้กับ</a:t>
          </a:r>
          <a:r>
            <a:rPr lang="en-US" sz="1200" dirty="0"/>
            <a:t>stakeholders</a:t>
          </a:r>
        </a:p>
      </dgm:t>
    </dgm:pt>
    <dgm:pt modelId="{1DD64D68-09FA-43F3-AFB1-D57C4164A71E}" type="parTrans" cxnId="{D753AA65-3076-4C88-A069-337A678A0D3D}">
      <dgm:prSet/>
      <dgm:spPr/>
      <dgm:t>
        <a:bodyPr/>
        <a:lstStyle/>
        <a:p>
          <a:endParaRPr lang="en-US"/>
        </a:p>
      </dgm:t>
    </dgm:pt>
    <dgm:pt modelId="{C5A63F1F-7503-4788-A1E0-648E0EE49D43}" type="sibTrans" cxnId="{D753AA65-3076-4C88-A069-337A678A0D3D}">
      <dgm:prSet/>
      <dgm:spPr/>
      <dgm:t>
        <a:bodyPr/>
        <a:lstStyle/>
        <a:p>
          <a:endParaRPr lang="en-US"/>
        </a:p>
      </dgm:t>
    </dgm:pt>
    <dgm:pt modelId="{10ED0A9C-5E37-41DA-BF8D-54D5229F95F5}">
      <dgm:prSet phldrT="[Text]"/>
      <dgm:spPr/>
      <dgm:t>
        <a:bodyPr/>
        <a:lstStyle/>
        <a:p>
          <a:r>
            <a:rPr lang="th-TH" dirty="0"/>
            <a:t>คุณค่าจากลูกค้าจะสร้างสรรค์ผลกำไรและมูลค่าของลูกค้า</a:t>
          </a:r>
          <a:endParaRPr lang="en-US" dirty="0"/>
        </a:p>
      </dgm:t>
    </dgm:pt>
    <dgm:pt modelId="{5EBA3565-FF70-4691-A56D-A20DCD8B9DA0}" type="parTrans" cxnId="{5FAF605C-8112-4E45-9A41-B942F842E840}">
      <dgm:prSet/>
      <dgm:spPr/>
      <dgm:t>
        <a:bodyPr/>
        <a:lstStyle/>
        <a:p>
          <a:endParaRPr lang="en-US"/>
        </a:p>
      </dgm:t>
    </dgm:pt>
    <dgm:pt modelId="{77A24C90-EAC9-4DB5-BDE3-F4655E517C4D}" type="sibTrans" cxnId="{5FAF605C-8112-4E45-9A41-B942F842E840}">
      <dgm:prSet/>
      <dgm:spPr/>
      <dgm:t>
        <a:bodyPr/>
        <a:lstStyle/>
        <a:p>
          <a:endParaRPr lang="en-US"/>
        </a:p>
      </dgm:t>
    </dgm:pt>
    <dgm:pt modelId="{E85BE015-E9F2-42D2-98CE-572DCCD7A1DB}" type="pres">
      <dgm:prSet presAssocID="{8070F9D5-D665-4325-A536-EB5A42D1440A}" presName="Name0" presStyleCnt="0">
        <dgm:presLayoutVars>
          <dgm:dir/>
          <dgm:resizeHandles val="exact"/>
        </dgm:presLayoutVars>
      </dgm:prSet>
      <dgm:spPr/>
    </dgm:pt>
    <dgm:pt modelId="{BAA161DC-5E97-4E48-B2C8-94B178279CE6}" type="pres">
      <dgm:prSet presAssocID="{48BD4212-4D7B-4057-8F5C-C398BDA7812A}" presName="node" presStyleLbl="node1" presStyleIdx="0" presStyleCnt="5">
        <dgm:presLayoutVars>
          <dgm:bulletEnabled val="1"/>
        </dgm:presLayoutVars>
      </dgm:prSet>
      <dgm:spPr/>
    </dgm:pt>
    <dgm:pt modelId="{E41C9B0F-85F9-486E-BA44-75DF8E552609}" type="pres">
      <dgm:prSet presAssocID="{3D666CFB-5F86-4579-A274-F00ADED66D77}" presName="sibTrans" presStyleLbl="sibTrans2D1" presStyleIdx="0" presStyleCnt="4"/>
      <dgm:spPr/>
    </dgm:pt>
    <dgm:pt modelId="{3FA61C89-E82B-453A-8D0C-B9EFED6797A1}" type="pres">
      <dgm:prSet presAssocID="{3D666CFB-5F86-4579-A274-F00ADED66D77}" presName="connectorText" presStyleLbl="sibTrans2D1" presStyleIdx="0" presStyleCnt="4"/>
      <dgm:spPr/>
    </dgm:pt>
    <dgm:pt modelId="{F30947D4-2AF2-4B4F-B31D-B6914902E060}" type="pres">
      <dgm:prSet presAssocID="{26441485-D08E-4F19-A846-364F7AEDC8BF}" presName="node" presStyleLbl="node1" presStyleIdx="1" presStyleCnt="5">
        <dgm:presLayoutVars>
          <dgm:bulletEnabled val="1"/>
        </dgm:presLayoutVars>
      </dgm:prSet>
      <dgm:spPr/>
    </dgm:pt>
    <dgm:pt modelId="{3FC12E85-AE50-47B5-854A-FA9F3EF9E14A}" type="pres">
      <dgm:prSet presAssocID="{C62391FA-C6DC-4B27-8616-4D4D63A2B560}" presName="sibTrans" presStyleLbl="sibTrans2D1" presStyleIdx="1" presStyleCnt="4"/>
      <dgm:spPr/>
    </dgm:pt>
    <dgm:pt modelId="{4C01D14D-A539-4DD1-BFD4-32C73B561D18}" type="pres">
      <dgm:prSet presAssocID="{C62391FA-C6DC-4B27-8616-4D4D63A2B560}" presName="connectorText" presStyleLbl="sibTrans2D1" presStyleIdx="1" presStyleCnt="4"/>
      <dgm:spPr/>
    </dgm:pt>
    <dgm:pt modelId="{596C90A4-3457-4A9A-A88A-B5E8FFC86B76}" type="pres">
      <dgm:prSet presAssocID="{B90F39CD-9200-4223-9F0A-4C1499664C6B}" presName="node" presStyleLbl="node1" presStyleIdx="2" presStyleCnt="5">
        <dgm:presLayoutVars>
          <dgm:bulletEnabled val="1"/>
        </dgm:presLayoutVars>
      </dgm:prSet>
      <dgm:spPr/>
    </dgm:pt>
    <dgm:pt modelId="{E56A41EB-4219-4900-8E5F-C52DDDA3F71D}" type="pres">
      <dgm:prSet presAssocID="{F59B83A5-C4A1-4DDC-A1B9-7AE1817E5857}" presName="sibTrans" presStyleLbl="sibTrans2D1" presStyleIdx="2" presStyleCnt="4"/>
      <dgm:spPr/>
    </dgm:pt>
    <dgm:pt modelId="{2EB66EFB-5BDD-451C-B582-728E77B47F68}" type="pres">
      <dgm:prSet presAssocID="{F59B83A5-C4A1-4DDC-A1B9-7AE1817E5857}" presName="connectorText" presStyleLbl="sibTrans2D1" presStyleIdx="2" presStyleCnt="4"/>
      <dgm:spPr/>
    </dgm:pt>
    <dgm:pt modelId="{10E9CC37-EA6F-452E-B538-324E0CFBDCA9}" type="pres">
      <dgm:prSet presAssocID="{379A0433-F74C-4EA2-B7BE-64804A085850}" presName="node" presStyleLbl="node1" presStyleIdx="3" presStyleCnt="5">
        <dgm:presLayoutVars>
          <dgm:bulletEnabled val="1"/>
        </dgm:presLayoutVars>
      </dgm:prSet>
      <dgm:spPr/>
    </dgm:pt>
    <dgm:pt modelId="{B906A871-8882-429B-9988-33C88E01F0EE}" type="pres">
      <dgm:prSet presAssocID="{C5A63F1F-7503-4788-A1E0-648E0EE49D43}" presName="sibTrans" presStyleLbl="sibTrans2D1" presStyleIdx="3" presStyleCnt="4"/>
      <dgm:spPr/>
    </dgm:pt>
    <dgm:pt modelId="{028388B3-406C-42BF-8265-EB16950DDF68}" type="pres">
      <dgm:prSet presAssocID="{C5A63F1F-7503-4788-A1E0-648E0EE49D43}" presName="connectorText" presStyleLbl="sibTrans2D1" presStyleIdx="3" presStyleCnt="4"/>
      <dgm:spPr/>
    </dgm:pt>
    <dgm:pt modelId="{1DAE6F76-12D5-4D37-B173-3FD9241E294C}" type="pres">
      <dgm:prSet presAssocID="{10ED0A9C-5E37-41DA-BF8D-54D5229F95F5}" presName="node" presStyleLbl="node1" presStyleIdx="4" presStyleCnt="5">
        <dgm:presLayoutVars>
          <dgm:bulletEnabled val="1"/>
        </dgm:presLayoutVars>
      </dgm:prSet>
      <dgm:spPr/>
    </dgm:pt>
  </dgm:ptLst>
  <dgm:cxnLst>
    <dgm:cxn modelId="{EDAE3801-7331-4C28-9C91-838B80295097}" type="presOf" srcId="{B90F39CD-9200-4223-9F0A-4C1499664C6B}" destId="{596C90A4-3457-4A9A-A88A-B5E8FFC86B76}" srcOrd="0" destOrd="0" presId="urn:microsoft.com/office/officeart/2005/8/layout/process1"/>
    <dgm:cxn modelId="{7F824901-2F5C-4300-B2A2-207C5D195843}" type="presOf" srcId="{F59B83A5-C4A1-4DDC-A1B9-7AE1817E5857}" destId="{E56A41EB-4219-4900-8E5F-C52DDDA3F71D}" srcOrd="0" destOrd="0" presId="urn:microsoft.com/office/officeart/2005/8/layout/process1"/>
    <dgm:cxn modelId="{840D9128-7405-45B4-BFA8-04D18C6F66CF}" type="presOf" srcId="{F59B83A5-C4A1-4DDC-A1B9-7AE1817E5857}" destId="{2EB66EFB-5BDD-451C-B582-728E77B47F68}" srcOrd="1" destOrd="0" presId="urn:microsoft.com/office/officeart/2005/8/layout/process1"/>
    <dgm:cxn modelId="{B841BB2A-FF42-4DC0-BB0E-19F829732153}" type="presOf" srcId="{48BD4212-4D7B-4057-8F5C-C398BDA7812A}" destId="{BAA161DC-5E97-4E48-B2C8-94B178279CE6}" srcOrd="0" destOrd="0" presId="urn:microsoft.com/office/officeart/2005/8/layout/process1"/>
    <dgm:cxn modelId="{C15C1C2D-14AD-42F2-B0D4-8B04AF4D526A}" type="presOf" srcId="{C5A63F1F-7503-4788-A1E0-648E0EE49D43}" destId="{B906A871-8882-429B-9988-33C88E01F0EE}" srcOrd="0" destOrd="0" presId="urn:microsoft.com/office/officeart/2005/8/layout/process1"/>
    <dgm:cxn modelId="{F2B9E734-6B86-4B88-BA61-C33D1F0B6E52}" type="presOf" srcId="{3D666CFB-5F86-4579-A274-F00ADED66D77}" destId="{E41C9B0F-85F9-486E-BA44-75DF8E552609}" srcOrd="0" destOrd="0" presId="urn:microsoft.com/office/officeart/2005/8/layout/process1"/>
    <dgm:cxn modelId="{84CE0B3B-6D73-4E3C-9ABA-FCD55B4B740A}" type="presOf" srcId="{10ED0A9C-5E37-41DA-BF8D-54D5229F95F5}" destId="{1DAE6F76-12D5-4D37-B173-3FD9241E294C}" srcOrd="0" destOrd="0" presId="urn:microsoft.com/office/officeart/2005/8/layout/process1"/>
    <dgm:cxn modelId="{5FAF605C-8112-4E45-9A41-B942F842E840}" srcId="{8070F9D5-D665-4325-A536-EB5A42D1440A}" destId="{10ED0A9C-5E37-41DA-BF8D-54D5229F95F5}" srcOrd="4" destOrd="0" parTransId="{5EBA3565-FF70-4691-A56D-A20DCD8B9DA0}" sibTransId="{77A24C90-EAC9-4DB5-BDE3-F4655E517C4D}"/>
    <dgm:cxn modelId="{58312263-4D9D-469F-B012-540577071A62}" type="presOf" srcId="{8070F9D5-D665-4325-A536-EB5A42D1440A}" destId="{E85BE015-E9F2-42D2-98CE-572DCCD7A1DB}" srcOrd="0" destOrd="0" presId="urn:microsoft.com/office/officeart/2005/8/layout/process1"/>
    <dgm:cxn modelId="{D753AA65-3076-4C88-A069-337A678A0D3D}" srcId="{8070F9D5-D665-4325-A536-EB5A42D1440A}" destId="{379A0433-F74C-4EA2-B7BE-64804A085850}" srcOrd="3" destOrd="0" parTransId="{1DD64D68-09FA-43F3-AFB1-D57C4164A71E}" sibTransId="{C5A63F1F-7503-4788-A1E0-648E0EE49D43}"/>
    <dgm:cxn modelId="{C6C6044A-D4B2-4A49-88E3-F2B3F94A511F}" srcId="{8070F9D5-D665-4325-A536-EB5A42D1440A}" destId="{48BD4212-4D7B-4057-8F5C-C398BDA7812A}" srcOrd="0" destOrd="0" parTransId="{2EB4E4FF-30C6-464A-BAF9-9769DC762913}" sibTransId="{3D666CFB-5F86-4579-A274-F00ADED66D77}"/>
    <dgm:cxn modelId="{0CF6ED54-C3C5-44F0-A405-956C23764774}" type="presOf" srcId="{C62391FA-C6DC-4B27-8616-4D4D63A2B560}" destId="{3FC12E85-AE50-47B5-854A-FA9F3EF9E14A}" srcOrd="0" destOrd="0" presId="urn:microsoft.com/office/officeart/2005/8/layout/process1"/>
    <dgm:cxn modelId="{84437E58-C4D8-46E4-98D9-4D1CC952E4F0}" srcId="{8070F9D5-D665-4325-A536-EB5A42D1440A}" destId="{26441485-D08E-4F19-A846-364F7AEDC8BF}" srcOrd="1" destOrd="0" parTransId="{C867FDC3-68E8-4CAC-A28D-69F82C8F24E5}" sibTransId="{C62391FA-C6DC-4B27-8616-4D4D63A2B560}"/>
    <dgm:cxn modelId="{5574F07C-ACE3-4D47-9ECA-9F62EB77DD99}" srcId="{8070F9D5-D665-4325-A536-EB5A42D1440A}" destId="{B90F39CD-9200-4223-9F0A-4C1499664C6B}" srcOrd="2" destOrd="0" parTransId="{6B268ACB-01C2-480B-ABD3-902B909A2CA8}" sibTransId="{F59B83A5-C4A1-4DDC-A1B9-7AE1817E5857}"/>
    <dgm:cxn modelId="{BDA6E180-853F-4522-82BB-916CD3A8C4C5}" type="presOf" srcId="{3D666CFB-5F86-4579-A274-F00ADED66D77}" destId="{3FA61C89-E82B-453A-8D0C-B9EFED6797A1}" srcOrd="1" destOrd="0" presId="urn:microsoft.com/office/officeart/2005/8/layout/process1"/>
    <dgm:cxn modelId="{184A7FA4-989F-4AFD-A00A-0D945D706D28}" type="presOf" srcId="{C5A63F1F-7503-4788-A1E0-648E0EE49D43}" destId="{028388B3-406C-42BF-8265-EB16950DDF68}" srcOrd="1" destOrd="0" presId="urn:microsoft.com/office/officeart/2005/8/layout/process1"/>
    <dgm:cxn modelId="{0243CAAB-1272-4E53-80B3-AB6347867941}" type="presOf" srcId="{379A0433-F74C-4EA2-B7BE-64804A085850}" destId="{10E9CC37-EA6F-452E-B538-324E0CFBDCA9}" srcOrd="0" destOrd="0" presId="urn:microsoft.com/office/officeart/2005/8/layout/process1"/>
    <dgm:cxn modelId="{9E38A0B9-CA74-4C5F-B776-83452A8F5687}" type="presOf" srcId="{26441485-D08E-4F19-A846-364F7AEDC8BF}" destId="{F30947D4-2AF2-4B4F-B31D-B6914902E060}" srcOrd="0" destOrd="0" presId="urn:microsoft.com/office/officeart/2005/8/layout/process1"/>
    <dgm:cxn modelId="{9B10FBEA-C1B9-4094-A493-D07926B59D20}" type="presOf" srcId="{C62391FA-C6DC-4B27-8616-4D4D63A2B560}" destId="{4C01D14D-A539-4DD1-BFD4-32C73B561D18}" srcOrd="1" destOrd="0" presId="urn:microsoft.com/office/officeart/2005/8/layout/process1"/>
    <dgm:cxn modelId="{C65A4638-9AAC-452A-86CD-4E9F24BF28C3}" type="presParOf" srcId="{E85BE015-E9F2-42D2-98CE-572DCCD7A1DB}" destId="{BAA161DC-5E97-4E48-B2C8-94B178279CE6}" srcOrd="0" destOrd="0" presId="urn:microsoft.com/office/officeart/2005/8/layout/process1"/>
    <dgm:cxn modelId="{10082B98-1109-4340-815E-14CC0C7707CD}" type="presParOf" srcId="{E85BE015-E9F2-42D2-98CE-572DCCD7A1DB}" destId="{E41C9B0F-85F9-486E-BA44-75DF8E552609}" srcOrd="1" destOrd="0" presId="urn:microsoft.com/office/officeart/2005/8/layout/process1"/>
    <dgm:cxn modelId="{932FC99D-4723-4807-A2C1-FC4C9DAA71F3}" type="presParOf" srcId="{E41C9B0F-85F9-486E-BA44-75DF8E552609}" destId="{3FA61C89-E82B-453A-8D0C-B9EFED6797A1}" srcOrd="0" destOrd="0" presId="urn:microsoft.com/office/officeart/2005/8/layout/process1"/>
    <dgm:cxn modelId="{2A82C2DB-4494-4664-A1DA-5267F37D28DD}" type="presParOf" srcId="{E85BE015-E9F2-42D2-98CE-572DCCD7A1DB}" destId="{F30947D4-2AF2-4B4F-B31D-B6914902E060}" srcOrd="2" destOrd="0" presId="urn:microsoft.com/office/officeart/2005/8/layout/process1"/>
    <dgm:cxn modelId="{BEE5277E-1EAF-4C02-8E31-03E46EF74440}" type="presParOf" srcId="{E85BE015-E9F2-42D2-98CE-572DCCD7A1DB}" destId="{3FC12E85-AE50-47B5-854A-FA9F3EF9E14A}" srcOrd="3" destOrd="0" presId="urn:microsoft.com/office/officeart/2005/8/layout/process1"/>
    <dgm:cxn modelId="{A4CF5BD9-A41F-4356-BAB4-935167977D19}" type="presParOf" srcId="{3FC12E85-AE50-47B5-854A-FA9F3EF9E14A}" destId="{4C01D14D-A539-4DD1-BFD4-32C73B561D18}" srcOrd="0" destOrd="0" presId="urn:microsoft.com/office/officeart/2005/8/layout/process1"/>
    <dgm:cxn modelId="{F509F164-2972-438A-834D-A3D5502BD3B5}" type="presParOf" srcId="{E85BE015-E9F2-42D2-98CE-572DCCD7A1DB}" destId="{596C90A4-3457-4A9A-A88A-B5E8FFC86B76}" srcOrd="4" destOrd="0" presId="urn:microsoft.com/office/officeart/2005/8/layout/process1"/>
    <dgm:cxn modelId="{920DFC08-647B-4909-B8C0-3D38D7D06410}" type="presParOf" srcId="{E85BE015-E9F2-42D2-98CE-572DCCD7A1DB}" destId="{E56A41EB-4219-4900-8E5F-C52DDDA3F71D}" srcOrd="5" destOrd="0" presId="urn:microsoft.com/office/officeart/2005/8/layout/process1"/>
    <dgm:cxn modelId="{F53755C9-AE93-4D9A-A367-1C761F5A8A7D}" type="presParOf" srcId="{E56A41EB-4219-4900-8E5F-C52DDDA3F71D}" destId="{2EB66EFB-5BDD-451C-B582-728E77B47F68}" srcOrd="0" destOrd="0" presId="urn:microsoft.com/office/officeart/2005/8/layout/process1"/>
    <dgm:cxn modelId="{FAD8C14F-A740-49CF-AE8C-17484B540BB4}" type="presParOf" srcId="{E85BE015-E9F2-42D2-98CE-572DCCD7A1DB}" destId="{10E9CC37-EA6F-452E-B538-324E0CFBDCA9}" srcOrd="6" destOrd="0" presId="urn:microsoft.com/office/officeart/2005/8/layout/process1"/>
    <dgm:cxn modelId="{3606B99D-1FAC-49CB-B28C-388CC592610C}" type="presParOf" srcId="{E85BE015-E9F2-42D2-98CE-572DCCD7A1DB}" destId="{B906A871-8882-429B-9988-33C88E01F0EE}" srcOrd="7" destOrd="0" presId="urn:microsoft.com/office/officeart/2005/8/layout/process1"/>
    <dgm:cxn modelId="{9C6B5E45-D5BD-4917-82C8-C19C2D3E7CF5}" type="presParOf" srcId="{B906A871-8882-429B-9988-33C88E01F0EE}" destId="{028388B3-406C-42BF-8265-EB16950DDF68}" srcOrd="0" destOrd="0" presId="urn:microsoft.com/office/officeart/2005/8/layout/process1"/>
    <dgm:cxn modelId="{BD241797-9A0E-404C-B535-93CABA208229}" type="presParOf" srcId="{E85BE015-E9F2-42D2-98CE-572DCCD7A1DB}" destId="{1DAE6F76-12D5-4D37-B173-3FD9241E294C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ADCA2F-CB6A-40CA-B8D2-D178666638D8}">
      <dsp:nvSpPr>
        <dsp:cNvPr id="0" name=""/>
        <dsp:cNvSpPr/>
      </dsp:nvSpPr>
      <dsp:spPr>
        <a:xfrm>
          <a:off x="433742" y="0"/>
          <a:ext cx="4792980" cy="3601357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B928C5-3DA7-4708-9392-FDBD02598196}">
      <dsp:nvSpPr>
        <dsp:cNvPr id="0" name=""/>
        <dsp:cNvSpPr/>
      </dsp:nvSpPr>
      <dsp:spPr>
        <a:xfrm>
          <a:off x="6057" y="1080407"/>
          <a:ext cx="1814988" cy="144054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200" kern="1200" dirty="0"/>
            <a:t>วิเคราะห์ความต้องการ</a:t>
          </a:r>
          <a:endParaRPr lang="en-US" sz="2200" kern="1200" dirty="0"/>
        </a:p>
      </dsp:txBody>
      <dsp:txXfrm>
        <a:off x="76378" y="1150728"/>
        <a:ext cx="1674346" cy="1299900"/>
      </dsp:txXfrm>
    </dsp:sp>
    <dsp:sp modelId="{BEEC4C30-C6A4-42E2-8AC9-2B24808533BB}">
      <dsp:nvSpPr>
        <dsp:cNvPr id="0" name=""/>
        <dsp:cNvSpPr/>
      </dsp:nvSpPr>
      <dsp:spPr>
        <a:xfrm>
          <a:off x="1911905" y="1080407"/>
          <a:ext cx="1814988" cy="1440542"/>
        </a:xfrm>
        <a:prstGeom prst="roundRect">
          <a:avLst/>
        </a:prstGeom>
        <a:solidFill>
          <a:schemeClr val="accent2">
            <a:hueOff val="677407"/>
            <a:satOff val="-3316"/>
            <a:lumOff val="1862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200" kern="1200" dirty="0"/>
            <a:t>ขายสินค้าและบริการ</a:t>
          </a:r>
          <a:endParaRPr lang="en-US" sz="2200" kern="1200" dirty="0"/>
        </a:p>
      </dsp:txBody>
      <dsp:txXfrm>
        <a:off x="1982226" y="1150728"/>
        <a:ext cx="1674346" cy="1299900"/>
      </dsp:txXfrm>
    </dsp:sp>
    <dsp:sp modelId="{B2CEB0CC-8C14-4B4C-8658-1A987203F1C1}">
      <dsp:nvSpPr>
        <dsp:cNvPr id="0" name=""/>
        <dsp:cNvSpPr/>
      </dsp:nvSpPr>
      <dsp:spPr>
        <a:xfrm>
          <a:off x="3817753" y="1080407"/>
          <a:ext cx="1814988" cy="1440542"/>
        </a:xfrm>
        <a:prstGeom prst="roundRect">
          <a:avLst/>
        </a:prstGeom>
        <a:solidFill>
          <a:schemeClr val="accent2">
            <a:hueOff val="1354814"/>
            <a:satOff val="-6632"/>
            <a:lumOff val="3725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200" kern="1200" dirty="0"/>
            <a:t>ลูกค้าได้รับความพอใจและความสุขหลังการขาย</a:t>
          </a:r>
          <a:endParaRPr lang="en-US" sz="2200" kern="1200" dirty="0"/>
        </a:p>
      </dsp:txBody>
      <dsp:txXfrm>
        <a:off x="3888074" y="1150728"/>
        <a:ext cx="1674346" cy="12999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A161DC-5E97-4E48-B2C8-94B178279CE6}">
      <dsp:nvSpPr>
        <dsp:cNvPr id="0" name=""/>
        <dsp:cNvSpPr/>
      </dsp:nvSpPr>
      <dsp:spPr>
        <a:xfrm>
          <a:off x="6551" y="1294157"/>
          <a:ext cx="1014976" cy="1607447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1600" kern="1200" dirty="0"/>
            <a:t>การเข้าใจความต้องการของตลาดและลูกค้า</a:t>
          </a:r>
          <a:endParaRPr lang="en-US" sz="1600" kern="1200" dirty="0"/>
        </a:p>
      </dsp:txBody>
      <dsp:txXfrm>
        <a:off x="36279" y="1323885"/>
        <a:ext cx="955520" cy="1547991"/>
      </dsp:txXfrm>
    </dsp:sp>
    <dsp:sp modelId="{E41C9B0F-85F9-486E-BA44-75DF8E552609}">
      <dsp:nvSpPr>
        <dsp:cNvPr id="0" name=""/>
        <dsp:cNvSpPr/>
      </dsp:nvSpPr>
      <dsp:spPr>
        <a:xfrm>
          <a:off x="1123025" y="1972023"/>
          <a:ext cx="215175" cy="2517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123025" y="2022366"/>
        <a:ext cx="150623" cy="151028"/>
      </dsp:txXfrm>
    </dsp:sp>
    <dsp:sp modelId="{F30947D4-2AF2-4B4F-B31D-B6914902E060}">
      <dsp:nvSpPr>
        <dsp:cNvPr id="0" name=""/>
        <dsp:cNvSpPr/>
      </dsp:nvSpPr>
      <dsp:spPr>
        <a:xfrm>
          <a:off x="1427519" y="1294157"/>
          <a:ext cx="1014976" cy="1607447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hueOff val="0"/>
            <a:satOff val="0"/>
            <a:lumOff val="0"/>
            <a:alphaOff val="-1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1600" kern="1200" dirty="0"/>
            <a:t>การออกแบบกลยุทธการตลาดที่เน้นลูกค้า</a:t>
          </a:r>
          <a:endParaRPr lang="en-US" sz="1600" kern="1200" dirty="0"/>
        </a:p>
      </dsp:txBody>
      <dsp:txXfrm>
        <a:off x="1457247" y="1323885"/>
        <a:ext cx="955520" cy="1547991"/>
      </dsp:txXfrm>
    </dsp:sp>
    <dsp:sp modelId="{3FC12E85-AE50-47B5-854A-FA9F3EF9E14A}">
      <dsp:nvSpPr>
        <dsp:cNvPr id="0" name=""/>
        <dsp:cNvSpPr/>
      </dsp:nvSpPr>
      <dsp:spPr>
        <a:xfrm>
          <a:off x="2543993" y="1972023"/>
          <a:ext cx="215175" cy="2517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shade val="90000"/>
            <a:hueOff val="-69914"/>
            <a:satOff val="-1511"/>
            <a:lumOff val="1000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2543993" y="2022366"/>
        <a:ext cx="150623" cy="151028"/>
      </dsp:txXfrm>
    </dsp:sp>
    <dsp:sp modelId="{596C90A4-3457-4A9A-A88A-B5E8FFC86B76}">
      <dsp:nvSpPr>
        <dsp:cNvPr id="0" name=""/>
        <dsp:cNvSpPr/>
      </dsp:nvSpPr>
      <dsp:spPr>
        <a:xfrm>
          <a:off x="2848486" y="1294157"/>
          <a:ext cx="1014976" cy="1607447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hueOff val="0"/>
            <a:satOff val="0"/>
            <a:lumOff val="0"/>
            <a:alphaOff val="-2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1600" kern="1200" dirty="0"/>
            <a:t>โปรแกรมการตลาดแบบบูรณาการ</a:t>
          </a:r>
          <a:endParaRPr lang="en-US" sz="1600" kern="1200" dirty="0"/>
        </a:p>
      </dsp:txBody>
      <dsp:txXfrm>
        <a:off x="2878214" y="1323885"/>
        <a:ext cx="955520" cy="1547991"/>
      </dsp:txXfrm>
    </dsp:sp>
    <dsp:sp modelId="{E56A41EB-4219-4900-8E5F-C52DDDA3F71D}">
      <dsp:nvSpPr>
        <dsp:cNvPr id="0" name=""/>
        <dsp:cNvSpPr/>
      </dsp:nvSpPr>
      <dsp:spPr>
        <a:xfrm>
          <a:off x="3964961" y="1972023"/>
          <a:ext cx="215175" cy="2517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shade val="90000"/>
            <a:hueOff val="-139827"/>
            <a:satOff val="-3021"/>
            <a:lumOff val="2000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3964961" y="2022366"/>
        <a:ext cx="150623" cy="151028"/>
      </dsp:txXfrm>
    </dsp:sp>
    <dsp:sp modelId="{10E9CC37-EA6F-452E-B538-324E0CFBDCA9}">
      <dsp:nvSpPr>
        <dsp:cNvPr id="0" name=""/>
        <dsp:cNvSpPr/>
      </dsp:nvSpPr>
      <dsp:spPr>
        <a:xfrm>
          <a:off x="4269454" y="1294157"/>
          <a:ext cx="1014976" cy="1607447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hueOff val="0"/>
            <a:satOff val="0"/>
            <a:lumOff val="0"/>
            <a:alphaOff val="-3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1700" kern="1200" dirty="0"/>
            <a:t>สร้างความสัมพันธ์และความพึงพอใจให้กับ</a:t>
          </a:r>
          <a:r>
            <a:rPr lang="en-US" sz="1200" kern="1200" dirty="0"/>
            <a:t>stakeholders</a:t>
          </a:r>
        </a:p>
      </dsp:txBody>
      <dsp:txXfrm>
        <a:off x="4299182" y="1323885"/>
        <a:ext cx="955520" cy="1547991"/>
      </dsp:txXfrm>
    </dsp:sp>
    <dsp:sp modelId="{B906A871-8882-429B-9988-33C88E01F0EE}">
      <dsp:nvSpPr>
        <dsp:cNvPr id="0" name=""/>
        <dsp:cNvSpPr/>
      </dsp:nvSpPr>
      <dsp:spPr>
        <a:xfrm>
          <a:off x="5385928" y="1972023"/>
          <a:ext cx="215175" cy="2517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shade val="90000"/>
            <a:hueOff val="-209741"/>
            <a:satOff val="-4532"/>
            <a:lumOff val="3000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385928" y="2022366"/>
        <a:ext cx="150623" cy="151028"/>
      </dsp:txXfrm>
    </dsp:sp>
    <dsp:sp modelId="{1DAE6F76-12D5-4D37-B173-3FD9241E294C}">
      <dsp:nvSpPr>
        <dsp:cNvPr id="0" name=""/>
        <dsp:cNvSpPr/>
      </dsp:nvSpPr>
      <dsp:spPr>
        <a:xfrm>
          <a:off x="5690421" y="1294157"/>
          <a:ext cx="1014976" cy="1607447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hueOff val="0"/>
            <a:satOff val="0"/>
            <a:lumOff val="0"/>
            <a:alphaOff val="-4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1600" kern="1200" dirty="0"/>
            <a:t>คุณค่าจากลูกค้าจะสร้างสรรค์ผลกำไรและมูลค่าของลูกค้า</a:t>
          </a:r>
          <a:endParaRPr lang="en-US" sz="1600" kern="1200" dirty="0"/>
        </a:p>
      </dsp:txBody>
      <dsp:txXfrm>
        <a:off x="5720149" y="1323885"/>
        <a:ext cx="955520" cy="15479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783906-362E-4125-9DC9-76CCB26A7D8D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489D6A-9DDF-4296-B09D-1B942882CE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3082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489D6A-9DDF-4296-B09D-1B942882CE1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2083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AFEEB-9972-04A0-5EBC-846F2FF22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4CF2ED-96BF-40BC-F7C6-9EFD04A24D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656393-87E7-BEEC-7B28-5902529DB4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2145AC-92EC-061C-2A39-18077AAC0D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489D6A-9DDF-4296-B09D-1B942882CE1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489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h-TH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63AB-B5DC-4F29-ADFA-F470025AFB0C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th-TH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901601"/>
      </p:ext>
    </p:extLst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h-TH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9FAB2-D259-4BF7-A1EB-45057C715149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th-TH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753003"/>
      </p:ext>
    </p:extLst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h-TH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EDBA8-4941-40EF-8B5C-2C0E80394759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th-TH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03927"/>
      </p:ext>
    </p:extLst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h-TH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EC315-BD94-4A21-8692-6891B180C3B7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th-TH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6829016"/>
      </p:ext>
    </p:extLst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h-TH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h-TH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0B1C592-C952-4D30-BEC3-808948987E1F}" type="slidenum">
              <a:rPr 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th-TH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981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h-TH">
              <a:solidFill>
                <a:srgbClr val="FFFFFF"/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FFFFFF"/>
              </a:solidFill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E414D-9239-4AA9-B47F-163045EA69F6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th-TH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103230"/>
      </p:ext>
    </p:extLst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h-TH">
              <a:solidFill>
                <a:srgbClr val="FFFFFF"/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FFFFFF"/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8461D-849F-4A26-8806-6B376CB01AE6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th-TH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088230"/>
      </p:ext>
    </p:extLst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h-TH">
              <a:solidFill>
                <a:srgbClr val="FFFFFF"/>
              </a:solidFill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FFFFFF"/>
              </a:solidFill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6D3B2-FB9B-4CC8-A4EF-AA566026043C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th-TH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276743"/>
      </p:ext>
    </p:extLst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h-TH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2F6EC-41DF-4AEF-B5DA-E22B3F7BD202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th-TH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676207"/>
      </p:ext>
    </p:extLst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h-TH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h-TH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0B1C592-C952-4D30-BEC3-808948987E1F}" type="slidenum">
              <a:rPr 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th-TH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204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h-TH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h-TH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0B1C592-C952-4D30-BEC3-808948987E1F}" type="slidenum">
              <a:rPr 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th-TH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7883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h-TH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h-TH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0B1C592-C952-4D30-BEC3-808948987E1F}" type="slidenum">
              <a:rPr 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th-TH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666214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h-TH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h-TH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0B1C592-C952-4D30-BEC3-808948987E1F}" type="slidenum">
              <a:rPr 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th-TH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0902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h-TH">
              <a:solidFill>
                <a:srgbClr val="FFFFFF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h-TH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0B1C592-C952-4D30-BEC3-808948987E1F}" type="slidenum">
              <a:rPr 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th-TH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3475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h-TH">
              <a:solidFill>
                <a:srgbClr val="FFFFFF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h-TH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0B1C592-C952-4D30-BEC3-808948987E1F}" type="slidenum">
              <a:rPr 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th-TH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5272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h-TH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3F275-53C0-4C1C-9534-079EEE2311D2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th-TH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560997"/>
      </p:ext>
    </p:extLst>
  </p:cSld>
  <p:clrMapOvr>
    <a:masterClrMapping/>
  </p:clrMapOvr>
  <p:transition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h-TH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F34E1-396F-4B51-B998-886D6B9BFD3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th-TH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162511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h-TH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h-TH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0B1C592-C952-4D30-BEC3-808948987E1F}" type="slidenum">
              <a:rPr 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th-TH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7256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59" r:id="rId1"/>
    <p:sldLayoutId id="2147484060" r:id="rId2"/>
    <p:sldLayoutId id="2147484061" r:id="rId3"/>
    <p:sldLayoutId id="2147484062" r:id="rId4"/>
    <p:sldLayoutId id="2147484063" r:id="rId5"/>
    <p:sldLayoutId id="2147484064" r:id="rId6"/>
    <p:sldLayoutId id="2147484065" r:id="rId7"/>
    <p:sldLayoutId id="2147484066" r:id="rId8"/>
    <p:sldLayoutId id="2147484067" r:id="rId9"/>
    <p:sldLayoutId id="2147484068" r:id="rId10"/>
    <p:sldLayoutId id="2147484069" r:id="rId11"/>
    <p:sldLayoutId id="2147484070" r:id="rId12"/>
    <p:sldLayoutId id="2147484071" r:id="rId13"/>
    <p:sldLayoutId id="2147484072" r:id="rId14"/>
    <p:sldLayoutId id="2147484073" r:id="rId15"/>
    <p:sldLayoutId id="2147484074" r:id="rId16"/>
    <p:sldLayoutId id="2147484075" r:id="rId17"/>
  </p:sldLayoutIdLst>
  <p:transition>
    <p:random/>
  </p:transition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540329" y="5562209"/>
            <a:ext cx="7924800" cy="12192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sz="2400" dirty="0">
                <a:latin typeface="Broadway" panose="04040905080B02020502" pitchFamily="82" charset="0"/>
                <a:ea typeface="Calibri" panose="020F0502020204030204" pitchFamily="34" charset="0"/>
                <a:cs typeface="Calibri" panose="020F0502020204030204" pitchFamily="34" charset="0"/>
              </a:rPr>
              <a:t>RAJABHAT SUANSUNUNTA UNIVERSITY</a:t>
            </a: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595115" y="5987143"/>
            <a:ext cx="226504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Dr. </a:t>
            </a:r>
            <a:r>
              <a:rPr lang="en-US" dirty="0" err="1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Ittipoom</a:t>
            </a:r>
            <a:r>
              <a:rPr lang="en-US" dirty="0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Promma</a:t>
            </a:r>
            <a:endParaRPr lang="en-US" dirty="0">
              <a:solidFill>
                <a:schemeClr val="tx2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0CE5AFA-9231-75ED-A43C-E817BFAF9B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600200"/>
            <a:ext cx="6494124" cy="376576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26048324"/>
      </p:ext>
    </p:extLst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7096" y="3170872"/>
            <a:ext cx="4421403" cy="187743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5400" cap="none" spc="0" dirty="0">
                <a:ln w="50800"/>
                <a:solidFill>
                  <a:srgbClr val="FFC000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CHAPTER</a:t>
            </a:r>
            <a:r>
              <a:rPr lang="en-US" sz="5400" dirty="0">
                <a:ln w="50800"/>
                <a:solidFill>
                  <a:srgbClr val="FFC000"/>
                </a:solidFill>
                <a:latin typeface="Aharoni" panose="02010803020104030203" pitchFamily="2" charset="-79"/>
                <a:cs typeface="Times New Roman" pitchFamily="18" charset="0"/>
              </a:rPr>
              <a:t> </a:t>
            </a:r>
            <a:r>
              <a:rPr lang="en-US" sz="8000" dirty="0">
                <a:ln w="50800"/>
                <a:solidFill>
                  <a:srgbClr val="FFC000"/>
                </a:solidFill>
                <a:latin typeface="Aharoni" panose="02010803020104030203" pitchFamily="2" charset="-79"/>
                <a:cs typeface="Times New Roman" pitchFamily="18" charset="0"/>
              </a:rPr>
              <a:t>1</a:t>
            </a:r>
            <a:r>
              <a:rPr lang="th-TH" sz="5400" b="1" cap="none" spc="0" dirty="0">
                <a:ln w="50800"/>
                <a:solidFill>
                  <a:srgbClr val="FFC000"/>
                </a:solidFill>
                <a:effectLst/>
                <a:latin typeface="Aharoni" panose="02010803020104030203" pitchFamily="2" charset="-79"/>
                <a:cs typeface="Times New Roman" pitchFamily="18" charset="0"/>
              </a:rPr>
              <a:t>    </a:t>
            </a:r>
            <a:br>
              <a:rPr lang="en-US" sz="5400" b="1" cap="none" spc="0" dirty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Stencil" pitchFamily="82" charset="0"/>
                <a:cs typeface="Times New Roman" pitchFamily="18" charset="0"/>
              </a:rPr>
            </a:br>
            <a:r>
              <a:rPr lang="th-TH" sz="3200" b="1" dirty="0">
                <a:latin typeface="Angsana New" pitchFamily="18" charset="-34"/>
                <a:ea typeface="+mj-ea"/>
                <a:cs typeface="KodchiangUPC" pitchFamily="18" charset="-34"/>
              </a:rPr>
              <a:t>ความรู้เบื้องต้นเกี่ยวกับการตลาด</a:t>
            </a:r>
            <a:endParaRPr lang="en-US" sz="3200" b="1" dirty="0">
              <a:latin typeface="Angsana New" pitchFamily="18" charset="-34"/>
              <a:ea typeface="+mj-ea"/>
              <a:cs typeface="Kodchiang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08775941"/>
      </p:ext>
    </p:extLst>
  </p:cSld>
  <p:clrMapOvr>
    <a:masterClrMapping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823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>
            <a:normAutofit/>
          </a:bodyPr>
          <a:lstStyle/>
          <a:p>
            <a:pPr algn="l"/>
            <a:r>
              <a:rPr lang="th-TH" sz="4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ความรู้เบื้องต้นเกี่ยวกับการตลาด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752600"/>
            <a:ext cx="7696200" cy="4343400"/>
          </a:xfrm>
        </p:spPr>
        <p:txBody>
          <a:bodyPr>
            <a:normAutofit/>
          </a:bodyPr>
          <a:lstStyle/>
          <a:p>
            <a:pPr marL="609600" indent="-609600">
              <a:buFontTx/>
              <a:buAutoNum type="arabicPeriod"/>
            </a:pPr>
            <a:r>
              <a:rPr lang="th-TH" sz="3200" dirty="0">
                <a:latin typeface="Angsana New" pitchFamily="18" charset="-34"/>
                <a:cs typeface="KodchiangUPC" pitchFamily="18" charset="-34"/>
              </a:rPr>
              <a:t>วิวัฒนาการทางการตลาด </a:t>
            </a:r>
            <a:r>
              <a:rPr lang="en-US" sz="3200" dirty="0">
                <a:latin typeface="Angsana New" pitchFamily="18" charset="-34"/>
                <a:cs typeface="KodchiangUPC" pitchFamily="18" charset="-34"/>
              </a:rPr>
              <a:t>(Marketing Development)</a:t>
            </a:r>
          </a:p>
          <a:p>
            <a:pPr marL="609600" indent="-609600">
              <a:buFontTx/>
              <a:buAutoNum type="arabicPeriod"/>
            </a:pPr>
            <a:r>
              <a:rPr lang="th-TH" sz="3200" dirty="0">
                <a:latin typeface="Angsana New" pitchFamily="18" charset="-34"/>
                <a:cs typeface="KodchiangUPC" pitchFamily="18" charset="-34"/>
              </a:rPr>
              <a:t>ความหมายของการตลาด </a:t>
            </a:r>
            <a:r>
              <a:rPr lang="en-US" sz="3200" dirty="0">
                <a:latin typeface="Angsana New" pitchFamily="18" charset="-34"/>
                <a:cs typeface="KodchiangUPC" pitchFamily="18" charset="-34"/>
              </a:rPr>
              <a:t>(Marketing Defined)</a:t>
            </a:r>
          </a:p>
          <a:p>
            <a:pPr marL="609600" indent="-609600">
              <a:buFontTx/>
              <a:buAutoNum type="arabicPeriod"/>
            </a:pPr>
            <a:r>
              <a:rPr lang="th-TH" sz="3200" dirty="0">
                <a:latin typeface="Angsana New" pitchFamily="18" charset="-34"/>
                <a:cs typeface="KodchiangUPC" pitchFamily="18" charset="-34"/>
              </a:rPr>
              <a:t>วิวัฒนาการของแนวความคิดทางการตลาด</a:t>
            </a:r>
          </a:p>
          <a:p>
            <a:pPr marL="609600" indent="-609600">
              <a:buFontTx/>
              <a:buAutoNum type="arabicPeriod"/>
            </a:pPr>
            <a:r>
              <a:rPr lang="th-TH" sz="3200" dirty="0">
                <a:latin typeface="Angsana New" pitchFamily="18" charset="-34"/>
                <a:cs typeface="KodchiangUPC" pitchFamily="18" charset="-34"/>
              </a:rPr>
              <a:t>ความสำคัญของการตลาด </a:t>
            </a:r>
            <a:r>
              <a:rPr lang="en-US" sz="3200" dirty="0">
                <a:latin typeface="Angsana New" pitchFamily="18" charset="-34"/>
                <a:cs typeface="KodchiangUPC" pitchFamily="18" charset="-34"/>
              </a:rPr>
              <a:t>(The Importance of Marketing)</a:t>
            </a:r>
          </a:p>
          <a:p>
            <a:pPr marL="609600" indent="-609600">
              <a:buFontTx/>
              <a:buAutoNum type="arabicPeriod"/>
            </a:pPr>
            <a:r>
              <a:rPr lang="th-TH" sz="3200" dirty="0">
                <a:latin typeface="Angsana New" pitchFamily="18" charset="-34"/>
                <a:cs typeface="KodchiangUPC" pitchFamily="18" charset="-34"/>
              </a:rPr>
              <a:t>หน้าที่ทางการตลาด </a:t>
            </a:r>
            <a:r>
              <a:rPr lang="en-US" sz="3200" dirty="0">
                <a:latin typeface="Angsana New" pitchFamily="18" charset="-34"/>
                <a:cs typeface="KodchiangUPC" pitchFamily="18" charset="-34"/>
              </a:rPr>
              <a:t>(Marketing Function)</a:t>
            </a:r>
          </a:p>
          <a:p>
            <a:pPr marL="609600" indent="-609600">
              <a:buFontTx/>
              <a:buAutoNum type="arabicPeriod"/>
            </a:pPr>
            <a:r>
              <a:rPr lang="th-TH" sz="3200" dirty="0">
                <a:latin typeface="Angsana New" pitchFamily="18" charset="-34"/>
                <a:cs typeface="KodchiangUPC" pitchFamily="18" charset="-34"/>
              </a:rPr>
              <a:t>ส่วนประสมทางการตลาด </a:t>
            </a:r>
            <a:r>
              <a:rPr lang="en-US" sz="3200" dirty="0">
                <a:latin typeface="Angsana New" pitchFamily="18" charset="-34"/>
                <a:cs typeface="KodchiangUPC" pitchFamily="18" charset="-34"/>
              </a:rPr>
              <a:t>(Marketing Mix)</a:t>
            </a:r>
          </a:p>
        </p:txBody>
      </p:sp>
    </p:spTree>
    <p:extLst>
      <p:ext uri="{BB962C8B-B14F-4D97-AF65-F5344CB8AC3E}">
        <p14:creationId xmlns:p14="http://schemas.microsoft.com/office/powerpoint/2010/main" val="1576909027"/>
      </p:ext>
    </p:extLst>
  </p:cSld>
  <p:clrMapOvr>
    <a:masterClrMapping/>
  </p:clrMapOvr>
  <p:transition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823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>
            <a:normAutofit/>
          </a:bodyPr>
          <a:lstStyle/>
          <a:p>
            <a:pPr algn="l"/>
            <a:r>
              <a:rPr lang="th-TH" sz="4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วิวัฒนาการทางการตลาด</a:t>
            </a:r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746125" y="1290638"/>
            <a:ext cx="3368675" cy="40011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000" b="1" dirty="0">
                <a:solidFill>
                  <a:srgbClr val="000000"/>
                </a:solidFill>
                <a:latin typeface="Times New Roman" pitchFamily="18" charset="0"/>
                <a:cs typeface="KodchiangUPC" pitchFamily="18" charset="-34"/>
              </a:rPr>
              <a:t>ปัจจัยสี่หาจากตามธรรมชาติ</a:t>
            </a:r>
          </a:p>
        </p:txBody>
      </p:sp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4403725" y="1295400"/>
            <a:ext cx="14970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2800">
                <a:solidFill>
                  <a:srgbClr val="FFFFFF"/>
                </a:solidFill>
                <a:latin typeface="Times New Roman" pitchFamily="18" charset="0"/>
                <a:cs typeface="KodchiangUPC" pitchFamily="18" charset="-34"/>
              </a:rPr>
              <a:t>ยุคดึกดำบรรพ์</a:t>
            </a:r>
          </a:p>
        </p:txBody>
      </p:sp>
      <p:sp>
        <p:nvSpPr>
          <p:cNvPr id="30728" name="AutoShape 8"/>
          <p:cNvSpPr>
            <a:spLocks noChangeArrowheads="1"/>
          </p:cNvSpPr>
          <p:nvPr/>
        </p:nvSpPr>
        <p:spPr bwMode="auto">
          <a:xfrm>
            <a:off x="2209800" y="1905000"/>
            <a:ext cx="381000" cy="2286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30729" name="Text Box 9"/>
          <p:cNvSpPr txBox="1">
            <a:spLocks noChangeArrowheads="1"/>
          </p:cNvSpPr>
          <p:nvPr/>
        </p:nvSpPr>
        <p:spPr bwMode="auto">
          <a:xfrm>
            <a:off x="1370741" y="2209800"/>
            <a:ext cx="2114681" cy="400110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000" b="1" dirty="0">
                <a:solidFill>
                  <a:srgbClr val="000000"/>
                </a:solidFill>
                <a:latin typeface="Times New Roman" pitchFamily="18" charset="0"/>
                <a:cs typeface="KodchiangUPC" pitchFamily="18" charset="-34"/>
              </a:rPr>
              <a:t>การผลิตแบบง่ายๆ</a:t>
            </a:r>
          </a:p>
        </p:txBody>
      </p:sp>
      <p:sp>
        <p:nvSpPr>
          <p:cNvPr id="30730" name="Text Box 10"/>
          <p:cNvSpPr txBox="1">
            <a:spLocks noChangeArrowheads="1"/>
          </p:cNvSpPr>
          <p:nvPr/>
        </p:nvSpPr>
        <p:spPr bwMode="auto">
          <a:xfrm>
            <a:off x="3810000" y="2209800"/>
            <a:ext cx="37353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2800">
                <a:solidFill>
                  <a:srgbClr val="FFFFFF"/>
                </a:solidFill>
                <a:latin typeface="Times New Roman" pitchFamily="18" charset="0"/>
                <a:cs typeface="KodchiangUPC" pitchFamily="18" charset="-34"/>
              </a:rPr>
              <a:t>การเพาะปลูก การเลี้ยงสัตว์ การทำอาวุธ</a:t>
            </a:r>
          </a:p>
        </p:txBody>
      </p:sp>
      <p:sp>
        <p:nvSpPr>
          <p:cNvPr id="30731" name="AutoShape 11"/>
          <p:cNvSpPr>
            <a:spLocks noChangeArrowheads="1"/>
          </p:cNvSpPr>
          <p:nvPr/>
        </p:nvSpPr>
        <p:spPr bwMode="auto">
          <a:xfrm>
            <a:off x="2209800" y="2895600"/>
            <a:ext cx="381000" cy="2286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30732" name="Text Box 12"/>
          <p:cNvSpPr txBox="1">
            <a:spLocks noChangeArrowheads="1"/>
          </p:cNvSpPr>
          <p:nvPr/>
        </p:nvSpPr>
        <p:spPr bwMode="auto">
          <a:xfrm>
            <a:off x="858760" y="3200400"/>
            <a:ext cx="3102131" cy="400110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000" b="1" dirty="0">
                <a:solidFill>
                  <a:srgbClr val="000000"/>
                </a:solidFill>
                <a:latin typeface="Times New Roman" pitchFamily="18" charset="0"/>
                <a:cs typeface="KodchiangUPC" pitchFamily="18" charset="-34"/>
              </a:rPr>
              <a:t>ผลิตที่ตนเองถนัดได้มากพอ</a:t>
            </a:r>
          </a:p>
        </p:txBody>
      </p:sp>
      <p:sp>
        <p:nvSpPr>
          <p:cNvPr id="30733" name="AutoShape 13"/>
          <p:cNvSpPr>
            <a:spLocks noChangeArrowheads="1"/>
          </p:cNvSpPr>
          <p:nvPr/>
        </p:nvSpPr>
        <p:spPr bwMode="auto">
          <a:xfrm>
            <a:off x="2209800" y="3886200"/>
            <a:ext cx="381000" cy="2286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30734" name="Text Box 14"/>
          <p:cNvSpPr txBox="1">
            <a:spLocks noChangeArrowheads="1"/>
          </p:cNvSpPr>
          <p:nvPr/>
        </p:nvSpPr>
        <p:spPr bwMode="auto">
          <a:xfrm>
            <a:off x="1355674" y="4235450"/>
            <a:ext cx="2059090" cy="707886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000" b="1" dirty="0">
                <a:solidFill>
                  <a:srgbClr val="000000"/>
                </a:solidFill>
                <a:latin typeface="Angsana New" pitchFamily="18" charset="-34"/>
                <a:cs typeface="KodchiangUPC" pitchFamily="18" charset="-34"/>
              </a:rPr>
              <a:t>แลกเปลี่ยนกัน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00"/>
                </a:solidFill>
                <a:latin typeface="Angsana New" pitchFamily="18" charset="-34"/>
                <a:cs typeface="KodchiangUPC" pitchFamily="18" charset="-34"/>
              </a:rPr>
              <a:t>(Barter System)</a:t>
            </a:r>
            <a:endParaRPr lang="th-TH" sz="2000" b="1" dirty="0">
              <a:solidFill>
                <a:srgbClr val="000000"/>
              </a:solidFill>
              <a:latin typeface="Angsana New" pitchFamily="18" charset="-34"/>
              <a:cs typeface="KodchiangUPC" pitchFamily="18" charset="-34"/>
            </a:endParaRPr>
          </a:p>
        </p:txBody>
      </p:sp>
      <p:sp>
        <p:nvSpPr>
          <p:cNvPr id="30735" name="Text Box 15"/>
          <p:cNvSpPr txBox="1">
            <a:spLocks noChangeArrowheads="1"/>
          </p:cNvSpPr>
          <p:nvPr/>
        </p:nvSpPr>
        <p:spPr bwMode="auto">
          <a:xfrm>
            <a:off x="3581400" y="4425950"/>
            <a:ext cx="33845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2800">
                <a:solidFill>
                  <a:srgbClr val="FFFFFF"/>
                </a:solidFill>
                <a:latin typeface="Times New Roman" pitchFamily="18" charset="0"/>
                <a:cs typeface="KodchiangUPC" pitchFamily="18" charset="-34"/>
              </a:rPr>
              <a:t>มีปัญหา เช่น เวลา ชนิด และปริมาณ</a:t>
            </a:r>
          </a:p>
        </p:txBody>
      </p:sp>
      <p:sp>
        <p:nvSpPr>
          <p:cNvPr id="30736" name="AutoShape 16"/>
          <p:cNvSpPr>
            <a:spLocks noChangeArrowheads="1"/>
          </p:cNvSpPr>
          <p:nvPr/>
        </p:nvSpPr>
        <p:spPr bwMode="auto">
          <a:xfrm>
            <a:off x="2209800" y="5257800"/>
            <a:ext cx="381000" cy="2286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30737" name="Text Box 17"/>
          <p:cNvSpPr txBox="1">
            <a:spLocks noChangeArrowheads="1"/>
          </p:cNvSpPr>
          <p:nvPr/>
        </p:nvSpPr>
        <p:spPr bwMode="auto">
          <a:xfrm>
            <a:off x="592971" y="5566792"/>
            <a:ext cx="3445630" cy="707886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000" b="1" dirty="0">
                <a:solidFill>
                  <a:srgbClr val="000000"/>
                </a:solidFill>
                <a:latin typeface="Angsana New" pitchFamily="18" charset="-34"/>
                <a:cs typeface="KodchiangUPC" pitchFamily="18" charset="-34"/>
              </a:rPr>
              <a:t>ใช้เงินตราเป็นสื่อกลางในการแลกเปลี่ยน</a:t>
            </a:r>
            <a:r>
              <a:rPr lang="en-US" sz="2000" b="1" dirty="0">
                <a:solidFill>
                  <a:srgbClr val="000000"/>
                </a:solidFill>
                <a:latin typeface="Angsana New" pitchFamily="18" charset="-34"/>
                <a:cs typeface="KodchiangUPC" pitchFamily="18" charset="-34"/>
              </a:rPr>
              <a:t>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00"/>
                </a:solidFill>
                <a:latin typeface="Angsana New" pitchFamily="18" charset="-34"/>
                <a:cs typeface="KodchiangUPC" pitchFamily="18" charset="-34"/>
              </a:rPr>
              <a:t>(Money System)</a:t>
            </a:r>
            <a:endParaRPr lang="th-TH" sz="2000" b="1" dirty="0">
              <a:solidFill>
                <a:srgbClr val="000000"/>
              </a:solidFill>
              <a:latin typeface="Angsana New" pitchFamily="18" charset="-34"/>
              <a:cs typeface="KodchiangUPC" pitchFamily="18" charset="-34"/>
            </a:endParaRPr>
          </a:p>
        </p:txBody>
      </p:sp>
      <p:sp>
        <p:nvSpPr>
          <p:cNvPr id="30738" name="AutoShape 18"/>
          <p:cNvSpPr>
            <a:spLocks noChangeArrowheads="1"/>
          </p:cNvSpPr>
          <p:nvPr/>
        </p:nvSpPr>
        <p:spPr bwMode="auto">
          <a:xfrm>
            <a:off x="4267200" y="5770503"/>
            <a:ext cx="381000" cy="304800"/>
          </a:xfrm>
          <a:prstGeom prst="right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30739" name="Text Box 19"/>
          <p:cNvSpPr txBox="1">
            <a:spLocks noChangeArrowheads="1"/>
          </p:cNvSpPr>
          <p:nvPr/>
        </p:nvSpPr>
        <p:spPr bwMode="auto">
          <a:xfrm>
            <a:off x="4800600" y="5732403"/>
            <a:ext cx="1447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FFFF00"/>
                </a:solidFill>
                <a:latin typeface="Times New Roman" pitchFamily="18" charset="0"/>
              </a:rPr>
              <a:t>MARKET</a:t>
            </a:r>
          </a:p>
        </p:txBody>
      </p:sp>
      <p:sp>
        <p:nvSpPr>
          <p:cNvPr id="2" name="AutoShape 18">
            <a:extLst>
              <a:ext uri="{FF2B5EF4-FFF2-40B4-BE49-F238E27FC236}">
                <a16:creationId xmlns:a16="http://schemas.microsoft.com/office/drawing/2014/main" id="{D2B0B36C-EA85-9567-B0F7-EDC20D94AF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0300" y="5771475"/>
            <a:ext cx="381000" cy="304800"/>
          </a:xfrm>
          <a:prstGeom prst="right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3" name="Text Box 19">
            <a:extLst>
              <a:ext uri="{FF2B5EF4-FFF2-40B4-BE49-F238E27FC236}">
                <a16:creationId xmlns:a16="http://schemas.microsoft.com/office/drawing/2014/main" id="{71B16EEC-D688-CB78-0B09-F09DC74791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5593903"/>
            <a:ext cx="21336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itchFamily="18" charset="0"/>
              </a:rPr>
              <a:t>MARKETPLACE PLATFORM</a:t>
            </a:r>
          </a:p>
        </p:txBody>
      </p:sp>
    </p:spTree>
    <p:extLst>
      <p:ext uri="{BB962C8B-B14F-4D97-AF65-F5344CB8AC3E}">
        <p14:creationId xmlns:p14="http://schemas.microsoft.com/office/powerpoint/2010/main" val="3359523935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4" dur="500"/>
                                        <p:tgtEl>
                                          <p:spTgt spid="30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5" dur="500"/>
                                        <p:tgtEl>
                                          <p:spTgt spid="30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7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07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7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07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2" dur="500"/>
                                        <p:tgtEl>
                                          <p:spTgt spid="30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07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07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3" dur="500"/>
                                        <p:tgtEl>
                                          <p:spTgt spid="30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07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07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8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6" grpId="0" animBg="1" autoUpdateAnimBg="0"/>
      <p:bldP spid="30727" grpId="0" autoUpdateAnimBg="0"/>
      <p:bldP spid="30728" grpId="0" animBg="1"/>
      <p:bldP spid="30729" grpId="0" animBg="1" autoUpdateAnimBg="0"/>
      <p:bldP spid="30730" grpId="0" autoUpdateAnimBg="0"/>
      <p:bldP spid="30731" grpId="0" animBg="1"/>
      <p:bldP spid="30732" grpId="0" animBg="1" autoUpdateAnimBg="0"/>
      <p:bldP spid="30733" grpId="0" animBg="1"/>
      <p:bldP spid="30734" grpId="0" animBg="1" autoUpdateAnimBg="0"/>
      <p:bldP spid="30735" grpId="0" autoUpdateAnimBg="0"/>
      <p:bldP spid="30736" grpId="0" animBg="1"/>
      <p:bldP spid="30737" grpId="0" animBg="1" autoUpdateAnimBg="0"/>
      <p:bldP spid="30738" grpId="0" animBg="1"/>
      <p:bldP spid="30739" grpId="0" autoUpdateAnimBg="0"/>
      <p:bldP spid="2" grpId="0" animBg="1"/>
      <p:bldP spid="3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838200"/>
            <a:ext cx="7772400" cy="5181600"/>
          </a:xfrm>
        </p:spPr>
        <p:txBody>
          <a:bodyPr>
            <a:normAutofit/>
          </a:bodyPr>
          <a:lstStyle/>
          <a:p>
            <a:pPr marL="609600" indent="-609600">
              <a:buFontTx/>
              <a:buNone/>
            </a:pPr>
            <a:r>
              <a:rPr lang="en-US" sz="4400" b="1" u="sng" dirty="0">
                <a:solidFill>
                  <a:srgbClr val="FFC000"/>
                </a:solidFill>
                <a:latin typeface="Angsana New" pitchFamily="18" charset="-34"/>
                <a:cs typeface="KodchiangUPC" pitchFamily="18" charset="-34"/>
              </a:rPr>
              <a:t>MARKET</a:t>
            </a:r>
            <a:endParaRPr lang="en-US" sz="4400" b="1" dirty="0">
              <a:solidFill>
                <a:srgbClr val="FFC000"/>
              </a:solidFill>
              <a:latin typeface="Angsana New" pitchFamily="18" charset="-34"/>
              <a:cs typeface="KodchiangUPC" pitchFamily="18" charset="-34"/>
            </a:endParaRPr>
          </a:p>
          <a:p>
            <a:pPr marL="609600" indent="-609600">
              <a:buFontTx/>
              <a:buNone/>
            </a:pPr>
            <a:r>
              <a:rPr lang="th-TH" sz="3600" dirty="0">
                <a:latin typeface="Angsana New" pitchFamily="18" charset="-34"/>
                <a:cs typeface="KodchiangUPC" pitchFamily="18" charset="-34"/>
              </a:rPr>
              <a:t>ตามหลักวิชาการตลาด </a:t>
            </a:r>
          </a:p>
          <a:p>
            <a:pPr marL="609600" indent="-609600">
              <a:buFontTx/>
              <a:buChar char="•"/>
            </a:pPr>
            <a:r>
              <a:rPr lang="th-TH" sz="3200" dirty="0">
                <a:latin typeface="Angsana New" pitchFamily="18" charset="-34"/>
                <a:cs typeface="KodchiangUPC" pitchFamily="18" charset="-34"/>
              </a:rPr>
              <a:t>กลุ่มบุคคลหรือองค์กร</a:t>
            </a:r>
            <a:endParaRPr lang="en-US" sz="3200" dirty="0">
              <a:latin typeface="Angsana New" pitchFamily="18" charset="-34"/>
              <a:cs typeface="KodchiangUPC" pitchFamily="18" charset="-34"/>
            </a:endParaRPr>
          </a:p>
          <a:p>
            <a:pPr marL="609600" indent="-609600">
              <a:buFontTx/>
              <a:buChar char="•"/>
            </a:pPr>
            <a:r>
              <a:rPr lang="th-TH" sz="3200" dirty="0">
                <a:latin typeface="Angsana New" pitchFamily="18" charset="-34"/>
                <a:cs typeface="KodchiangUPC" pitchFamily="18" charset="-34"/>
              </a:rPr>
              <a:t>มีความจำเป็นและความต้องการ </a:t>
            </a:r>
            <a:r>
              <a:rPr lang="en-US" sz="3200" dirty="0">
                <a:latin typeface="Angsana New" pitchFamily="18" charset="-34"/>
                <a:cs typeface="KodchiangUPC" pitchFamily="18" charset="-34"/>
              </a:rPr>
              <a:t>(Needs and Wants) </a:t>
            </a:r>
          </a:p>
          <a:p>
            <a:pPr marL="609600" indent="-609600">
              <a:buFontTx/>
              <a:buChar char="•"/>
            </a:pPr>
            <a:r>
              <a:rPr lang="th-TH" sz="3200" dirty="0">
                <a:latin typeface="Angsana New" pitchFamily="18" charset="-34"/>
                <a:cs typeface="KodchiangUPC" pitchFamily="18" charset="-34"/>
              </a:rPr>
              <a:t>มีความเต็มใจในการแลกเปลี่ยน </a:t>
            </a:r>
            <a:endParaRPr lang="en-US" sz="3200" dirty="0">
              <a:latin typeface="Angsana New" pitchFamily="18" charset="-34"/>
              <a:cs typeface="KodchiangUPC" pitchFamily="18" charset="-34"/>
            </a:endParaRPr>
          </a:p>
          <a:p>
            <a:pPr marL="609600" indent="-609600">
              <a:buFontTx/>
              <a:buChar char="•"/>
            </a:pPr>
            <a:r>
              <a:rPr lang="th-TH" sz="3200" dirty="0">
                <a:latin typeface="Angsana New" pitchFamily="18" charset="-34"/>
                <a:cs typeface="KodchiangUPC" pitchFamily="18" charset="-34"/>
              </a:rPr>
              <a:t>มีความสามารถในการแลกเปลี่ยน </a:t>
            </a:r>
            <a:endParaRPr lang="en-US" sz="3200" dirty="0">
              <a:latin typeface="Angsana New" pitchFamily="18" charset="-34"/>
              <a:cs typeface="KodchiangUPC" pitchFamily="18" charset="-34"/>
            </a:endParaRPr>
          </a:p>
          <a:p>
            <a:pPr marL="609600" indent="-609600">
              <a:buFontTx/>
              <a:buChar char="•"/>
            </a:pPr>
            <a:r>
              <a:rPr lang="th-TH" sz="3200" dirty="0">
                <a:latin typeface="Angsana New" pitchFamily="18" charset="-34"/>
                <a:cs typeface="KodchiangUPC" pitchFamily="18" charset="-34"/>
              </a:rPr>
              <a:t>มีอำนาจในการตัดสินใจซื้อ เพื่อให้ได้รับความพอใจของตน</a:t>
            </a:r>
            <a:endParaRPr lang="en-US" sz="3200" dirty="0">
              <a:latin typeface="Angsana New" pitchFamily="18" charset="-34"/>
              <a:cs typeface="Kodchiang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03834114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823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>
            <a:noAutofit/>
          </a:bodyPr>
          <a:lstStyle/>
          <a:p>
            <a:pPr algn="l"/>
            <a:r>
              <a:rPr lang="th-TH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ความหมายของการตลาด </a:t>
            </a:r>
            <a:r>
              <a:rPr lang="en-US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(Marketing Defined)</a:t>
            </a:r>
            <a:endParaRPr lang="th-TH" sz="4000" b="1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ngsana New" pitchFamily="18" charset="-34"/>
              <a:cs typeface="KodchiangUPC" pitchFamily="18" charset="-34"/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4724400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th-TH" sz="3200" b="1" dirty="0">
                <a:latin typeface="Angsana New" pitchFamily="18" charset="-34"/>
                <a:cs typeface="KodchiangUPC" pitchFamily="18" charset="-34"/>
              </a:rPr>
              <a:t>สมาคมการตลาดแห่งสหรัฐอเมริกา </a:t>
            </a:r>
            <a:r>
              <a:rPr lang="en-US" sz="3200" b="1" dirty="0">
                <a:latin typeface="Angsana New" pitchFamily="18" charset="-34"/>
                <a:cs typeface="KodchiangUPC" pitchFamily="18" charset="-34"/>
              </a:rPr>
              <a:t>(AMA)</a:t>
            </a:r>
          </a:p>
          <a:p>
            <a:pPr marL="609600" indent="-609600">
              <a:buFontTx/>
              <a:buNone/>
            </a:pPr>
            <a:r>
              <a:rPr lang="th-TH" sz="36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Angsana New" pitchFamily="18" charset="-34"/>
                <a:cs typeface="KodchiangUPC" pitchFamily="18" charset="-34"/>
              </a:rPr>
              <a:t>ในอดีต </a:t>
            </a:r>
            <a:r>
              <a:rPr lang="en-US" sz="3600" b="1" dirty="0">
                <a:latin typeface="Angsana New" pitchFamily="18" charset="-34"/>
                <a:cs typeface="KodchiangUPC" pitchFamily="18" charset="-34"/>
              </a:rPr>
              <a:t>:</a:t>
            </a:r>
            <a:r>
              <a:rPr lang="en-US" sz="3600" dirty="0">
                <a:latin typeface="Angsana New" pitchFamily="18" charset="-34"/>
                <a:cs typeface="KodchiangUPC" pitchFamily="18" charset="-34"/>
              </a:rPr>
              <a:t> </a:t>
            </a:r>
            <a:r>
              <a:rPr lang="th-TH" sz="3600" dirty="0">
                <a:latin typeface="Angsana New" pitchFamily="18" charset="-34"/>
                <a:cs typeface="KodchiangUPC" pitchFamily="18" charset="-34"/>
              </a:rPr>
              <a:t>การดำเนินกิจกรรมต่างๆ ทางธุรกิจ เพื่อควบคุมกำกับการเคลื่อนย้ายของสินค้าและบริการ จากผู้ผลิตไปยังผู้บริโภคหรือผู้ใช้</a:t>
            </a:r>
            <a:endParaRPr lang="en-US" sz="3600" dirty="0">
              <a:latin typeface="Angsana New" pitchFamily="18" charset="-34"/>
              <a:cs typeface="Kodchiang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39886838"/>
      </p:ext>
    </p:extLst>
  </p:cSld>
  <p:clrMapOvr>
    <a:masterClrMapping/>
  </p:clrMapOvr>
  <p:transition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823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>
            <a:noAutofit/>
          </a:bodyPr>
          <a:lstStyle/>
          <a:p>
            <a:pPr algn="l"/>
            <a:r>
              <a:rPr lang="th-TH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ความหมายของการตลาด </a:t>
            </a:r>
            <a:r>
              <a:rPr lang="en-US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(Marketing Defined)</a:t>
            </a:r>
            <a:endParaRPr lang="th-TH" sz="4000" b="1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ngsana New" pitchFamily="18" charset="-34"/>
              <a:cs typeface="KodchiangUPC" pitchFamily="18" charset="-34"/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00200"/>
            <a:ext cx="7467600" cy="1447800"/>
          </a:xfrm>
        </p:spPr>
        <p:txBody>
          <a:bodyPr>
            <a:normAutofit/>
          </a:bodyPr>
          <a:lstStyle/>
          <a:p>
            <a:pPr marL="609600" indent="-609600">
              <a:buFontTx/>
              <a:buNone/>
            </a:pPr>
            <a:r>
              <a:rPr lang="th-TH" sz="3600" b="1" dirty="0">
                <a:latin typeface="Angsana New" pitchFamily="18" charset="-34"/>
                <a:cs typeface="KodchiangUPC" pitchFamily="18" charset="-34"/>
              </a:rPr>
              <a:t>มีข้อโต้แย้ง </a:t>
            </a:r>
            <a:r>
              <a:rPr lang="en-US" sz="3600" b="1" dirty="0">
                <a:latin typeface="Angsana New" pitchFamily="18" charset="-34"/>
                <a:cs typeface="KodchiangUPC" pitchFamily="18" charset="-34"/>
              </a:rPr>
              <a:t>:</a:t>
            </a:r>
          </a:p>
          <a:p>
            <a:pPr marL="609600" indent="-609600">
              <a:buFontTx/>
              <a:buNone/>
            </a:pPr>
            <a:r>
              <a:rPr lang="en-US" dirty="0">
                <a:latin typeface="Angsana New" pitchFamily="18" charset="-34"/>
                <a:cs typeface="KodchiangUPC" pitchFamily="18" charset="-34"/>
              </a:rPr>
              <a:t>1. </a:t>
            </a:r>
            <a:r>
              <a:rPr lang="th-TH" dirty="0">
                <a:latin typeface="Angsana New" pitchFamily="18" charset="-34"/>
                <a:cs typeface="KodchiangUPC" pitchFamily="18" charset="-34"/>
              </a:rPr>
              <a:t>มีขอบเขตแคบมากเกินไป (นักการตลาดสมัยเก่า)</a:t>
            </a:r>
            <a:endParaRPr lang="en-US" dirty="0">
              <a:latin typeface="Angsana New" pitchFamily="18" charset="-34"/>
              <a:cs typeface="KodchiangUPC" pitchFamily="18" charset="-34"/>
            </a:endParaRPr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990600" y="3352800"/>
            <a:ext cx="2895600" cy="1384995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800" b="1" dirty="0">
                <a:solidFill>
                  <a:srgbClr val="000000"/>
                </a:solidFill>
                <a:latin typeface="Times New Roman" pitchFamily="18" charset="0"/>
                <a:cs typeface="KodchiangUPC" pitchFamily="18" charset="-34"/>
              </a:rPr>
              <a:t>เมื่อมีกิจการผลิต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800" b="1" dirty="0">
                <a:solidFill>
                  <a:srgbClr val="000000"/>
                </a:solidFill>
                <a:latin typeface="Times New Roman" pitchFamily="18" charset="0"/>
                <a:cs typeface="KodchiangUPC" pitchFamily="18" charset="-34"/>
              </a:rPr>
              <a:t>สินค้าและบริการขึ้นแล้ว</a:t>
            </a:r>
          </a:p>
        </p:txBody>
      </p:sp>
      <p:sp>
        <p:nvSpPr>
          <p:cNvPr id="32775" name="Text Box 7"/>
          <p:cNvSpPr txBox="1">
            <a:spLocks noChangeArrowheads="1"/>
          </p:cNvSpPr>
          <p:nvPr/>
        </p:nvSpPr>
        <p:spPr bwMode="auto">
          <a:xfrm>
            <a:off x="6324600" y="3568243"/>
            <a:ext cx="1981200" cy="954107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800" b="1" dirty="0">
                <a:solidFill>
                  <a:srgbClr val="000000"/>
                </a:solidFill>
                <a:latin typeface="Times New Roman" pitchFamily="18" charset="0"/>
                <a:cs typeface="KodchiangUPC" pitchFamily="18" charset="-34"/>
              </a:rPr>
              <a:t>เมื่อขายสินค้าไป</a:t>
            </a:r>
          </a:p>
        </p:txBody>
      </p:sp>
      <p:sp>
        <p:nvSpPr>
          <p:cNvPr id="32776" name="AutoShape 8"/>
          <p:cNvSpPr>
            <a:spLocks noChangeArrowheads="1"/>
          </p:cNvSpPr>
          <p:nvPr/>
        </p:nvSpPr>
        <p:spPr bwMode="auto">
          <a:xfrm>
            <a:off x="4038600" y="3854796"/>
            <a:ext cx="2133600" cy="381000"/>
          </a:xfrm>
          <a:prstGeom prst="rightArrow">
            <a:avLst>
              <a:gd name="adj1" fmla="val 50000"/>
              <a:gd name="adj2" fmla="val 14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32777" name="Text Box 9"/>
          <p:cNvSpPr txBox="1">
            <a:spLocks noChangeArrowheads="1"/>
          </p:cNvSpPr>
          <p:nvPr/>
        </p:nvSpPr>
        <p:spPr bwMode="auto">
          <a:xfrm>
            <a:off x="2514600" y="5405348"/>
            <a:ext cx="51054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2800" dirty="0">
                <a:solidFill>
                  <a:srgbClr val="FFFFFF"/>
                </a:solidFill>
                <a:latin typeface="Times New Roman" pitchFamily="18" charset="0"/>
                <a:cs typeface="KodchiangUPC" pitchFamily="18" charset="-34"/>
              </a:rPr>
              <a:t>มุ่งเน้นด้านการจัดจำหน่ายสินค้าและบริการเท่านั้น</a:t>
            </a:r>
          </a:p>
        </p:txBody>
      </p:sp>
      <p:sp>
        <p:nvSpPr>
          <p:cNvPr id="32778" name="Text Box 10"/>
          <p:cNvSpPr txBox="1">
            <a:spLocks noChangeArrowheads="1"/>
          </p:cNvSpPr>
          <p:nvPr/>
        </p:nvSpPr>
        <p:spPr bwMode="auto">
          <a:xfrm>
            <a:off x="1736725" y="2779713"/>
            <a:ext cx="89058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3200" b="1">
                <a:solidFill>
                  <a:srgbClr val="FFFF00"/>
                </a:solidFill>
                <a:latin typeface="Times New Roman" pitchFamily="18" charset="0"/>
                <a:cs typeface="KodchiangUPC" pitchFamily="18" charset="-34"/>
              </a:rPr>
              <a:t>เริ่มต้น</a:t>
            </a:r>
          </a:p>
        </p:txBody>
      </p:sp>
      <p:sp>
        <p:nvSpPr>
          <p:cNvPr id="32779" name="Text Box 11"/>
          <p:cNvSpPr txBox="1">
            <a:spLocks noChangeArrowheads="1"/>
          </p:cNvSpPr>
          <p:nvPr/>
        </p:nvSpPr>
        <p:spPr bwMode="auto">
          <a:xfrm>
            <a:off x="6916737" y="2880632"/>
            <a:ext cx="7969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3200" b="1" dirty="0">
                <a:solidFill>
                  <a:srgbClr val="FFFF00"/>
                </a:solidFill>
                <a:latin typeface="Times New Roman" pitchFamily="18" charset="0"/>
                <a:cs typeface="KodchiangUPC" pitchFamily="18" charset="-34"/>
              </a:rPr>
              <a:t>สิ้นสุด</a:t>
            </a:r>
          </a:p>
        </p:txBody>
      </p:sp>
    </p:spTree>
    <p:extLst>
      <p:ext uri="{BB962C8B-B14F-4D97-AF65-F5344CB8AC3E}">
        <p14:creationId xmlns:p14="http://schemas.microsoft.com/office/powerpoint/2010/main" val="809277518"/>
      </p:ext>
    </p:extLst>
  </p:cSld>
  <p:clrMapOvr>
    <a:masterClrMapping/>
  </p:clrMapOvr>
  <p:transition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823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>
            <a:noAutofit/>
          </a:bodyPr>
          <a:lstStyle/>
          <a:p>
            <a:r>
              <a:rPr lang="th-TH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ความหมายของการตลาด </a:t>
            </a:r>
            <a:r>
              <a:rPr lang="en-US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(Marketing Defined)</a:t>
            </a:r>
            <a:endParaRPr lang="th-TH" sz="4000" b="1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ngsana New" pitchFamily="18" charset="-34"/>
              <a:cs typeface="KodchiangUPC" pitchFamily="18" charset="-34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447800"/>
            <a:ext cx="7467600" cy="1447800"/>
          </a:xfrm>
        </p:spPr>
        <p:txBody>
          <a:bodyPr>
            <a:normAutofit/>
          </a:bodyPr>
          <a:lstStyle/>
          <a:p>
            <a:pPr marL="609600" indent="-609600">
              <a:buFontTx/>
              <a:buNone/>
            </a:pPr>
            <a:r>
              <a:rPr lang="th-TH" sz="3600" b="1" dirty="0">
                <a:latin typeface="Angsana New" pitchFamily="18" charset="-34"/>
                <a:cs typeface="KodchiangUPC" pitchFamily="18" charset="-34"/>
              </a:rPr>
              <a:t>มีข้อโต้แย้ง </a:t>
            </a:r>
            <a:r>
              <a:rPr lang="en-US" sz="3600" b="1" dirty="0">
                <a:latin typeface="Angsana New" pitchFamily="18" charset="-34"/>
                <a:cs typeface="KodchiangUPC" pitchFamily="18" charset="-34"/>
              </a:rPr>
              <a:t>:</a:t>
            </a:r>
          </a:p>
          <a:p>
            <a:pPr marL="609600" indent="-609600">
              <a:buFontTx/>
              <a:buNone/>
            </a:pPr>
            <a:r>
              <a:rPr lang="en-US" dirty="0">
                <a:latin typeface="Angsana New" pitchFamily="18" charset="-34"/>
                <a:cs typeface="KodchiangUPC" pitchFamily="18" charset="-34"/>
              </a:rPr>
              <a:t>2. </a:t>
            </a:r>
            <a:r>
              <a:rPr lang="th-TH" dirty="0">
                <a:latin typeface="Angsana New" pitchFamily="18" charset="-34"/>
                <a:cs typeface="KodchiangUPC" pitchFamily="18" charset="-34"/>
              </a:rPr>
              <a:t>ไม่คำนึงถึงความต้องการของลูกค้า (นักการตลาดสมัยใหม่)</a:t>
            </a:r>
            <a:endParaRPr lang="en-US" dirty="0">
              <a:latin typeface="Angsana New" pitchFamily="18" charset="-34"/>
              <a:cs typeface="KodchiangUPC" pitchFamily="18" charset="-34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12E3AB3C-3DF8-9003-0DE5-19DD5A0650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59674440"/>
              </p:ext>
            </p:extLst>
          </p:nvPr>
        </p:nvGraphicFramePr>
        <p:xfrm>
          <a:off x="1981200" y="2494643"/>
          <a:ext cx="5638800" cy="36013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93EB203-4798-149B-DBAF-A6C999391499}"/>
              </a:ext>
            </a:extLst>
          </p:cNvPr>
          <p:cNvSpPr txBox="1"/>
          <p:nvPr/>
        </p:nvSpPr>
        <p:spPr>
          <a:xfrm>
            <a:off x="990600" y="4110655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350D69-75D2-4BFE-BE72-B2F3A360FA32}"/>
              </a:ext>
            </a:extLst>
          </p:cNvPr>
          <p:cNvSpPr txBox="1"/>
          <p:nvPr/>
        </p:nvSpPr>
        <p:spPr>
          <a:xfrm>
            <a:off x="7794171" y="4110655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2100062577"/>
      </p:ext>
    </p:extLst>
  </p:cSld>
  <p:clrMapOvr>
    <a:masterClrMapping/>
  </p:clrMapOvr>
  <p:transition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823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>
            <a:noAutofit/>
          </a:bodyPr>
          <a:lstStyle/>
          <a:p>
            <a:pPr algn="l"/>
            <a:r>
              <a:rPr lang="th-TH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ความหมายของการตลาด </a:t>
            </a:r>
            <a:r>
              <a:rPr lang="en-US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(Marketing Defined)</a:t>
            </a:r>
            <a:endParaRPr lang="th-TH" sz="4000" b="1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ngsana New" pitchFamily="18" charset="-34"/>
              <a:cs typeface="KodchiangUPC" pitchFamily="18" charset="-34"/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371600"/>
            <a:ext cx="7467600" cy="1447800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th-TH" sz="3600" b="1" dirty="0">
                <a:latin typeface="Angsana New" pitchFamily="18" charset="-34"/>
                <a:cs typeface="KodchiangUPC" pitchFamily="18" charset="-34"/>
              </a:rPr>
              <a:t>มีข้อโต้แย้ง </a:t>
            </a:r>
            <a:r>
              <a:rPr lang="en-US" sz="3600" b="1" dirty="0">
                <a:latin typeface="Angsana New" pitchFamily="18" charset="-34"/>
                <a:cs typeface="KodchiangUPC" pitchFamily="18" charset="-34"/>
              </a:rPr>
              <a:t>:</a:t>
            </a:r>
          </a:p>
          <a:p>
            <a:pPr marL="609600" indent="-609600">
              <a:buFontTx/>
              <a:buNone/>
            </a:pPr>
            <a:r>
              <a:rPr lang="en-US" sz="3600" dirty="0">
                <a:latin typeface="Angsana New" pitchFamily="18" charset="-34"/>
                <a:cs typeface="KodchiangUPC" pitchFamily="18" charset="-34"/>
              </a:rPr>
              <a:t>3. </a:t>
            </a:r>
            <a:r>
              <a:rPr lang="th-TH" sz="3600" dirty="0">
                <a:latin typeface="Angsana New" pitchFamily="18" charset="-34"/>
                <a:cs typeface="KodchiangUPC" pitchFamily="18" charset="-34"/>
              </a:rPr>
              <a:t>ไม่จำเป็นต้องเป็นองค์กรทางธุรกิจเสมอไป</a:t>
            </a:r>
            <a:endParaRPr lang="en-US" sz="3600" dirty="0">
              <a:latin typeface="Angsana New" pitchFamily="18" charset="-34"/>
              <a:cs typeface="KodchiangUPC" pitchFamily="18" charset="-34"/>
            </a:endParaRPr>
          </a:p>
        </p:txBody>
      </p: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990600" y="3429000"/>
            <a:ext cx="2895600" cy="954107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800" b="1" dirty="0">
                <a:solidFill>
                  <a:srgbClr val="000000"/>
                </a:solidFill>
                <a:latin typeface="Times New Roman" pitchFamily="18" charset="0"/>
                <a:cs typeface="KodchiangUPC" pitchFamily="18" charset="-34"/>
              </a:rPr>
              <a:t>เป็นกิจกรรม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800" b="1" dirty="0">
                <a:solidFill>
                  <a:srgbClr val="000000"/>
                </a:solidFill>
                <a:latin typeface="Times New Roman" pitchFamily="18" charset="0"/>
                <a:cs typeface="KodchiangUPC" pitchFamily="18" charset="-34"/>
              </a:rPr>
              <a:t>ทางธุรกิจเท่านั้น</a:t>
            </a:r>
          </a:p>
        </p:txBody>
      </p:sp>
      <p:sp>
        <p:nvSpPr>
          <p:cNvPr id="35846" name="Text Box 6"/>
          <p:cNvSpPr txBox="1">
            <a:spLocks noChangeArrowheads="1"/>
          </p:cNvSpPr>
          <p:nvPr/>
        </p:nvSpPr>
        <p:spPr bwMode="auto">
          <a:xfrm>
            <a:off x="4724400" y="3429000"/>
            <a:ext cx="3886200" cy="1200329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400" b="1" dirty="0">
                <a:solidFill>
                  <a:srgbClr val="000000"/>
                </a:solidFill>
                <a:latin typeface="Times New Roman" pitchFamily="18" charset="0"/>
                <a:cs typeface="KodchiangUPC" pitchFamily="18" charset="-34"/>
              </a:rPr>
              <a:t>การตลาดครอบคลุมถึงหน่วยงาน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400" b="1" dirty="0">
                <a:solidFill>
                  <a:srgbClr val="000000"/>
                </a:solidFill>
                <a:latin typeface="Times New Roman" pitchFamily="18" charset="0"/>
                <a:cs typeface="KodchiangUPC" pitchFamily="18" charset="-34"/>
              </a:rPr>
              <a:t>ที่ไม่หวังผลกำไรด้วย</a:t>
            </a:r>
          </a:p>
        </p:txBody>
      </p:sp>
      <p:sp>
        <p:nvSpPr>
          <p:cNvPr id="35847" name="Text Box 7"/>
          <p:cNvSpPr txBox="1">
            <a:spLocks noChangeArrowheads="1"/>
          </p:cNvSpPr>
          <p:nvPr/>
        </p:nvSpPr>
        <p:spPr bwMode="auto">
          <a:xfrm>
            <a:off x="990600" y="2743200"/>
            <a:ext cx="9128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3200" b="1">
                <a:solidFill>
                  <a:srgbClr val="FFFF00"/>
                </a:solidFill>
                <a:latin typeface="Times New Roman" pitchFamily="18" charset="0"/>
                <a:cs typeface="KodchiangUPC" pitchFamily="18" charset="-34"/>
              </a:rPr>
              <a:t>ในอดีต</a:t>
            </a:r>
          </a:p>
        </p:txBody>
      </p:sp>
      <p:sp>
        <p:nvSpPr>
          <p:cNvPr id="35848" name="Text Box 8"/>
          <p:cNvSpPr txBox="1">
            <a:spLocks noChangeArrowheads="1"/>
          </p:cNvSpPr>
          <p:nvPr/>
        </p:nvSpPr>
        <p:spPr bwMode="auto">
          <a:xfrm>
            <a:off x="4802188" y="2743200"/>
            <a:ext cx="106521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3200" b="1">
                <a:solidFill>
                  <a:srgbClr val="FFFF00"/>
                </a:solidFill>
                <a:latin typeface="Times New Roman" pitchFamily="18" charset="0"/>
                <a:cs typeface="KodchiangUPC" pitchFamily="18" charset="-34"/>
              </a:rPr>
              <a:t>สมัยใหม่</a:t>
            </a:r>
          </a:p>
        </p:txBody>
      </p:sp>
      <p:sp>
        <p:nvSpPr>
          <p:cNvPr id="35852" name="Text Box 12"/>
          <p:cNvSpPr txBox="1">
            <a:spLocks noChangeArrowheads="1"/>
          </p:cNvSpPr>
          <p:nvPr/>
        </p:nvSpPr>
        <p:spPr bwMode="auto">
          <a:xfrm>
            <a:off x="4800600" y="4724400"/>
            <a:ext cx="4038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>
                <a:solidFill>
                  <a:srgbClr val="FFFF00"/>
                </a:solidFill>
                <a:latin typeface="Angsana New" pitchFamily="18" charset="-34"/>
              </a:rPr>
              <a:t>Non-profit organization</a:t>
            </a:r>
          </a:p>
        </p:txBody>
      </p:sp>
    </p:spTree>
    <p:extLst>
      <p:ext uri="{BB962C8B-B14F-4D97-AF65-F5344CB8AC3E}">
        <p14:creationId xmlns:p14="http://schemas.microsoft.com/office/powerpoint/2010/main" val="1726694883"/>
      </p:ext>
    </p:extLst>
  </p:cSld>
  <p:clrMapOvr>
    <a:masterClrMapping/>
  </p:clrMapOvr>
  <p:transition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4D79A-78D7-973F-4177-D3E800444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6EA5EB3C-0DFB-9EE2-99BF-36EA3EC8C0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823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>
            <a:noAutofit/>
          </a:bodyPr>
          <a:lstStyle/>
          <a:p>
            <a:pPr algn="l"/>
            <a:r>
              <a:rPr lang="th-TH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ความหมายของการตลาด </a:t>
            </a:r>
            <a:r>
              <a:rPr lang="en-US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(Marketing Defined)</a:t>
            </a:r>
            <a:endParaRPr lang="th-TH" sz="4000" b="1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ngsana New" pitchFamily="18" charset="-34"/>
              <a:cs typeface="KodchiangUPC" pitchFamily="18" charset="-34"/>
            </a:endParaRP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195C29D6-E48D-838D-45E9-E8781DBE550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4724400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th-TH" sz="3200" b="1" dirty="0">
                <a:latin typeface="Angsana New" pitchFamily="18" charset="-34"/>
                <a:cs typeface="KodchiangUPC" pitchFamily="18" charset="-34"/>
              </a:rPr>
              <a:t>สมาคมการตลาดแห่งสหรัฐอเมริกา </a:t>
            </a:r>
            <a:r>
              <a:rPr lang="en-US" sz="3200" b="1" dirty="0">
                <a:latin typeface="Angsana New" pitchFamily="18" charset="-34"/>
                <a:cs typeface="KodchiangUPC" pitchFamily="18" charset="-34"/>
              </a:rPr>
              <a:t>(AMA)</a:t>
            </a:r>
          </a:p>
          <a:p>
            <a:pPr marL="609600" indent="-609600">
              <a:buFontTx/>
              <a:buNone/>
            </a:pPr>
            <a:r>
              <a:rPr lang="th-TH" sz="36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Angsana New" pitchFamily="18" charset="-34"/>
                <a:cs typeface="KodchiangUPC" pitchFamily="18" charset="-34"/>
              </a:rPr>
              <a:t>นิยามใหม่: </a:t>
            </a:r>
            <a:r>
              <a:rPr lang="th-TH" sz="3600" dirty="0">
                <a:latin typeface="Angsana New" pitchFamily="18" charset="-34"/>
                <a:cs typeface="KodchiangUPC" pitchFamily="18" charset="-34"/>
              </a:rPr>
              <a:t>"การตลาดคือการสร้าง (</a:t>
            </a:r>
            <a:r>
              <a:rPr lang="en-US" sz="3600" dirty="0">
                <a:latin typeface="Angsana New" pitchFamily="18" charset="-34"/>
                <a:cs typeface="KodchiangUPC" pitchFamily="18" charset="-34"/>
              </a:rPr>
              <a:t>Creating) </a:t>
            </a:r>
            <a:r>
              <a:rPr lang="th-TH" sz="3600" dirty="0">
                <a:latin typeface="Angsana New" pitchFamily="18" charset="-34"/>
                <a:cs typeface="KodchiangUPC" pitchFamily="18" charset="-34"/>
              </a:rPr>
              <a:t>การสื่อสาร (</a:t>
            </a:r>
            <a:r>
              <a:rPr lang="en-US" sz="3600" dirty="0">
                <a:latin typeface="Angsana New" pitchFamily="18" charset="-34"/>
                <a:cs typeface="KodchiangUPC" pitchFamily="18" charset="-34"/>
              </a:rPr>
              <a:t>Communicating) </a:t>
            </a:r>
            <a:r>
              <a:rPr lang="th-TH" sz="3600" dirty="0">
                <a:latin typeface="Angsana New" pitchFamily="18" charset="-34"/>
                <a:cs typeface="KodchiangUPC" pitchFamily="18" charset="-34"/>
              </a:rPr>
              <a:t>การส่งมอบ (</a:t>
            </a:r>
            <a:r>
              <a:rPr lang="en-US" sz="3600" dirty="0">
                <a:latin typeface="Angsana New" pitchFamily="18" charset="-34"/>
                <a:cs typeface="KodchiangUPC" pitchFamily="18" charset="-34"/>
              </a:rPr>
              <a:t>Delivering) </a:t>
            </a:r>
            <a:r>
              <a:rPr lang="th-TH" sz="3600" dirty="0">
                <a:latin typeface="Angsana New" pitchFamily="18" charset="-34"/>
                <a:cs typeface="KodchiangUPC" pitchFamily="18" charset="-34"/>
              </a:rPr>
              <a:t>และ การแลกเปลี่ยนคุณค่า (</a:t>
            </a:r>
            <a:r>
              <a:rPr lang="en-US" sz="3600" dirty="0">
                <a:latin typeface="Angsana New" pitchFamily="18" charset="-34"/>
                <a:cs typeface="KodchiangUPC" pitchFamily="18" charset="-34"/>
              </a:rPr>
              <a:t>Exchanging offerings that have value)“</a:t>
            </a:r>
            <a:endParaRPr lang="th-TH" sz="3600" dirty="0">
              <a:latin typeface="Angsana New" pitchFamily="18" charset="-34"/>
              <a:cs typeface="KodchiangUPC" pitchFamily="18" charset="-34"/>
            </a:endParaRPr>
          </a:p>
          <a:p>
            <a:pPr marL="609600" indent="-609600">
              <a:buFontTx/>
              <a:buNone/>
            </a:pPr>
            <a:r>
              <a:rPr lang="en-US" sz="3200" dirty="0">
                <a:solidFill>
                  <a:schemeClr val="accent2">
                    <a:lumMod val="40000"/>
                    <a:lumOff val="60000"/>
                  </a:schemeClr>
                </a:solidFill>
                <a:latin typeface="Angsana New" pitchFamily="18" charset="-34"/>
                <a:cs typeface="KodchiangUPC" pitchFamily="18" charset="-34"/>
              </a:rPr>
              <a:t>Key Word: </a:t>
            </a:r>
            <a:endParaRPr lang="th-TH" sz="3200" dirty="0">
              <a:solidFill>
                <a:schemeClr val="accent2">
                  <a:lumMod val="40000"/>
                  <a:lumOff val="60000"/>
                </a:schemeClr>
              </a:solidFill>
              <a:latin typeface="Angsana New" pitchFamily="18" charset="-34"/>
              <a:cs typeface="KodchiangUPC" pitchFamily="18" charset="-34"/>
            </a:endParaRPr>
          </a:p>
          <a:p>
            <a:pPr marL="609600" indent="-609600">
              <a:buFontTx/>
              <a:buNone/>
            </a:pPr>
            <a:r>
              <a:rPr lang="th-TH" sz="3200" dirty="0">
                <a:solidFill>
                  <a:schemeClr val="accent2">
                    <a:lumMod val="40000"/>
                    <a:lumOff val="60000"/>
                  </a:schemeClr>
                </a:solidFill>
                <a:latin typeface="Angsana New" pitchFamily="18" charset="-34"/>
                <a:cs typeface="KodchiangUPC" pitchFamily="18" charset="-34"/>
              </a:rPr>
              <a:t>เปลี่ยนจากคำว่า "เน้นการขาย" เป็น "เน้นการสร้างคุณค่า (</a:t>
            </a:r>
            <a:r>
              <a:rPr lang="en-US" sz="3200" dirty="0">
                <a:solidFill>
                  <a:schemeClr val="accent2">
                    <a:lumMod val="40000"/>
                    <a:lumOff val="60000"/>
                  </a:schemeClr>
                </a:solidFill>
                <a:latin typeface="Angsana New" pitchFamily="18" charset="-34"/>
                <a:cs typeface="KodchiangUPC" pitchFamily="18" charset="-34"/>
              </a:rPr>
              <a:t>Value)"</a:t>
            </a:r>
            <a:endParaRPr lang="en-US" sz="3200" dirty="0">
              <a:latin typeface="Angsana New" pitchFamily="18" charset="-34"/>
              <a:cs typeface="Kodchiang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087273899"/>
      </p:ext>
    </p:extLst>
  </p:cSld>
  <p:clrMapOvr>
    <a:masterClrMapping/>
  </p:clrMapOvr>
  <p:transition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990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>
            <a:noAutofit/>
          </a:bodyPr>
          <a:lstStyle/>
          <a:p>
            <a:pPr algn="l"/>
            <a:r>
              <a:rPr lang="th-TH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วิวัฒนาการของแนวความคิดทางการตลาด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524000"/>
            <a:ext cx="7696200" cy="4572000"/>
          </a:xfrm>
        </p:spPr>
        <p:txBody>
          <a:bodyPr>
            <a:normAutofit/>
          </a:bodyPr>
          <a:lstStyle/>
          <a:p>
            <a:pPr marL="609600" indent="-609600">
              <a:buFontTx/>
              <a:buAutoNum type="arabicPeriod"/>
            </a:pPr>
            <a:r>
              <a:rPr lang="en-US" sz="3200" dirty="0">
                <a:latin typeface="Angsana New" pitchFamily="18" charset="-34"/>
                <a:cs typeface="KodchiangUPC" pitchFamily="18" charset="-34"/>
              </a:rPr>
              <a:t>The Production Concept</a:t>
            </a:r>
          </a:p>
          <a:p>
            <a:pPr marL="609600" indent="-609600">
              <a:buFontTx/>
              <a:buAutoNum type="arabicPeriod"/>
            </a:pPr>
            <a:r>
              <a:rPr lang="en-US" sz="3200" dirty="0">
                <a:latin typeface="Angsana New" pitchFamily="18" charset="-34"/>
                <a:cs typeface="KodchiangUPC" pitchFamily="18" charset="-34"/>
              </a:rPr>
              <a:t>The Product Concept</a:t>
            </a:r>
          </a:p>
          <a:p>
            <a:pPr marL="609600" indent="-609600">
              <a:buFontTx/>
              <a:buAutoNum type="arabicPeriod"/>
            </a:pPr>
            <a:r>
              <a:rPr lang="en-US" sz="3200" dirty="0">
                <a:latin typeface="Angsana New" pitchFamily="18" charset="-34"/>
                <a:cs typeface="KodchiangUPC" pitchFamily="18" charset="-34"/>
              </a:rPr>
              <a:t>The Selling Concept or Sales Concept</a:t>
            </a:r>
          </a:p>
          <a:p>
            <a:pPr marL="609600" indent="-609600">
              <a:buFontTx/>
              <a:buAutoNum type="arabicPeriod"/>
            </a:pPr>
            <a:r>
              <a:rPr lang="en-US" sz="3200" dirty="0">
                <a:latin typeface="Angsana New" pitchFamily="18" charset="-34"/>
                <a:cs typeface="KodchiangUPC" pitchFamily="18" charset="-34"/>
              </a:rPr>
              <a:t>The Marketing Concept</a:t>
            </a:r>
          </a:p>
          <a:p>
            <a:pPr marL="609600" indent="-609600">
              <a:buFontTx/>
              <a:buAutoNum type="arabicPeriod"/>
            </a:pPr>
            <a:r>
              <a:rPr lang="en-US" sz="3200" dirty="0">
                <a:latin typeface="Angsana New" pitchFamily="18" charset="-34"/>
                <a:cs typeface="KodchiangUPC" pitchFamily="18" charset="-34"/>
              </a:rPr>
              <a:t>The Societal Marketing Concept</a:t>
            </a:r>
            <a:endParaRPr lang="th-TH" sz="3200" dirty="0">
              <a:latin typeface="Angsana New" pitchFamily="18" charset="-34"/>
              <a:cs typeface="KodchiangUPC" pitchFamily="18" charset="-34"/>
            </a:endParaRPr>
          </a:p>
          <a:p>
            <a:pPr marL="609600" indent="-609600">
              <a:buFontTx/>
              <a:buAutoNum type="arabicPeriod"/>
            </a:pPr>
            <a:r>
              <a:rPr lang="en-US" sz="3200" dirty="0">
                <a:latin typeface="Angsana New" pitchFamily="18" charset="-34"/>
                <a:cs typeface="KodchiangUPC" pitchFamily="18" charset="-34"/>
              </a:rPr>
              <a:t>Holistic Marketing Concept</a:t>
            </a:r>
            <a:endParaRPr lang="th-TH" sz="3200" dirty="0">
              <a:latin typeface="Angsana New" pitchFamily="18" charset="-34"/>
              <a:cs typeface="KodchiangUPC" pitchFamily="18" charset="-34"/>
            </a:endParaRPr>
          </a:p>
          <a:p>
            <a:pPr marL="609600" indent="-609600">
              <a:buFontTx/>
              <a:buAutoNum type="arabicPeriod"/>
            </a:pPr>
            <a:r>
              <a:rPr lang="en-US" sz="3200" dirty="0">
                <a:latin typeface="Angsana New" pitchFamily="18" charset="-34"/>
                <a:cs typeface="KodchiangUPC" pitchFamily="18" charset="-34"/>
              </a:rPr>
              <a:t>Marketing 5.0 </a:t>
            </a:r>
            <a:r>
              <a:rPr lang="th-TH" sz="3200" dirty="0">
                <a:latin typeface="Angsana New" pitchFamily="18" charset="-34"/>
                <a:cs typeface="KodchiangUPC" pitchFamily="18" charset="-34"/>
              </a:rPr>
              <a:t>และ </a:t>
            </a:r>
            <a:r>
              <a:rPr lang="en-US" sz="3200" dirty="0">
                <a:latin typeface="Angsana New" pitchFamily="18" charset="-34"/>
                <a:cs typeface="KodchiangUPC" pitchFamily="18" charset="-34"/>
              </a:rPr>
              <a:t>6.0</a:t>
            </a:r>
          </a:p>
        </p:txBody>
      </p:sp>
    </p:spTree>
    <p:extLst>
      <p:ext uri="{BB962C8B-B14F-4D97-AF65-F5344CB8AC3E}">
        <p14:creationId xmlns:p14="http://schemas.microsoft.com/office/powerpoint/2010/main" val="319027361"/>
      </p:ext>
    </p:extLst>
  </p:cSld>
  <p:clrMapOvr>
    <a:masterClrMapping/>
  </p:clrMapOvr>
  <p:transition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69458"/>
            <a:ext cx="7772400" cy="823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>
            <a:normAutofit/>
          </a:bodyPr>
          <a:lstStyle/>
          <a:p>
            <a:pPr algn="l"/>
            <a:r>
              <a:rPr lang="en-US" sz="4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The Production Concept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828800"/>
            <a:ext cx="8001000" cy="3657600"/>
          </a:xfrm>
        </p:spPr>
        <p:txBody>
          <a:bodyPr>
            <a:normAutofit fontScale="92500" lnSpcReduction="20000"/>
          </a:bodyPr>
          <a:lstStyle/>
          <a:p>
            <a:r>
              <a:rPr lang="th-TH" sz="28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ngsana New" pitchFamily="18" charset="-34"/>
                <a:cs typeface="KodchiangUPC" pitchFamily="18" charset="-34"/>
              </a:rPr>
              <a:t>ช่วงเวลา</a:t>
            </a:r>
            <a:r>
              <a:rPr lang="th-TH" sz="2800" dirty="0">
                <a:solidFill>
                  <a:schemeClr val="accent3">
                    <a:lumMod val="40000"/>
                    <a:lumOff val="60000"/>
                  </a:schemeClr>
                </a:solidFill>
                <a:latin typeface="Angsana New" pitchFamily="18" charset="-34"/>
                <a:cs typeface="KodchiangUPC" pitchFamily="18" charset="-34"/>
              </a:rPr>
              <a:t>: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ยุคปฏิวัติอุตสาหกรรม (ช่วงต้นศตวรรษที่ 20</a:t>
            </a:r>
            <a:r>
              <a:rPr lang="en-US" sz="2800" dirty="0">
                <a:latin typeface="Angsana New" pitchFamily="18" charset="-34"/>
                <a:cs typeface="KodchiangUPC" pitchFamily="18" charset="-34"/>
              </a:rPr>
              <a:t>: 1900-1920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)</a:t>
            </a:r>
            <a:endParaRPr lang="en-US" sz="2800" dirty="0">
              <a:latin typeface="Angsana New" pitchFamily="18" charset="-34"/>
              <a:cs typeface="KodchiangUPC" pitchFamily="18" charset="-34"/>
            </a:endParaRPr>
          </a:p>
          <a:p>
            <a:r>
              <a:rPr lang="th-TH" sz="28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ngsana New" pitchFamily="18" charset="-34"/>
                <a:cs typeface="KodchiangUPC" pitchFamily="18" charset="-34"/>
              </a:rPr>
              <a:t>บริบทสังคม</a:t>
            </a:r>
            <a:r>
              <a:rPr lang="en-US" sz="2800" dirty="0">
                <a:latin typeface="Angsana New" pitchFamily="18" charset="-34"/>
                <a:cs typeface="KodchiangUPC" pitchFamily="18" charset="-34"/>
              </a:rPr>
              <a:t>: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ยุคปฏิวัติอุตสาหกรรม สินค้าในตลาดยังมีน้อย แต่อุปสงค์ (ความต้องการซื้อ) มีสูงมาก</a:t>
            </a:r>
          </a:p>
          <a:p>
            <a:r>
              <a:rPr lang="th-TH" sz="28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ngsana New" pitchFamily="18" charset="-34"/>
                <a:cs typeface="KodchiangUPC" pitchFamily="18" charset="-34"/>
              </a:rPr>
              <a:t>สมมติฐาน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: ผู้บริโภคจะชื่นชอบสินค้าที่มีวางจำหน่ายอย่างแพร่หลายและมีราคาถูก</a:t>
            </a:r>
          </a:p>
          <a:p>
            <a:r>
              <a:rPr lang="th-TH" sz="28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ngsana New" pitchFamily="18" charset="-34"/>
                <a:cs typeface="KodchiangUPC" pitchFamily="18" charset="-34"/>
              </a:rPr>
              <a:t>จุดเน้น (</a:t>
            </a:r>
            <a:r>
              <a:rPr lang="en-US" sz="28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ngsana New" pitchFamily="18" charset="-34"/>
                <a:cs typeface="KodchiangUPC" pitchFamily="18" charset="-34"/>
              </a:rPr>
              <a:t>Focus):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เน้น "ประสิทธิภาพการผลิต" (</a:t>
            </a:r>
            <a:r>
              <a:rPr lang="en-US" sz="2800" dirty="0">
                <a:latin typeface="Angsana New" pitchFamily="18" charset="-34"/>
                <a:cs typeface="KodchiangUPC" pitchFamily="18" charset="-34"/>
              </a:rPr>
              <a:t>Production Efficiency)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และการกระจายสินค้าให้ครอบคลุมมากที่สุด (</a:t>
            </a:r>
            <a:r>
              <a:rPr lang="en-US" sz="2800" dirty="0">
                <a:latin typeface="Angsana New" pitchFamily="18" charset="-34"/>
                <a:cs typeface="KodchiangUPC" pitchFamily="18" charset="-34"/>
              </a:rPr>
              <a:t>Mass Production &amp; Mass Distribution)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เพื่อให้ต้นทุนต่อหน่วยต่ำที่สุด</a:t>
            </a:r>
          </a:p>
          <a:p>
            <a:r>
              <a:rPr lang="th-TH" sz="28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ngsana New" pitchFamily="18" charset="-34"/>
                <a:cs typeface="KodchiangUPC" pitchFamily="18" charset="-34"/>
              </a:rPr>
              <a:t>ข้อจำกัด: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อาจเกิดปัญหาละเลยความต้องการที่แท้จริงและการบริการลูกค้า (เช่น รถยนต์ </a:t>
            </a:r>
            <a:r>
              <a:rPr lang="en-US" sz="2800" dirty="0">
                <a:latin typeface="Angsana New" pitchFamily="18" charset="-34"/>
                <a:cs typeface="KodchiangUPC" pitchFamily="18" charset="-34"/>
              </a:rPr>
              <a:t>Ford Model T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ที่มีเฉพาะสีดำเท่านั้น เพื่อการผลิตที่รวดเร็ว)</a:t>
            </a:r>
            <a:endParaRPr lang="en-US" sz="2800" dirty="0">
              <a:latin typeface="Angsana New" pitchFamily="18" charset="-34"/>
              <a:cs typeface="Kodchiang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699108647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823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>
            <a:normAutofit/>
          </a:bodyPr>
          <a:lstStyle/>
          <a:p>
            <a:pPr algn="l"/>
            <a:r>
              <a:rPr lang="en-US" sz="4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The Product Concept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828800"/>
            <a:ext cx="8001000" cy="4572000"/>
          </a:xfrm>
        </p:spPr>
        <p:txBody>
          <a:bodyPr>
            <a:normAutofit fontScale="92500"/>
          </a:bodyPr>
          <a:lstStyle/>
          <a:p>
            <a:r>
              <a:rPr lang="th-TH" sz="28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ngsana New" pitchFamily="18" charset="-34"/>
                <a:cs typeface="KodchiangUPC" pitchFamily="18" charset="-34"/>
              </a:rPr>
              <a:t>ช่วงเวลา: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ยุคที่อุตสาหกรรมเริ่มมีคู่แข่งเพิ่มขึ้น </a:t>
            </a:r>
            <a:r>
              <a:rPr lang="en-US" sz="2800" dirty="0">
                <a:latin typeface="Angsana New" pitchFamily="18" charset="-34"/>
                <a:cs typeface="KodchiangUPC" pitchFamily="18" charset="-34"/>
              </a:rPr>
              <a:t>(1920s – 1930s)</a:t>
            </a:r>
          </a:p>
          <a:p>
            <a:r>
              <a:rPr lang="th-TH" sz="28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ngsana New" pitchFamily="18" charset="-34"/>
                <a:cs typeface="KodchiangUPC" pitchFamily="18" charset="-34"/>
              </a:rPr>
              <a:t>บริบททางสังคม</a:t>
            </a:r>
            <a:r>
              <a:rPr lang="en-US" sz="28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ngsana New" pitchFamily="18" charset="-34"/>
                <a:cs typeface="KodchiangUPC" pitchFamily="18" charset="-34"/>
              </a:rPr>
              <a:t>: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เริ่มมีคู่แข่งในตลาดมากขึ้น สินค้าประเภทเดียวกันเริ่มมีให้เลือกหลายแบรนด์</a:t>
            </a:r>
          </a:p>
          <a:p>
            <a:r>
              <a:rPr lang="th-TH" sz="28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ngsana New" pitchFamily="18" charset="-34"/>
                <a:cs typeface="KodchiangUPC" pitchFamily="18" charset="-34"/>
              </a:rPr>
              <a:t>สมมติฐาน: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ผู้บริโภคจะพึงพอใจในสินค้าที่มีคุณภาพดี มีประสิทธิภาพการทำงานสูง และมีนวัตกรรมที่โดดเด่น</a:t>
            </a:r>
          </a:p>
          <a:p>
            <a:r>
              <a:rPr lang="th-TH" sz="28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ngsana New" pitchFamily="18" charset="-34"/>
                <a:cs typeface="KodchiangUPC" pitchFamily="18" charset="-34"/>
              </a:rPr>
              <a:t>จุดเน้น (</a:t>
            </a:r>
            <a:r>
              <a:rPr lang="en-US" sz="28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ngsana New" pitchFamily="18" charset="-34"/>
                <a:cs typeface="KodchiangUPC" pitchFamily="18" charset="-34"/>
              </a:rPr>
              <a:t>Focus):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เน้น "คุณภาพและการปรับปรุงผลิตภัณฑ์" (</a:t>
            </a:r>
            <a:r>
              <a:rPr lang="en-US" sz="2800" dirty="0">
                <a:latin typeface="Angsana New" pitchFamily="18" charset="-34"/>
                <a:cs typeface="KodchiangUPC" pitchFamily="18" charset="-34"/>
              </a:rPr>
              <a:t>Product Quality &amp; Continuous Improvement)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ให้ดีที่สุด</a:t>
            </a:r>
          </a:p>
          <a:p>
            <a:r>
              <a:rPr lang="th-TH" sz="28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ngsana New" pitchFamily="18" charset="-34"/>
                <a:cs typeface="KodchiangUPC" pitchFamily="18" charset="-34"/>
              </a:rPr>
              <a:t>ข้อจำกัด: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เสี่ยงต่อการเกิดภาวะ "สายตาเอียงทางการตลาด" (</a:t>
            </a:r>
            <a:r>
              <a:rPr lang="en-US" sz="2800" dirty="0">
                <a:latin typeface="Angsana New" pitchFamily="18" charset="-34"/>
                <a:cs typeface="KodchiangUPC" pitchFamily="18" charset="-34"/>
              </a:rPr>
              <a:t>Marketing Myopia)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คือหลงรักและมุ่งมั่นพัฒนาแต่ตัวสินค้า จนลืมมองว่าจริง ๆ แล้วลูกค้าต้องการอะไร (เช่น พยายามผลิตพิมพ์ดีดที่สมบูรณ์แบบที่สุด แต่ลูกค้าเปลี่ยนไปใช้คอมพิวเตอร์หมดแล้ว)</a:t>
            </a:r>
            <a:endParaRPr lang="en-US" sz="2800" dirty="0">
              <a:latin typeface="Angsana New" pitchFamily="18" charset="-34"/>
              <a:cs typeface="Kodchiang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118443610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823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>
            <a:normAutofit/>
          </a:bodyPr>
          <a:lstStyle/>
          <a:p>
            <a:pPr algn="l"/>
            <a:r>
              <a:rPr lang="en-US" sz="4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The Selling Concept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447800"/>
            <a:ext cx="8001000" cy="4572000"/>
          </a:xfrm>
        </p:spPr>
        <p:txBody>
          <a:bodyPr>
            <a:normAutofit fontScale="92500"/>
          </a:bodyPr>
          <a:lstStyle/>
          <a:p>
            <a:r>
              <a:rPr lang="th-TH" sz="28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ngsana New" pitchFamily="18" charset="-34"/>
                <a:cs typeface="KodchiangUPC" pitchFamily="18" charset="-34"/>
              </a:rPr>
              <a:t>ช่วงเวลา: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ยุคช่วงสงครามโลกครั้งที่ 2</a:t>
            </a:r>
            <a:r>
              <a:rPr lang="en-US" sz="2800" dirty="0">
                <a:latin typeface="Angsana New" pitchFamily="18" charset="-34"/>
                <a:cs typeface="KodchiangUPC" pitchFamily="18" charset="-34"/>
              </a:rPr>
              <a:t> (1930s – 1950s)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 (สินค้าเริ่มล้นตลาด / </a:t>
            </a:r>
            <a:r>
              <a:rPr lang="en-US" sz="2800" dirty="0">
                <a:latin typeface="Angsana New" pitchFamily="18" charset="-34"/>
                <a:cs typeface="KodchiangUPC" pitchFamily="18" charset="-34"/>
              </a:rPr>
              <a:t>Oversupply)</a:t>
            </a:r>
          </a:p>
          <a:p>
            <a:r>
              <a:rPr lang="th-TH" sz="28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ngsana New" pitchFamily="18" charset="-34"/>
                <a:cs typeface="KodchiangUPC" pitchFamily="18" charset="-34"/>
              </a:rPr>
              <a:t>บริบทสังคม: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ยุคเศรษฐกิจตกต่ำครั้งใหญ่ (</a:t>
            </a:r>
            <a:r>
              <a:rPr lang="en-US" sz="2800" dirty="0">
                <a:latin typeface="Angsana New" pitchFamily="18" charset="-34"/>
                <a:cs typeface="KodchiangUPC" pitchFamily="18" charset="-34"/>
              </a:rPr>
              <a:t>Great Depression)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และช่วงสงครามโลก สินค้าเริ่มล้นตลาด (</a:t>
            </a:r>
            <a:r>
              <a:rPr lang="en-US" sz="2800" dirty="0">
                <a:latin typeface="Angsana New" pitchFamily="18" charset="-34"/>
                <a:cs typeface="KodchiangUPC" pitchFamily="18" charset="-34"/>
              </a:rPr>
              <a:t>Over-supply)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ลูกค้าประหยัดเงินมากขึ้น</a:t>
            </a:r>
          </a:p>
          <a:p>
            <a:r>
              <a:rPr lang="th-TH" sz="28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ngsana New" pitchFamily="18" charset="-34"/>
                <a:cs typeface="KodchiangUPC" pitchFamily="18" charset="-34"/>
              </a:rPr>
              <a:t>สมมติฐาน: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ผู้บริโภคจะไม่ซื้อสินค้าของบริษัทในปริมาณที่เพียงพอ หากไม่มีความพยายามในการขายและการส่งเสริมการขายในเชิงรุก</a:t>
            </a:r>
          </a:p>
          <a:p>
            <a:r>
              <a:rPr lang="th-TH" sz="28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ngsana New" pitchFamily="18" charset="-34"/>
                <a:cs typeface="KodchiangUPC" pitchFamily="18" charset="-34"/>
              </a:rPr>
              <a:t>จุดเน้น (</a:t>
            </a:r>
            <a:r>
              <a:rPr lang="en-US" sz="28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ngsana New" pitchFamily="18" charset="-34"/>
                <a:cs typeface="KodchiangUPC" pitchFamily="18" charset="-34"/>
              </a:rPr>
              <a:t>Focus):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ใช้กลยุทธ์ "</a:t>
            </a:r>
            <a:r>
              <a:rPr lang="en-US" sz="2800" dirty="0">
                <a:latin typeface="Angsana New" pitchFamily="18" charset="-34"/>
                <a:cs typeface="KodchiangUPC" pitchFamily="18" charset="-34"/>
              </a:rPr>
              <a:t>Push Strategy"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เน้นความพยายามในการขาย (</a:t>
            </a:r>
            <a:r>
              <a:rPr lang="en-US" sz="2800" dirty="0">
                <a:latin typeface="Angsana New" pitchFamily="18" charset="-34"/>
                <a:cs typeface="KodchiangUPC" pitchFamily="18" charset="-34"/>
              </a:rPr>
              <a:t>Aggressive Selling)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และการโฆษณาเพื่อปิดการขายให้ได้รวดเร็วที่สุด (</a:t>
            </a:r>
            <a:r>
              <a:rPr lang="en-US" sz="2800" dirty="0">
                <a:latin typeface="Angsana New" pitchFamily="18" charset="-34"/>
                <a:cs typeface="KodchiangUPC" pitchFamily="18" charset="-34"/>
              </a:rPr>
              <a:t>Inside-Out Perspective)</a:t>
            </a:r>
            <a:endParaRPr lang="th-TH" sz="2800" dirty="0">
              <a:latin typeface="Angsana New" pitchFamily="18" charset="-34"/>
              <a:cs typeface="KodchiangUPC" pitchFamily="18" charset="-34"/>
            </a:endParaRPr>
          </a:p>
          <a:p>
            <a:r>
              <a:rPr lang="th-TH" sz="28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ngsana New" pitchFamily="18" charset="-34"/>
                <a:cs typeface="KodchiangUPC" pitchFamily="18" charset="-34"/>
              </a:rPr>
              <a:t>ข้อจำกัด: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เน้นความต้องการของผู้ขายที่อยากระบายสินค้า มากกว่าความพึงพอใจระยะยาวของลูกค้า มักทำให้ลูกค้าซื้อเพียงครั้งเดียวแล้วไม่กลับมาอีก</a:t>
            </a:r>
            <a:endParaRPr lang="en-US" sz="2800" dirty="0">
              <a:latin typeface="Angsana New" pitchFamily="18" charset="-34"/>
              <a:cs typeface="Kodchiang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60566256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01A74E81-0A39-7A50-2238-356CE0D1D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0D9FFFC2-FF33-D331-A9FD-12DF919A27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823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>
            <a:normAutofit/>
          </a:bodyPr>
          <a:lstStyle/>
          <a:p>
            <a:pPr algn="l"/>
            <a:r>
              <a:rPr lang="en-US" sz="4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The Marketing Concept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3AE8C032-8D59-4C60-4D9C-4B3A8AA3FE2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447800"/>
            <a:ext cx="8001000" cy="5029200"/>
          </a:xfrm>
        </p:spPr>
        <p:txBody>
          <a:bodyPr>
            <a:normAutofit fontScale="85000" lnSpcReduction="20000"/>
          </a:bodyPr>
          <a:lstStyle/>
          <a:p>
            <a:r>
              <a:rPr lang="th-TH" sz="28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ngsana New" pitchFamily="18" charset="-34"/>
                <a:cs typeface="KodchiangUPC" pitchFamily="18" charset="-34"/>
              </a:rPr>
              <a:t>ช่วงเวลา: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ยุคหลังสงครามโลกครั้งที่ 2</a:t>
            </a:r>
            <a:r>
              <a:rPr lang="en-US" sz="2800" dirty="0">
                <a:latin typeface="Angsana New" pitchFamily="18" charset="-34"/>
                <a:cs typeface="KodchiangUPC" pitchFamily="18" charset="-34"/>
              </a:rPr>
              <a:t> (1950s – 1970s) </a:t>
            </a:r>
          </a:p>
          <a:p>
            <a:r>
              <a:rPr lang="th-TH" sz="28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ngsana New" pitchFamily="18" charset="-34"/>
                <a:cs typeface="KodchiangUPC" pitchFamily="18" charset="-34"/>
              </a:rPr>
              <a:t>บริบทสังคม: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หลังสงครามโลกครั้งที่ 2 สิ้นสุด เศรษฐกิจฟื้นตัว ตลาดเปลี่ยนจากของผู้ขายกลายเป็น "ตลาดของผู้ซื้อ" (</a:t>
            </a:r>
            <a:r>
              <a:rPr lang="en-US" sz="2800" dirty="0">
                <a:latin typeface="Angsana New" pitchFamily="18" charset="-34"/>
                <a:cs typeface="KodchiangUPC" pitchFamily="18" charset="-34"/>
              </a:rPr>
              <a:t>Buyer's Market)</a:t>
            </a:r>
            <a:endParaRPr lang="th-TH" sz="2800" dirty="0">
              <a:latin typeface="Angsana New" pitchFamily="18" charset="-34"/>
              <a:cs typeface="KodchiangUPC" pitchFamily="18" charset="-34"/>
            </a:endParaRPr>
          </a:p>
          <a:p>
            <a:r>
              <a:rPr lang="th-TH" sz="28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ngsana New" pitchFamily="18" charset="-34"/>
                <a:cs typeface="KodchiangUPC" pitchFamily="18" charset="-34"/>
              </a:rPr>
              <a:t>สมมติฐาน: </a:t>
            </a:r>
          </a:p>
          <a:p>
            <a:pPr lvl="1"/>
            <a:r>
              <a:rPr lang="th-TH" sz="2600" dirty="0">
                <a:latin typeface="Angsana New" pitchFamily="18" charset="-34"/>
                <a:cs typeface="KodchiangUPC" pitchFamily="18" charset="-34"/>
              </a:rPr>
              <a:t>กุญแจสำคัญในการบรรลุเป้าหมายขององค์กร คือการที่ธุรกิจสามารถ ค้นหาความจำเป็นและความต้องการ (</a:t>
            </a:r>
            <a:r>
              <a:rPr lang="en-US" sz="2600" dirty="0">
                <a:latin typeface="Angsana New" pitchFamily="18" charset="-34"/>
                <a:cs typeface="KodchiangUPC" pitchFamily="18" charset="-34"/>
              </a:rPr>
              <a:t>Needs &amp; Wants) </a:t>
            </a:r>
            <a:r>
              <a:rPr lang="th-TH" sz="2600" dirty="0">
                <a:latin typeface="Angsana New" pitchFamily="18" charset="-34"/>
                <a:cs typeface="KodchiangUPC" pitchFamily="18" charset="-34"/>
              </a:rPr>
              <a:t>ของตลาดเป้าหมายได้  </a:t>
            </a:r>
          </a:p>
          <a:p>
            <a:pPr lvl="1"/>
            <a:r>
              <a:rPr lang="th-TH" sz="2600" dirty="0">
                <a:latin typeface="Angsana New" pitchFamily="18" charset="-34"/>
                <a:cs typeface="KodchiangUPC" pitchFamily="18" charset="-34"/>
              </a:rPr>
              <a:t>ธุรกิจต้องส่งมอบคุณค่าที่เหนือกว่าคู่แข่งขัน เพื่อสร้างความพึงพอใจสูงสุดให้แก่ลูกค้า (</a:t>
            </a:r>
            <a:r>
              <a:rPr lang="en-US" sz="2600" dirty="0">
                <a:latin typeface="Angsana New" pitchFamily="18" charset="-34"/>
                <a:cs typeface="KodchiangUPC" pitchFamily="18" charset="-34"/>
              </a:rPr>
              <a:t>Customer Satisfaction</a:t>
            </a:r>
            <a:endParaRPr lang="th-TH" sz="2600" dirty="0">
              <a:latin typeface="Angsana New" pitchFamily="18" charset="-34"/>
              <a:cs typeface="KodchiangUPC" pitchFamily="18" charset="-34"/>
            </a:endParaRPr>
          </a:p>
          <a:p>
            <a:r>
              <a:rPr lang="th-TH" sz="28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ngsana New" pitchFamily="18" charset="-34"/>
                <a:cs typeface="KodchiangUPC" pitchFamily="18" charset="-34"/>
              </a:rPr>
              <a:t>จุดเน้น: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การแบ่งส่วนตลาด (</a:t>
            </a:r>
            <a:r>
              <a:rPr lang="en-US" sz="2800" dirty="0">
                <a:latin typeface="Angsana New" pitchFamily="18" charset="-34"/>
                <a:cs typeface="KodchiangUPC" pitchFamily="18" charset="-34"/>
              </a:rPr>
              <a:t>Segmentation)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หาตลาดเป้าหมาย (</a:t>
            </a:r>
            <a:r>
              <a:rPr lang="en-US" sz="2800" dirty="0">
                <a:latin typeface="Angsana New" pitchFamily="18" charset="-34"/>
                <a:cs typeface="KodchiangUPC" pitchFamily="18" charset="-34"/>
              </a:rPr>
              <a:t>Target Market)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และการริเริ่มใช้ ส่วนประสมทางการตลาด (</a:t>
            </a:r>
            <a:r>
              <a:rPr lang="en-US" sz="2800" dirty="0">
                <a:latin typeface="Angsana New" pitchFamily="18" charset="-34"/>
                <a:cs typeface="KodchiangUPC" pitchFamily="18" charset="-34"/>
              </a:rPr>
              <a:t>Marketing Mix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หรือ 4</a:t>
            </a:r>
            <a:r>
              <a:rPr lang="en-US" sz="2800" dirty="0">
                <a:latin typeface="Angsana New" pitchFamily="18" charset="-34"/>
                <a:cs typeface="KodchiangUPC" pitchFamily="18" charset="-34"/>
              </a:rPr>
              <a:t>Ps)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เพื่อสร้างความพึงพอใจสูงสุดให้ลูกค้า</a:t>
            </a:r>
          </a:p>
          <a:p>
            <a:r>
              <a:rPr lang="th-TH" sz="28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ngsana New" pitchFamily="18" charset="-34"/>
                <a:cs typeface="KodchiangUPC" pitchFamily="18" charset="-34"/>
              </a:rPr>
              <a:t>ข้อจำกัด: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มักมุ่งเน้นการตอบสนองความต้องการของลูกค้าเฉพาะกลุ่มหรือผลประโยชน์ระยะสั้นของธุรกิจ จนอาจละเลยผลกระทบในภาพรวมต่อสังคมและสิ่งแวดล้อม (ซึ่งเป็นจุดเริ่มต้นที่ทำให้เกิดแนวคิด </a:t>
            </a:r>
            <a:r>
              <a:rPr lang="en-US" sz="2800" dirty="0">
                <a:latin typeface="Angsana New" pitchFamily="18" charset="-34"/>
                <a:cs typeface="KodchiangUPC" pitchFamily="18" charset="-34"/>
              </a:rPr>
              <a:t>Societal Marketing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ในเวลาต่อมา)</a:t>
            </a:r>
            <a:endParaRPr lang="en-US" sz="2800" dirty="0">
              <a:latin typeface="Angsana New" pitchFamily="18" charset="-34"/>
              <a:cs typeface="Kodchiang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01383081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57389F3-7C1A-51E7-E13D-EEBEC7551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501D2E3C-E6D2-02C4-53E3-0AEC3C30ED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823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>
            <a:normAutofit/>
          </a:bodyPr>
          <a:lstStyle/>
          <a:p>
            <a:pPr algn="l"/>
            <a:r>
              <a:rPr lang="en-US" sz="4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Societal Marketing</a:t>
            </a:r>
            <a:r>
              <a:rPr lang="th-TH" sz="4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 </a:t>
            </a:r>
            <a:r>
              <a:rPr lang="en-US" sz="4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Concept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6E9A1083-2D14-E736-FC79-573FB897491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2000" y="1219200"/>
            <a:ext cx="8001000" cy="5029200"/>
          </a:xfrm>
        </p:spPr>
        <p:txBody>
          <a:bodyPr>
            <a:normAutofit fontScale="85000" lnSpcReduction="20000"/>
          </a:bodyPr>
          <a:lstStyle/>
          <a:p>
            <a:r>
              <a:rPr lang="th-TH" sz="28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ngsana New" pitchFamily="18" charset="-34"/>
                <a:cs typeface="KodchiangUPC" pitchFamily="18" charset="-34"/>
              </a:rPr>
              <a:t>ช่วงเวลา: </a:t>
            </a:r>
            <a:r>
              <a:rPr lang="en-US" sz="2800" dirty="0">
                <a:latin typeface="Angsana New" pitchFamily="18" charset="-34"/>
                <a:cs typeface="KodchiangUPC" pitchFamily="18" charset="-34"/>
              </a:rPr>
              <a:t>1970s – 2000s</a:t>
            </a:r>
          </a:p>
          <a:p>
            <a:r>
              <a:rPr lang="th-TH" sz="28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ngsana New" pitchFamily="18" charset="-34"/>
                <a:cs typeface="KodchiangUPC" pitchFamily="18" charset="-34"/>
              </a:rPr>
              <a:t>บริบทสังคม: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โลกเผชิญปัญหาสิ่งแวดล้อม วิกฤตพลังงาน และองค์กรธุรกิจมีความซับซ้อนขึ้น การโฟกัสแค่ความพึงพอใจของลูกค้าและกำไรเริ่มไม่เพียงพอ</a:t>
            </a:r>
            <a:endParaRPr lang="en-US" sz="2800" dirty="0">
              <a:latin typeface="Angsana New" pitchFamily="18" charset="-34"/>
              <a:cs typeface="KodchiangUPC" pitchFamily="18" charset="-34"/>
            </a:endParaRPr>
          </a:p>
          <a:p>
            <a:r>
              <a:rPr lang="th-TH" sz="28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ngsana New" pitchFamily="18" charset="-34"/>
                <a:cs typeface="KodchiangUPC" pitchFamily="18" charset="-34"/>
              </a:rPr>
              <a:t>สมมติฐาน: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การตลาดที่ดีต้องไม่ส่งผลเสียต่อสังคมในระยะยาว ธุรกิจจะยั่งยืนได้ก็ต่อเมื่อสามารถมอบความพึงพอใจให้ลูกค้า ควบคู่ไปกับการดูแลสุขภาวะและความเป็นอยู่ที่ดีของสังคมและสิ่งแวดล้อม</a:t>
            </a:r>
            <a:endParaRPr lang="en-US" sz="2800" dirty="0">
              <a:latin typeface="Angsana New" pitchFamily="18" charset="-34"/>
              <a:cs typeface="KodchiangUPC" pitchFamily="18" charset="-34"/>
            </a:endParaRPr>
          </a:p>
          <a:p>
            <a:r>
              <a:rPr lang="th-TH" sz="28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ngsana New" pitchFamily="18" charset="-34"/>
                <a:cs typeface="KodchiangUPC" pitchFamily="18" charset="-34"/>
              </a:rPr>
              <a:t>จุดเน้น: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การรักษาสมดุล 3 ประการ (</a:t>
            </a:r>
            <a:r>
              <a:rPr lang="en-US" sz="2800" dirty="0">
                <a:latin typeface="Angsana New" pitchFamily="18" charset="-34"/>
                <a:cs typeface="KodchiangUPC" pitchFamily="18" charset="-34"/>
              </a:rPr>
              <a:t>The 3 Pillars):</a:t>
            </a:r>
          </a:p>
          <a:p>
            <a:pPr lvl="1"/>
            <a:r>
              <a:rPr lang="en-US" sz="2600" dirty="0">
                <a:latin typeface="Angsana New" pitchFamily="18" charset="-34"/>
                <a:cs typeface="KodchiangUPC" pitchFamily="18" charset="-34"/>
              </a:rPr>
              <a:t>Company Profits: </a:t>
            </a:r>
            <a:r>
              <a:rPr lang="th-TH" sz="2600" dirty="0">
                <a:latin typeface="Angsana New" pitchFamily="18" charset="-34"/>
                <a:cs typeface="KodchiangUPC" pitchFamily="18" charset="-34"/>
              </a:rPr>
              <a:t>กำไรของธุรกิจ  </a:t>
            </a:r>
            <a:endParaRPr lang="en-US" sz="2600" dirty="0">
              <a:latin typeface="Angsana New" pitchFamily="18" charset="-34"/>
              <a:cs typeface="KodchiangUPC" pitchFamily="18" charset="-34"/>
            </a:endParaRPr>
          </a:p>
          <a:p>
            <a:pPr lvl="1"/>
            <a:r>
              <a:rPr lang="en-US" sz="2600" dirty="0">
                <a:latin typeface="Angsana New" pitchFamily="18" charset="-34"/>
                <a:cs typeface="KodchiangUPC" pitchFamily="18" charset="-34"/>
              </a:rPr>
              <a:t>Customer Wants: </a:t>
            </a:r>
            <a:r>
              <a:rPr lang="th-TH" sz="2600" dirty="0">
                <a:latin typeface="Angsana New" pitchFamily="18" charset="-34"/>
                <a:cs typeface="KodchiangUPC" pitchFamily="18" charset="-34"/>
              </a:rPr>
              <a:t>ความต้องการของผู้บริโภค  </a:t>
            </a:r>
            <a:endParaRPr lang="en-US" sz="2600" dirty="0">
              <a:latin typeface="Angsana New" pitchFamily="18" charset="-34"/>
              <a:cs typeface="KodchiangUPC" pitchFamily="18" charset="-34"/>
            </a:endParaRPr>
          </a:p>
          <a:p>
            <a:pPr lvl="1"/>
            <a:r>
              <a:rPr lang="en-US" sz="2600" dirty="0">
                <a:latin typeface="Angsana New" pitchFamily="18" charset="-34"/>
                <a:cs typeface="KodchiangUPC" pitchFamily="18" charset="-34"/>
              </a:rPr>
              <a:t>Society's Interests: </a:t>
            </a:r>
            <a:r>
              <a:rPr lang="th-TH" sz="2600" dirty="0">
                <a:latin typeface="Angsana New" pitchFamily="18" charset="-34"/>
                <a:cs typeface="KodchiangUPC" pitchFamily="18" charset="-34"/>
              </a:rPr>
              <a:t>ผลประโยชน์ของสังคมและโลก (เช่น การใช้บรรจุภัณฑ์ย่อยสลายได้ การไม่ปล่อยมลพิษ)</a:t>
            </a:r>
            <a:endParaRPr lang="en-US" sz="2600" dirty="0">
              <a:latin typeface="Angsana New" pitchFamily="18" charset="-34"/>
              <a:cs typeface="KodchiangUPC" pitchFamily="18" charset="-34"/>
            </a:endParaRPr>
          </a:p>
          <a:p>
            <a:r>
              <a:rPr lang="th-TH" sz="28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ngsana New" pitchFamily="18" charset="-34"/>
                <a:cs typeface="KodchiangUPC" pitchFamily="18" charset="-34"/>
              </a:rPr>
              <a:t>ข้อจำกัด: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ต้นทุนในการดำเนินงานสูงขึ้นทันทีจากการปรับเปลี่ยนกระบวนการผลิตให้เป็นมิตรต่อโลก และในหลาย ๆ ครั้ง ผลประโยชน์ของสังคมกับความต้องการความสะดวกสบายของลูกค้ามักขัดแย้งกันเอง (เช่น ลูกค้าอยากได้ถุงพลาสติกเพราะสะดวก แต่สังคมอยากให้ลดละเลิก)</a:t>
            </a:r>
            <a:endParaRPr lang="en-US" sz="2800" dirty="0">
              <a:latin typeface="Angsana New" pitchFamily="18" charset="-34"/>
              <a:cs typeface="Kodchiang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698563419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2AE53907-A7A2-7897-EE90-050C6C6A5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3CD1FAFE-FAE8-04A9-C95B-0BCB4E8EBB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823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>
            <a:normAutofit/>
          </a:bodyPr>
          <a:lstStyle/>
          <a:p>
            <a:pPr algn="l"/>
            <a:r>
              <a:rPr lang="en-US" sz="4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Holistic Marketing Concept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FAD445CE-8C8C-B764-3309-87A0518F8C6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447800"/>
            <a:ext cx="8001000" cy="5029200"/>
          </a:xfrm>
        </p:spPr>
        <p:txBody>
          <a:bodyPr>
            <a:normAutofit fontScale="77500" lnSpcReduction="20000"/>
          </a:bodyPr>
          <a:lstStyle/>
          <a:p>
            <a:r>
              <a:rPr lang="th-TH" sz="28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ngsana New" pitchFamily="18" charset="-34"/>
                <a:cs typeface="KodchiangUPC" pitchFamily="18" charset="-34"/>
              </a:rPr>
              <a:t>ช่วงเวลา: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ยุคปี 2000</a:t>
            </a:r>
            <a:r>
              <a:rPr lang="en-US" sz="2800" dirty="0">
                <a:latin typeface="Angsana New" pitchFamily="18" charset="-34"/>
                <a:cs typeface="KodchiangUPC" pitchFamily="18" charset="-34"/>
              </a:rPr>
              <a:t>s –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ปัจจุบัน</a:t>
            </a:r>
            <a:endParaRPr lang="en-US" sz="2800" dirty="0">
              <a:latin typeface="Angsana New" pitchFamily="18" charset="-34"/>
              <a:cs typeface="KodchiangUPC" pitchFamily="18" charset="-34"/>
            </a:endParaRPr>
          </a:p>
          <a:p>
            <a:r>
              <a:rPr lang="th-TH" sz="28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ngsana New" pitchFamily="18" charset="-34"/>
                <a:cs typeface="KodchiangUPC" pitchFamily="18" charset="-34"/>
              </a:rPr>
              <a:t>สมมติฐาน: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ทุกสิ่งทุกอย่างมีความสำคัญกับการตลาด (</a:t>
            </a:r>
            <a:r>
              <a:rPr lang="en-US" sz="2800" dirty="0">
                <a:latin typeface="Angsana New" pitchFamily="18" charset="-34"/>
                <a:cs typeface="KodchiangUPC" pitchFamily="18" charset="-34"/>
              </a:rPr>
              <a:t>Everything Matters)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การตลาดไม่ใช่แค่หน้าที่ของแผนกการตลาด และไม่ใช่แค่เรื่องของสินค้ากับสังคม แต่คือ "กระบวนการทั้งหมดขององค์กร" ที่ต้องเชื่อมโยงกันเป็นหนึ่งเดียว</a:t>
            </a:r>
            <a:endParaRPr lang="en-US" sz="2800" dirty="0">
              <a:latin typeface="Angsana New" pitchFamily="18" charset="-34"/>
              <a:cs typeface="KodchiangUPC" pitchFamily="18" charset="-34"/>
            </a:endParaRPr>
          </a:p>
          <a:p>
            <a:r>
              <a:rPr lang="th-TH" sz="28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ngsana New" pitchFamily="18" charset="-34"/>
                <a:cs typeface="KodchiangUPC" pitchFamily="18" charset="-34"/>
              </a:rPr>
              <a:t>จุดเน้น: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ขับเคลื่อนผ่าน 4 เสาหลักที่ครอบคลุมทั้งระบบ (4 </a:t>
            </a:r>
            <a:r>
              <a:rPr lang="en-US" sz="2800" dirty="0">
                <a:latin typeface="Angsana New" pitchFamily="18" charset="-34"/>
                <a:cs typeface="KodchiangUPC" pitchFamily="18" charset="-34"/>
              </a:rPr>
              <a:t>Pillars):</a:t>
            </a:r>
          </a:p>
          <a:p>
            <a:pPr lvl="1"/>
            <a:r>
              <a:rPr lang="en-US" sz="2600" dirty="0">
                <a:latin typeface="Angsana New" pitchFamily="18" charset="-34"/>
                <a:cs typeface="KodchiangUPC" pitchFamily="18" charset="-34"/>
              </a:rPr>
              <a:t>Relationship Marketing: </a:t>
            </a:r>
            <a:r>
              <a:rPr lang="th-TH" sz="2600" dirty="0">
                <a:latin typeface="Angsana New" pitchFamily="18" charset="-34"/>
                <a:cs typeface="KodchiangUPC" pitchFamily="18" charset="-34"/>
              </a:rPr>
              <a:t>เน้นสร้างความสัมพันธ์ระยะยาวกับทุกฝ่าย (ลูกค้า, คู่ค้า, พันธมิตร)  </a:t>
            </a:r>
            <a:endParaRPr lang="en-US" sz="2600" dirty="0">
              <a:latin typeface="Angsana New" pitchFamily="18" charset="-34"/>
              <a:cs typeface="KodchiangUPC" pitchFamily="18" charset="-34"/>
            </a:endParaRPr>
          </a:p>
          <a:p>
            <a:pPr lvl="1"/>
            <a:r>
              <a:rPr lang="en-US" sz="2600" dirty="0">
                <a:latin typeface="Angsana New" pitchFamily="18" charset="-34"/>
                <a:cs typeface="KodchiangUPC" pitchFamily="18" charset="-34"/>
              </a:rPr>
              <a:t>Integrated Marketing: </a:t>
            </a:r>
            <a:r>
              <a:rPr lang="th-TH" sz="2600" dirty="0">
                <a:latin typeface="Angsana New" pitchFamily="18" charset="-34"/>
                <a:cs typeface="KodchiangUPC" pitchFamily="18" charset="-34"/>
              </a:rPr>
              <a:t>การผสมผสานเครื่องมือการตลาด (4</a:t>
            </a:r>
            <a:r>
              <a:rPr lang="en-US" sz="2600" dirty="0">
                <a:latin typeface="Angsana New" pitchFamily="18" charset="-34"/>
                <a:cs typeface="KodchiangUPC" pitchFamily="18" charset="-34"/>
              </a:rPr>
              <a:t>Ps &amp; 4Cs) </a:t>
            </a:r>
            <a:r>
              <a:rPr lang="th-TH" sz="2600" dirty="0">
                <a:latin typeface="Angsana New" pitchFamily="18" charset="-34"/>
                <a:cs typeface="KodchiangUPC" pitchFamily="18" charset="-34"/>
              </a:rPr>
              <a:t>ให้สื่อสารไปในทิศทางเดียวกันในทุกช่องทาง  </a:t>
            </a:r>
            <a:endParaRPr lang="en-US" sz="2600" dirty="0">
              <a:latin typeface="Angsana New" pitchFamily="18" charset="-34"/>
              <a:cs typeface="KodchiangUPC" pitchFamily="18" charset="-34"/>
            </a:endParaRPr>
          </a:p>
          <a:p>
            <a:pPr lvl="1"/>
            <a:r>
              <a:rPr lang="en-US" sz="2600" dirty="0">
                <a:latin typeface="Angsana New" pitchFamily="18" charset="-34"/>
                <a:cs typeface="KodchiangUPC" pitchFamily="18" charset="-34"/>
              </a:rPr>
              <a:t>Internal Marketing: </a:t>
            </a:r>
            <a:r>
              <a:rPr lang="th-TH" sz="2600" dirty="0">
                <a:latin typeface="Angsana New" pitchFamily="18" charset="-34"/>
                <a:cs typeface="KodchiangUPC" pitchFamily="18" charset="-34"/>
              </a:rPr>
              <a:t>การตลาดภายในองค์กร ปลูกฝังให้พนักงานทุกแผนก (ตั้งแต่บัญชี ไอที ไปจนถึงผู้บริหาร) มีหัวใจนักการตลาดและพร้อมส่งมอบคุณค่าให้ลูกค้า  </a:t>
            </a:r>
            <a:endParaRPr lang="en-US" sz="2600" dirty="0">
              <a:latin typeface="Angsana New" pitchFamily="18" charset="-34"/>
              <a:cs typeface="KodchiangUPC" pitchFamily="18" charset="-34"/>
            </a:endParaRPr>
          </a:p>
          <a:p>
            <a:pPr lvl="1"/>
            <a:r>
              <a:rPr lang="en-US" sz="2600" dirty="0">
                <a:latin typeface="Angsana New" pitchFamily="18" charset="-34"/>
                <a:cs typeface="KodchiangUPC" pitchFamily="18" charset="-34"/>
              </a:rPr>
              <a:t>Performance Marketing: </a:t>
            </a:r>
            <a:r>
              <a:rPr lang="th-TH" sz="2600" dirty="0">
                <a:latin typeface="Angsana New" pitchFamily="18" charset="-34"/>
                <a:cs typeface="KodchiangUPC" pitchFamily="18" charset="-34"/>
              </a:rPr>
              <a:t>การวัดผลลัพธ์รอบด้าน ทั้งตัวเลขทางการเงิน (รายได้/กำไร) และผลลัพธ์ที่จับต้องยาก (คุณค่าแบรนด์ จริยธรรม กฎหมาย และ ผลกระทบต่อสังคม)</a:t>
            </a:r>
            <a:endParaRPr lang="en-US" sz="2600" dirty="0">
              <a:latin typeface="Angsana New" pitchFamily="18" charset="-34"/>
              <a:cs typeface="KodchiangUPC" pitchFamily="18" charset="-34"/>
            </a:endParaRPr>
          </a:p>
          <a:p>
            <a:r>
              <a:rPr lang="th-TH" sz="28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ngsana New" pitchFamily="18" charset="-34"/>
                <a:cs typeface="KodchiangUPC" pitchFamily="18" charset="-34"/>
              </a:rPr>
              <a:t>ข้อจำกัด: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บริหารจัดการยากมากและมีความซับซ้อนสูง เนื่องจากต้องทลายกำแพงการทำงานแบบเดิม ๆ ของแต่ละแผนกในองค์กร (</a:t>
            </a:r>
            <a:r>
              <a:rPr lang="en-US" sz="2800" dirty="0">
                <a:latin typeface="Angsana New" pitchFamily="18" charset="-34"/>
                <a:cs typeface="KodchiangUPC" pitchFamily="18" charset="-34"/>
              </a:rPr>
              <a:t>Silo)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หากการสื่อสารภายในไม่ดีพอ แนวคิดนี้จะไม่สามารถเกิดขึ้นจริงได้เลย</a:t>
            </a:r>
            <a:endParaRPr lang="en-US" sz="2800" dirty="0">
              <a:latin typeface="Angsana New" pitchFamily="18" charset="-34"/>
              <a:cs typeface="Kodchiang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1327283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26B624FD-F417-A438-3CF6-722DABD2A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4B70752E-BDDB-3B25-E70D-73BEFA0C58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823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>
            <a:normAutofit/>
          </a:bodyPr>
          <a:lstStyle/>
          <a:p>
            <a:pPr algn="l"/>
            <a:r>
              <a:rPr lang="en-US" sz="4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Marketing 5.0: </a:t>
            </a:r>
            <a:r>
              <a:rPr 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Technology for Humanity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C67D14EE-73E6-92E0-D337-4C0F5A3E486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2000" y="1219200"/>
            <a:ext cx="8001000" cy="5029200"/>
          </a:xfrm>
        </p:spPr>
        <p:txBody>
          <a:bodyPr>
            <a:normAutofit fontScale="92500" lnSpcReduction="20000"/>
          </a:bodyPr>
          <a:lstStyle/>
          <a:p>
            <a:r>
              <a:rPr lang="th-TH" sz="28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ngsana New" pitchFamily="18" charset="-34"/>
                <a:cs typeface="KodchiangUPC" pitchFamily="18" charset="-34"/>
              </a:rPr>
              <a:t>ช่วงเวลา: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ยุคปี 2021 – ปัจจุบัน</a:t>
            </a:r>
            <a:endParaRPr lang="en-US" sz="2800" dirty="0">
              <a:latin typeface="Angsana New" pitchFamily="18" charset="-34"/>
              <a:cs typeface="KodchiangUPC" pitchFamily="18" charset="-34"/>
            </a:endParaRPr>
          </a:p>
          <a:p>
            <a:r>
              <a:rPr lang="th-TH" sz="28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ngsana New" pitchFamily="18" charset="-34"/>
                <a:cs typeface="KodchiangUPC" pitchFamily="18" charset="-34"/>
              </a:rPr>
              <a:t>สมมติฐาน: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ความก้าวหน้าอย่างก้าวกระโดดของเทคโนโลยีขั้นสูง (</a:t>
            </a:r>
            <a:r>
              <a:rPr lang="en-US" sz="2800" dirty="0">
                <a:latin typeface="Angsana New" pitchFamily="18" charset="-34"/>
                <a:cs typeface="KodchiangUPC" pitchFamily="18" charset="-34"/>
              </a:rPr>
              <a:t>Next Tech)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สามารถนำมาปรับใช้ร่วมกับศักยภาพของมนุษย์ เพื่อสร้างประสบการณ์ที่จำเพาะเจาะจง ขจัดอคติ และยกระดับคุณภาพชีวิตของผู้บริโภคให้ดีขึ้นได้</a:t>
            </a:r>
            <a:endParaRPr lang="en-US" sz="2800" dirty="0">
              <a:latin typeface="Angsana New" pitchFamily="18" charset="-34"/>
              <a:cs typeface="KodchiangUPC" pitchFamily="18" charset="-34"/>
            </a:endParaRPr>
          </a:p>
          <a:p>
            <a:r>
              <a:rPr lang="th-TH" sz="28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ngsana New" pitchFamily="18" charset="-34"/>
                <a:cs typeface="KodchiangUPC" pitchFamily="18" charset="-34"/>
              </a:rPr>
              <a:t>จุดเน้น: </a:t>
            </a:r>
            <a:endParaRPr lang="en-US" sz="2800" b="1" dirty="0">
              <a:solidFill>
                <a:schemeClr val="accent3">
                  <a:lumMod val="40000"/>
                  <a:lumOff val="60000"/>
                </a:schemeClr>
              </a:solidFill>
              <a:latin typeface="Angsana New" pitchFamily="18" charset="-34"/>
              <a:cs typeface="KodchiangUPC" pitchFamily="18" charset="-34"/>
            </a:endParaRPr>
          </a:p>
          <a:p>
            <a:pPr lvl="1"/>
            <a:r>
              <a:rPr lang="th-TH" sz="2600" dirty="0">
                <a:latin typeface="Angsana New" pitchFamily="18" charset="-34"/>
                <a:cs typeface="KodchiangUPC" pitchFamily="18" charset="-34"/>
              </a:rPr>
              <a:t>การขับเคลื่อนด้วยข้อมูลเชิงลึก (</a:t>
            </a:r>
            <a:r>
              <a:rPr lang="en-US" sz="2600" dirty="0">
                <a:latin typeface="Angsana New" pitchFamily="18" charset="-34"/>
                <a:cs typeface="KodchiangUPC" pitchFamily="18" charset="-34"/>
              </a:rPr>
              <a:t>Data-Driven Marketing) </a:t>
            </a:r>
            <a:r>
              <a:rPr lang="th-TH" sz="2600" dirty="0">
                <a:latin typeface="Angsana New" pitchFamily="18" charset="-34"/>
                <a:cs typeface="KodchiangUPC" pitchFamily="18" charset="-34"/>
              </a:rPr>
              <a:t>และการพยากรณ์พฤติกรรมลูกค้าล่วงหน้า (</a:t>
            </a:r>
            <a:r>
              <a:rPr lang="en-US" sz="2600" dirty="0">
                <a:latin typeface="Angsana New" pitchFamily="18" charset="-34"/>
                <a:cs typeface="KodchiangUPC" pitchFamily="18" charset="-34"/>
              </a:rPr>
              <a:t>Predictive Marketing)</a:t>
            </a:r>
          </a:p>
          <a:p>
            <a:pPr lvl="1"/>
            <a:r>
              <a:rPr lang="th-TH" sz="2600" dirty="0">
                <a:latin typeface="Angsana New" pitchFamily="18" charset="-34"/>
                <a:cs typeface="KodchiangUPC" pitchFamily="18" charset="-34"/>
              </a:rPr>
              <a:t>การตลาดแบบเฉพาะเจาะจงรายบุคคลขั้นสุด (</a:t>
            </a:r>
            <a:r>
              <a:rPr lang="en-US" sz="2600" dirty="0">
                <a:latin typeface="Angsana New" pitchFamily="18" charset="-34"/>
                <a:cs typeface="KodchiangUPC" pitchFamily="18" charset="-34"/>
              </a:rPr>
              <a:t>Hyper-Personalization) </a:t>
            </a:r>
            <a:r>
              <a:rPr lang="th-TH" sz="2600" dirty="0">
                <a:latin typeface="Angsana New" pitchFamily="18" charset="-34"/>
                <a:cs typeface="KodchiangUPC" pitchFamily="18" charset="-34"/>
              </a:rPr>
              <a:t>ผ่านเทคโนโลยี </a:t>
            </a:r>
            <a:r>
              <a:rPr lang="en-US" sz="2600" dirty="0">
                <a:latin typeface="Angsana New" pitchFamily="18" charset="-34"/>
                <a:cs typeface="KodchiangUPC" pitchFamily="18" charset="-34"/>
              </a:rPr>
              <a:t>AI, Big Data, </a:t>
            </a:r>
            <a:r>
              <a:rPr lang="th-TH" sz="2600" dirty="0">
                <a:latin typeface="Angsana New" pitchFamily="18" charset="-34"/>
                <a:cs typeface="KodchiangUPC" pitchFamily="18" charset="-34"/>
              </a:rPr>
              <a:t>และ </a:t>
            </a:r>
            <a:r>
              <a:rPr lang="en-US" sz="2600" dirty="0">
                <a:latin typeface="Angsana New" pitchFamily="18" charset="-34"/>
                <a:cs typeface="KodchiangUPC" pitchFamily="18" charset="-34"/>
              </a:rPr>
              <a:t>IoT</a:t>
            </a:r>
          </a:p>
          <a:p>
            <a:pPr lvl="1"/>
            <a:r>
              <a:rPr lang="th-TH" sz="2600" dirty="0">
                <a:latin typeface="Angsana New" pitchFamily="18" charset="-34"/>
                <a:cs typeface="KodchiangUPC" pitchFamily="18" charset="-34"/>
              </a:rPr>
              <a:t>การผสานเทคโนโลยีให้ตอบโจทย์ประชากรที่แตกต่างกันถึง 5 เจเนอเรชันในตลาด</a:t>
            </a:r>
            <a:endParaRPr lang="en-US" sz="2600" dirty="0">
              <a:latin typeface="Angsana New" pitchFamily="18" charset="-34"/>
              <a:cs typeface="KodchiangUPC" pitchFamily="18" charset="-34"/>
            </a:endParaRPr>
          </a:p>
          <a:p>
            <a:r>
              <a:rPr lang="th-TH" sz="28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ngsana New" pitchFamily="18" charset="-34"/>
                <a:cs typeface="KodchiangUPC" pitchFamily="18" charset="-34"/>
              </a:rPr>
              <a:t>ข้อจำกัด: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การลงทุนด้านโครงสร้างพื้นฐานเทคโนโลยีและระบบจัดเก็บข้อมูลมีมูลค่าสูงมาก อีกทั้งยังต้องระมัดระวังเรื่องกฎหมายความเป็นส่วนตัวของข้อมูล (เช่น </a:t>
            </a:r>
            <a:r>
              <a:rPr lang="en-US" sz="2800" dirty="0">
                <a:latin typeface="Angsana New" pitchFamily="18" charset="-34"/>
                <a:cs typeface="KodchiangUPC" pitchFamily="18" charset="-34"/>
              </a:rPr>
              <a:t>PDPA)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และจริยธรรมในการใช้ </a:t>
            </a:r>
            <a:r>
              <a:rPr lang="en-US" sz="2800" dirty="0">
                <a:latin typeface="Angsana New" pitchFamily="18" charset="-34"/>
                <a:cs typeface="KodchiangUPC" pitchFamily="18" charset="-34"/>
              </a:rPr>
              <a:t>AI</a:t>
            </a:r>
          </a:p>
        </p:txBody>
      </p:sp>
    </p:spTree>
    <p:extLst>
      <p:ext uri="{BB962C8B-B14F-4D97-AF65-F5344CB8AC3E}">
        <p14:creationId xmlns:p14="http://schemas.microsoft.com/office/powerpoint/2010/main" val="1607303585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3CB34D8B-4B90-D592-72B3-133E4D7C6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1AD65062-B2E3-8974-00E0-3333A960A5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823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>
            <a:normAutofit/>
          </a:bodyPr>
          <a:lstStyle/>
          <a:p>
            <a:pPr algn="l"/>
            <a:r>
              <a:rPr lang="en-US" sz="4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Marketing 6.0: </a:t>
            </a:r>
            <a:r>
              <a:rPr 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The Future Is Immersive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882C9D69-5D4B-9BBB-50CD-F82768C8A31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2000" y="1219200"/>
            <a:ext cx="8001000" cy="5029200"/>
          </a:xfrm>
        </p:spPr>
        <p:txBody>
          <a:bodyPr>
            <a:normAutofit fontScale="92500" lnSpcReduction="20000"/>
          </a:bodyPr>
          <a:lstStyle/>
          <a:p>
            <a:r>
              <a:rPr lang="th-TH" sz="28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ngsana New" pitchFamily="18" charset="-34"/>
                <a:cs typeface="KodchiangUPC" pitchFamily="18" charset="-34"/>
              </a:rPr>
              <a:t>ช่วงเวลา: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ปัจจุบัน (ปี 2024) – อนาคต</a:t>
            </a:r>
            <a:endParaRPr lang="en-US" sz="2800" dirty="0">
              <a:latin typeface="Angsana New" pitchFamily="18" charset="-34"/>
              <a:cs typeface="KodchiangUPC" pitchFamily="18" charset="-34"/>
            </a:endParaRPr>
          </a:p>
          <a:p>
            <a:r>
              <a:rPr lang="th-TH" sz="28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ngsana New" pitchFamily="18" charset="-34"/>
                <a:cs typeface="KodchiangUPC" pitchFamily="18" charset="-34"/>
              </a:rPr>
              <a:t>สมมติฐาน: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ผู้บริโภครุ่นใหม่ (</a:t>
            </a:r>
            <a:r>
              <a:rPr lang="en-US" sz="2800" dirty="0">
                <a:latin typeface="Angsana New" pitchFamily="18" charset="-34"/>
                <a:cs typeface="KodchiangUPC" pitchFamily="18" charset="-34"/>
              </a:rPr>
              <a:t>Gen Z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และ </a:t>
            </a:r>
            <a:r>
              <a:rPr lang="en-US" sz="2800" dirty="0">
                <a:latin typeface="Angsana New" pitchFamily="18" charset="-34"/>
                <a:cs typeface="KodchiangUPC" pitchFamily="18" charset="-34"/>
              </a:rPr>
              <a:t>Gen Alpha)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เติบโตมาเป็นชาว "</a:t>
            </a:r>
            <a:r>
              <a:rPr lang="en-US" sz="2800" dirty="0">
                <a:latin typeface="Angsana New" pitchFamily="18" charset="-34"/>
                <a:cs typeface="KodchiangUPC" pitchFamily="18" charset="-34"/>
              </a:rPr>
              <a:t>Phygital"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ที่แยกโลกจริงกับโลกออนไลน์ออกจากกันไม่ได้อีกต่อไป การตลาดจึงต้องสร้างประสบการณ์ที่เชื่อมโยงทั้งสองโลกอย่างไร้รอยต่อและสมจริงที่สุด</a:t>
            </a:r>
            <a:endParaRPr lang="en-US" sz="2800" dirty="0">
              <a:latin typeface="Angsana New" pitchFamily="18" charset="-34"/>
              <a:cs typeface="KodchiangUPC" pitchFamily="18" charset="-34"/>
            </a:endParaRPr>
          </a:p>
          <a:p>
            <a:r>
              <a:rPr lang="th-TH" sz="28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ngsana New" pitchFamily="18" charset="-34"/>
                <a:cs typeface="KodchiangUPC" pitchFamily="18" charset="-34"/>
              </a:rPr>
              <a:t>จุดเน้น: </a:t>
            </a:r>
            <a:endParaRPr lang="en-US" sz="2800" b="1" dirty="0">
              <a:solidFill>
                <a:schemeClr val="accent3">
                  <a:lumMod val="40000"/>
                  <a:lumOff val="60000"/>
                </a:schemeClr>
              </a:solidFill>
              <a:latin typeface="Angsana New" pitchFamily="18" charset="-34"/>
              <a:cs typeface="KodchiangUPC" pitchFamily="18" charset="-34"/>
            </a:endParaRPr>
          </a:p>
          <a:p>
            <a:pPr lvl="1"/>
            <a:r>
              <a:rPr lang="th-TH" sz="2600" dirty="0">
                <a:latin typeface="Angsana New" pitchFamily="18" charset="-34"/>
                <a:cs typeface="KodchiangUPC" pitchFamily="18" charset="-34"/>
              </a:rPr>
              <a:t>การตลาดแบบดื่มด่ำ (</a:t>
            </a:r>
            <a:r>
              <a:rPr lang="en-US" sz="2600" dirty="0">
                <a:latin typeface="Angsana New" pitchFamily="18" charset="-34"/>
                <a:cs typeface="KodchiangUPC" pitchFamily="18" charset="-34"/>
              </a:rPr>
              <a:t>Immersive Experience) </a:t>
            </a:r>
            <a:r>
              <a:rPr lang="th-TH" sz="2600" dirty="0">
                <a:latin typeface="Angsana New" pitchFamily="18" charset="-34"/>
                <a:cs typeface="KodchiangUPC" pitchFamily="18" charset="-34"/>
              </a:rPr>
              <a:t>ผ่านเทคโนโลยีพื้นที่เสมือนจริง เช่น </a:t>
            </a:r>
            <a:r>
              <a:rPr lang="en-US" sz="2600" dirty="0">
                <a:latin typeface="Angsana New" pitchFamily="18" charset="-34"/>
                <a:cs typeface="KodchiangUPC" pitchFamily="18" charset="-34"/>
              </a:rPr>
              <a:t>AR, VR, XR </a:t>
            </a:r>
            <a:r>
              <a:rPr lang="th-TH" sz="2600" dirty="0">
                <a:latin typeface="Angsana New" pitchFamily="18" charset="-34"/>
                <a:cs typeface="KodchiangUPC" pitchFamily="18" charset="-34"/>
              </a:rPr>
              <a:t>และ </a:t>
            </a:r>
            <a:r>
              <a:rPr lang="en-US" sz="2600" dirty="0">
                <a:latin typeface="Angsana New" pitchFamily="18" charset="-34"/>
                <a:cs typeface="KodchiangUPC" pitchFamily="18" charset="-34"/>
              </a:rPr>
              <a:t>Spatial Computing</a:t>
            </a:r>
          </a:p>
          <a:p>
            <a:pPr lvl="1"/>
            <a:r>
              <a:rPr lang="th-TH" sz="2600" dirty="0">
                <a:latin typeface="Angsana New" pitchFamily="18" charset="-34"/>
                <a:cs typeface="KodchiangUPC" pitchFamily="18" charset="-34"/>
              </a:rPr>
              <a:t>การทำการตลาดผ่านระบบประสาทสัมผัสที่หลากหลาย (</a:t>
            </a:r>
            <a:r>
              <a:rPr lang="en-US" sz="2600" dirty="0">
                <a:latin typeface="Angsana New" pitchFamily="18" charset="-34"/>
                <a:cs typeface="KodchiangUPC" pitchFamily="18" charset="-34"/>
              </a:rPr>
              <a:t>Multisensory Marketing) </a:t>
            </a:r>
            <a:r>
              <a:rPr lang="th-TH" sz="2600" dirty="0">
                <a:latin typeface="Angsana New" pitchFamily="18" charset="-34"/>
                <a:cs typeface="KodchiangUPC" pitchFamily="18" charset="-34"/>
              </a:rPr>
              <a:t>บนโลกดิจิทัล</a:t>
            </a:r>
            <a:endParaRPr lang="en-US" sz="2600" dirty="0">
              <a:latin typeface="Angsana New" pitchFamily="18" charset="-34"/>
              <a:cs typeface="KodchiangUPC" pitchFamily="18" charset="-34"/>
            </a:endParaRPr>
          </a:p>
          <a:p>
            <a:pPr lvl="1"/>
            <a:r>
              <a:rPr lang="th-TH" sz="2600" dirty="0">
                <a:latin typeface="Angsana New" pitchFamily="18" charset="-34"/>
                <a:cs typeface="KodchiangUPC" pitchFamily="18" charset="-34"/>
              </a:rPr>
              <a:t>การสร้างระบบนิเวศการตลาดรูปแบบใหม่ผ่าน </a:t>
            </a:r>
            <a:r>
              <a:rPr lang="en-US" sz="2600" dirty="0">
                <a:latin typeface="Angsana New" pitchFamily="18" charset="-34"/>
                <a:cs typeface="KodchiangUPC" pitchFamily="18" charset="-34"/>
              </a:rPr>
              <a:t>Metaverse </a:t>
            </a:r>
            <a:r>
              <a:rPr lang="th-TH" sz="2600" dirty="0">
                <a:latin typeface="Angsana New" pitchFamily="18" charset="-34"/>
                <a:cs typeface="KodchiangUPC" pitchFamily="18" charset="-34"/>
              </a:rPr>
              <a:t>และ </a:t>
            </a:r>
            <a:r>
              <a:rPr lang="en-US" sz="2600" dirty="0">
                <a:latin typeface="Angsana New" pitchFamily="18" charset="-34"/>
                <a:cs typeface="KodchiangUPC" pitchFamily="18" charset="-34"/>
              </a:rPr>
              <a:t>Blockchain</a:t>
            </a:r>
          </a:p>
          <a:p>
            <a:r>
              <a:rPr lang="th-TH" sz="28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ngsana New" pitchFamily="18" charset="-34"/>
                <a:cs typeface="KodchiangUPC" pitchFamily="18" charset="-34"/>
              </a:rPr>
              <a:t>ข้อจำกัด: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อุปกรณ์รองรับและฮาร์ดแวร์ระดับสูง (เช่น แว่น </a:t>
            </a:r>
            <a:r>
              <a:rPr lang="en-US" sz="2800" dirty="0">
                <a:latin typeface="Angsana New" pitchFamily="18" charset="-34"/>
                <a:cs typeface="KodchiangUPC" pitchFamily="18" charset="-34"/>
              </a:rPr>
              <a:t>VR/MR)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ยังไม่เป็นที่แพร่หลายในผู้บริโภคทุกกลุ่ม (</a:t>
            </a:r>
            <a:r>
              <a:rPr lang="en-US" sz="2800" dirty="0">
                <a:latin typeface="Angsana New" pitchFamily="18" charset="-34"/>
                <a:cs typeface="KodchiangUPC" pitchFamily="18" charset="-34"/>
              </a:rPr>
              <a:t>Mass Market)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และผู้บริโภคบางส่วนอาจเกิดภาวะเหนื่อยล้าทางดิจิทัล (</a:t>
            </a:r>
            <a:r>
              <a:rPr lang="en-US" sz="2800" dirty="0">
                <a:latin typeface="Angsana New" pitchFamily="18" charset="-34"/>
                <a:cs typeface="KodchiangUPC" pitchFamily="18" charset="-34"/>
              </a:rPr>
              <a:t>Digital Fatigue)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จนปฏิเสธการเชื่อมต่อกับโลกเสมือน</a:t>
            </a:r>
            <a:endParaRPr lang="en-US" sz="2800" dirty="0">
              <a:latin typeface="Angsana New" pitchFamily="18" charset="-34"/>
              <a:cs typeface="Kodchiang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45915276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823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>
            <a:normAutofit/>
          </a:bodyPr>
          <a:lstStyle/>
          <a:p>
            <a:pPr algn="l"/>
            <a:r>
              <a:rPr lang="th-TH" sz="4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ความสำคัญของการตลาด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371600"/>
            <a:ext cx="8001000" cy="4572000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en-US" sz="3600" b="1">
                <a:latin typeface="Angsana New" pitchFamily="18" charset="-34"/>
                <a:cs typeface="KodchiangUPC" pitchFamily="18" charset="-34"/>
              </a:rPr>
              <a:t>1. </a:t>
            </a:r>
            <a:r>
              <a:rPr lang="th-TH" sz="3600" b="1">
                <a:latin typeface="Angsana New" pitchFamily="18" charset="-34"/>
                <a:cs typeface="KodchiangUPC" pitchFamily="18" charset="-34"/>
              </a:rPr>
              <a:t>ความสำคัญต่อบุคคล</a:t>
            </a:r>
            <a:endParaRPr lang="en-US" sz="3600" b="1">
              <a:latin typeface="Angsana New" pitchFamily="18" charset="-34"/>
              <a:cs typeface="KodchiangUPC" pitchFamily="18" charset="-34"/>
            </a:endParaRPr>
          </a:p>
        </p:txBody>
      </p:sp>
      <p:sp>
        <p:nvSpPr>
          <p:cNvPr id="43014" name="Oval 6"/>
          <p:cNvSpPr>
            <a:spLocks noChangeArrowheads="1"/>
          </p:cNvSpPr>
          <p:nvPr/>
        </p:nvSpPr>
        <p:spPr bwMode="auto">
          <a:xfrm>
            <a:off x="914400" y="2286000"/>
            <a:ext cx="2667000" cy="25908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000" b="1" dirty="0">
                <a:solidFill>
                  <a:srgbClr val="000000"/>
                </a:solidFill>
                <a:latin typeface="Times New Roman" pitchFamily="18" charset="0"/>
                <a:cs typeface="KodchiangUPC" pitchFamily="18" charset="-34"/>
              </a:rPr>
              <a:t>บุคคลในหน่วยงาน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000" b="1" dirty="0">
                <a:solidFill>
                  <a:srgbClr val="000000"/>
                </a:solidFill>
                <a:latin typeface="Times New Roman" pitchFamily="18" charset="0"/>
                <a:cs typeface="KodchiangUPC" pitchFamily="18" charset="-34"/>
              </a:rPr>
              <a:t>หรือองค์กรทางการตลาด</a:t>
            </a:r>
          </a:p>
        </p:txBody>
      </p:sp>
      <p:sp>
        <p:nvSpPr>
          <p:cNvPr id="43016" name="Text Box 8"/>
          <p:cNvSpPr txBox="1">
            <a:spLocks noChangeArrowheads="1"/>
          </p:cNvSpPr>
          <p:nvPr/>
        </p:nvSpPr>
        <p:spPr bwMode="auto">
          <a:xfrm>
            <a:off x="609600" y="5105400"/>
            <a:ext cx="3094038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2800">
                <a:solidFill>
                  <a:srgbClr val="FFFFFF"/>
                </a:solidFill>
                <a:latin typeface="Times New Roman" pitchFamily="18" charset="0"/>
                <a:cs typeface="KodchiangUPC" pitchFamily="18" charset="-34"/>
              </a:rPr>
              <a:t>สร้างอาชีพ </a:t>
            </a:r>
            <a:r>
              <a:rPr lang="en-US" sz="2800">
                <a:solidFill>
                  <a:srgbClr val="FFFFFF"/>
                </a:solidFill>
                <a:latin typeface="Times New Roman" pitchFamily="18" charset="0"/>
                <a:cs typeface="KodchiangUPC" pitchFamily="18" charset="-34"/>
              </a:rPr>
              <a:t>/ </a:t>
            </a:r>
            <a:r>
              <a:rPr lang="th-TH" sz="2800">
                <a:solidFill>
                  <a:srgbClr val="FFFFFF"/>
                </a:solidFill>
                <a:latin typeface="Times New Roman" pitchFamily="18" charset="0"/>
                <a:cs typeface="KodchiangUPC" pitchFamily="18" charset="-34"/>
              </a:rPr>
              <a:t>รายได้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2800">
                <a:solidFill>
                  <a:srgbClr val="FFFFFF"/>
                </a:solidFill>
                <a:latin typeface="Times New Roman" pitchFamily="18" charset="0"/>
                <a:cs typeface="KodchiangUPC" pitchFamily="18" charset="-34"/>
              </a:rPr>
              <a:t>การผลิต การขาย การวิจัยตลาด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2800">
                <a:solidFill>
                  <a:srgbClr val="FFFFFF"/>
                </a:solidFill>
                <a:latin typeface="Times New Roman" pitchFamily="18" charset="0"/>
                <a:cs typeface="KodchiangUPC" pitchFamily="18" charset="-34"/>
              </a:rPr>
              <a:t>และการโฆษณา ฯลฯ</a:t>
            </a:r>
          </a:p>
        </p:txBody>
      </p:sp>
      <p:sp>
        <p:nvSpPr>
          <p:cNvPr id="43017" name="AutoShape 9"/>
          <p:cNvSpPr>
            <a:spLocks noChangeArrowheads="1"/>
          </p:cNvSpPr>
          <p:nvPr/>
        </p:nvSpPr>
        <p:spPr bwMode="auto">
          <a:xfrm>
            <a:off x="3886200" y="3276600"/>
            <a:ext cx="762000" cy="685800"/>
          </a:xfrm>
          <a:prstGeom prst="rightArrow">
            <a:avLst>
              <a:gd name="adj1" fmla="val 50000"/>
              <a:gd name="adj2" fmla="val 2777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43018" name="Oval 10"/>
          <p:cNvSpPr>
            <a:spLocks noChangeArrowheads="1"/>
          </p:cNvSpPr>
          <p:nvPr/>
        </p:nvSpPr>
        <p:spPr bwMode="auto">
          <a:xfrm>
            <a:off x="4953000" y="2286000"/>
            <a:ext cx="2667000" cy="2590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400" b="1" dirty="0">
                <a:solidFill>
                  <a:srgbClr val="000000"/>
                </a:solidFill>
                <a:latin typeface="Times New Roman" pitchFamily="18" charset="0"/>
                <a:cs typeface="KodchiangUPC" pitchFamily="18" charset="-34"/>
              </a:rPr>
              <a:t>ผู้บริโภคหรือลูกค้า</a:t>
            </a:r>
          </a:p>
        </p:txBody>
      </p:sp>
      <p:sp>
        <p:nvSpPr>
          <p:cNvPr id="43020" name="Text Box 12"/>
          <p:cNvSpPr txBox="1">
            <a:spLocks noChangeArrowheads="1"/>
          </p:cNvSpPr>
          <p:nvPr/>
        </p:nvSpPr>
        <p:spPr bwMode="auto">
          <a:xfrm>
            <a:off x="5715000" y="5105400"/>
            <a:ext cx="2471738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2800" dirty="0">
                <a:solidFill>
                  <a:srgbClr val="FFFFFF"/>
                </a:solidFill>
                <a:latin typeface="Times New Roman" pitchFamily="18" charset="0"/>
                <a:cs typeface="KodchiangUPC" pitchFamily="18" charset="-34"/>
              </a:rPr>
              <a:t>อำนวยความสะดวก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2800" dirty="0">
                <a:solidFill>
                  <a:srgbClr val="FFFFFF"/>
                </a:solidFill>
                <a:latin typeface="Times New Roman" pitchFamily="18" charset="0"/>
                <a:cs typeface="KodchiangUPC" pitchFamily="18" charset="-34"/>
              </a:rPr>
              <a:t>สร้างความพึงพอใจ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2800" dirty="0">
                <a:solidFill>
                  <a:srgbClr val="FFFFFF"/>
                </a:solidFill>
                <a:latin typeface="Times New Roman" pitchFamily="18" charset="0"/>
                <a:cs typeface="KodchiangUPC" pitchFamily="18" charset="-34"/>
              </a:rPr>
              <a:t>ให้ข้อมูลในการตัดสินใจซื้อ</a:t>
            </a:r>
          </a:p>
        </p:txBody>
      </p:sp>
    </p:spTree>
    <p:extLst>
      <p:ext uri="{BB962C8B-B14F-4D97-AF65-F5344CB8AC3E}">
        <p14:creationId xmlns:p14="http://schemas.microsoft.com/office/powerpoint/2010/main" val="4110361723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43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4" grpId="0" animBg="1" autoUpdateAnimBg="0"/>
      <p:bldP spid="43016" grpId="0" autoUpdateAnimBg="0"/>
      <p:bldP spid="43017" grpId="0" animBg="1"/>
      <p:bldP spid="43018" grpId="0" animBg="1" autoUpdateAnimBg="0"/>
      <p:bldP spid="43020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823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>
            <a:normAutofit/>
          </a:bodyPr>
          <a:lstStyle/>
          <a:p>
            <a:pPr algn="l"/>
            <a:r>
              <a:rPr lang="th-TH" sz="4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ความสำคัญของการตลาด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371600"/>
            <a:ext cx="8001000" cy="4572000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en-US" sz="3600" b="1" dirty="0">
                <a:latin typeface="Angsana New" pitchFamily="18" charset="-34"/>
                <a:cs typeface="KodchiangUPC" pitchFamily="18" charset="-34"/>
              </a:rPr>
              <a:t>2. </a:t>
            </a:r>
            <a:r>
              <a:rPr lang="th-TH" sz="3600" b="1" dirty="0">
                <a:latin typeface="Angsana New" pitchFamily="18" charset="-34"/>
                <a:cs typeface="KodchiangUPC" pitchFamily="18" charset="-34"/>
              </a:rPr>
              <a:t>ความสำคัญต่อองค์กรธุรกิจ</a:t>
            </a:r>
            <a:endParaRPr lang="en-US" sz="3600" b="1" dirty="0">
              <a:latin typeface="Angsana New" pitchFamily="18" charset="-34"/>
              <a:cs typeface="KodchiangUPC" pitchFamily="18" charset="-34"/>
            </a:endParaRPr>
          </a:p>
          <a:p>
            <a:pPr marL="609600" indent="-609600">
              <a:buFontTx/>
              <a:buNone/>
            </a:pPr>
            <a:r>
              <a:rPr lang="en-US" dirty="0">
                <a:latin typeface="Angsana New" pitchFamily="18" charset="-34"/>
                <a:cs typeface="KodchiangUPC" pitchFamily="18" charset="-34"/>
              </a:rPr>
              <a:t>	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สร้างรายได้และกำไรให้กับองค์การ และองค์กรธุรกิจ</a:t>
            </a:r>
            <a:endParaRPr lang="en-US" sz="2800" dirty="0">
              <a:latin typeface="Angsana New" pitchFamily="18" charset="-34"/>
              <a:cs typeface="KodchiangUPC" pitchFamily="18" charset="-34"/>
            </a:endParaRPr>
          </a:p>
        </p:txBody>
      </p:sp>
      <p:sp>
        <p:nvSpPr>
          <p:cNvPr id="44042" name="Text Box 10"/>
          <p:cNvSpPr txBox="1">
            <a:spLocks noChangeArrowheads="1"/>
          </p:cNvSpPr>
          <p:nvPr/>
        </p:nvSpPr>
        <p:spPr bwMode="auto">
          <a:xfrm>
            <a:off x="609797" y="2979003"/>
            <a:ext cx="1752403" cy="830997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400" b="1" dirty="0">
                <a:solidFill>
                  <a:srgbClr val="000000"/>
                </a:solidFill>
                <a:latin typeface="Times New Roman" pitchFamily="18" charset="0"/>
              </a:rPr>
              <a:t>องค์กรธุรกิจ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400" b="1" dirty="0">
                <a:solidFill>
                  <a:srgbClr val="000000"/>
                </a:solidFill>
                <a:latin typeface="Times New Roman" pitchFamily="18" charset="0"/>
              </a:rPr>
              <a:t>ผลิตสินค้า</a:t>
            </a:r>
          </a:p>
        </p:txBody>
      </p:sp>
      <p:sp>
        <p:nvSpPr>
          <p:cNvPr id="44043" name="Line 11"/>
          <p:cNvSpPr>
            <a:spLocks noChangeShapeType="1"/>
          </p:cNvSpPr>
          <p:nvPr/>
        </p:nvSpPr>
        <p:spPr bwMode="auto">
          <a:xfrm>
            <a:off x="2286000" y="3200400"/>
            <a:ext cx="4038600" cy="0"/>
          </a:xfrm>
          <a:prstGeom prst="line">
            <a:avLst/>
          </a:prstGeom>
          <a:noFill/>
          <a:ln w="41275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44044" name="Text Box 12"/>
          <p:cNvSpPr txBox="1">
            <a:spLocks noChangeArrowheads="1"/>
          </p:cNvSpPr>
          <p:nvPr/>
        </p:nvSpPr>
        <p:spPr bwMode="auto">
          <a:xfrm>
            <a:off x="6553200" y="2741613"/>
            <a:ext cx="1616075" cy="1200329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400" b="1" dirty="0">
                <a:solidFill>
                  <a:srgbClr val="000000"/>
                </a:solidFill>
                <a:latin typeface="Times New Roman" pitchFamily="18" charset="0"/>
              </a:rPr>
              <a:t>ผู้บริโภค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400" b="1" dirty="0">
                <a:solidFill>
                  <a:srgbClr val="000000"/>
                </a:solidFill>
                <a:latin typeface="Times New Roman" pitchFamily="18" charset="0"/>
              </a:rPr>
              <a:t>หรือลูกค้า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400" b="1" dirty="0">
                <a:solidFill>
                  <a:srgbClr val="000000"/>
                </a:solidFill>
                <a:latin typeface="Times New Roman" pitchFamily="18" charset="0"/>
              </a:rPr>
              <a:t>ซื้อสินค้า</a:t>
            </a:r>
          </a:p>
        </p:txBody>
      </p:sp>
      <p:sp>
        <p:nvSpPr>
          <p:cNvPr id="44045" name="Text Box 13"/>
          <p:cNvSpPr txBox="1">
            <a:spLocks noChangeArrowheads="1"/>
          </p:cNvSpPr>
          <p:nvPr/>
        </p:nvSpPr>
        <p:spPr bwMode="auto">
          <a:xfrm>
            <a:off x="2895600" y="3282950"/>
            <a:ext cx="21939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2800" dirty="0">
                <a:solidFill>
                  <a:srgbClr val="FFFFFF"/>
                </a:solidFill>
                <a:latin typeface="Times New Roman" pitchFamily="18" charset="0"/>
                <a:cs typeface="KodchiangUPC" pitchFamily="18" charset="-34"/>
              </a:rPr>
              <a:t>การขายและจัดจำหน่าย</a:t>
            </a:r>
          </a:p>
        </p:txBody>
      </p:sp>
      <p:sp>
        <p:nvSpPr>
          <p:cNvPr id="44046" name="Line 14"/>
          <p:cNvSpPr>
            <a:spLocks noChangeShapeType="1"/>
          </p:cNvSpPr>
          <p:nvPr/>
        </p:nvSpPr>
        <p:spPr bwMode="auto">
          <a:xfrm>
            <a:off x="7391400" y="4267200"/>
            <a:ext cx="0" cy="685800"/>
          </a:xfrm>
          <a:prstGeom prst="line">
            <a:avLst/>
          </a:prstGeom>
          <a:noFill/>
          <a:ln w="41275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44047" name="Text Box 15"/>
          <p:cNvSpPr txBox="1">
            <a:spLocks noChangeArrowheads="1"/>
          </p:cNvSpPr>
          <p:nvPr/>
        </p:nvSpPr>
        <p:spPr bwMode="auto">
          <a:xfrm>
            <a:off x="6597650" y="5105400"/>
            <a:ext cx="1555750" cy="830997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400" b="1" dirty="0">
                <a:solidFill>
                  <a:srgbClr val="000000"/>
                </a:solidFill>
                <a:latin typeface="Times New Roman" pitchFamily="18" charset="0"/>
                <a:cs typeface="KodchiangUPC" pitchFamily="18" charset="-34"/>
              </a:rPr>
              <a:t>รายได้ </a:t>
            </a:r>
            <a:r>
              <a:rPr lang="en-US" sz="2400" b="1" dirty="0">
                <a:solidFill>
                  <a:srgbClr val="000000"/>
                </a:solidFill>
                <a:latin typeface="Times New Roman" pitchFamily="18" charset="0"/>
                <a:cs typeface="KodchiangUPC" pitchFamily="18" charset="-34"/>
              </a:rPr>
              <a:t>/ </a:t>
            </a:r>
            <a:r>
              <a:rPr lang="th-TH" sz="2400" b="1" dirty="0">
                <a:solidFill>
                  <a:srgbClr val="000000"/>
                </a:solidFill>
                <a:latin typeface="Times New Roman" pitchFamily="18" charset="0"/>
                <a:cs typeface="KodchiangUPC" pitchFamily="18" charset="-34"/>
              </a:rPr>
              <a:t>กำไร</a:t>
            </a:r>
          </a:p>
        </p:txBody>
      </p:sp>
      <p:sp>
        <p:nvSpPr>
          <p:cNvPr id="44048" name="Line 16"/>
          <p:cNvSpPr>
            <a:spLocks noChangeShapeType="1"/>
          </p:cNvSpPr>
          <p:nvPr/>
        </p:nvSpPr>
        <p:spPr bwMode="auto">
          <a:xfrm flipH="1">
            <a:off x="2438400" y="5334000"/>
            <a:ext cx="3886200" cy="0"/>
          </a:xfrm>
          <a:prstGeom prst="line">
            <a:avLst/>
          </a:prstGeom>
          <a:noFill/>
          <a:ln w="41275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44049" name="Text Box 17"/>
          <p:cNvSpPr txBox="1">
            <a:spLocks noChangeArrowheads="1"/>
          </p:cNvSpPr>
          <p:nvPr/>
        </p:nvSpPr>
        <p:spPr bwMode="auto">
          <a:xfrm>
            <a:off x="746125" y="4881563"/>
            <a:ext cx="1539875" cy="707886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000" b="1" dirty="0">
                <a:solidFill>
                  <a:srgbClr val="000000"/>
                </a:solidFill>
                <a:latin typeface="Times New Roman" pitchFamily="18" charset="0"/>
                <a:cs typeface="KodchiangUPC" pitchFamily="18" charset="-34"/>
              </a:rPr>
              <a:t>นำไปลงทุน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000" b="1" dirty="0">
                <a:solidFill>
                  <a:srgbClr val="000000"/>
                </a:solidFill>
                <a:latin typeface="Times New Roman" pitchFamily="18" charset="0"/>
                <a:cs typeface="KodchiangUPC" pitchFamily="18" charset="-34"/>
              </a:rPr>
              <a:t>สร้างรายได้</a:t>
            </a:r>
          </a:p>
        </p:txBody>
      </p:sp>
      <p:sp>
        <p:nvSpPr>
          <p:cNvPr id="44050" name="Line 18"/>
          <p:cNvSpPr>
            <a:spLocks noChangeShapeType="1"/>
          </p:cNvSpPr>
          <p:nvPr/>
        </p:nvSpPr>
        <p:spPr bwMode="auto">
          <a:xfrm flipV="1">
            <a:off x="1447800" y="3886200"/>
            <a:ext cx="0" cy="838200"/>
          </a:xfrm>
          <a:prstGeom prst="line">
            <a:avLst/>
          </a:prstGeom>
          <a:noFill/>
          <a:ln w="41275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962701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44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8" dur="500"/>
                                        <p:tgtEl>
                                          <p:spTgt spid="44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7" dur="500"/>
                                        <p:tgtEl>
                                          <p:spTgt spid="44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44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42" grpId="0" animBg="1" autoUpdateAnimBg="0"/>
      <p:bldP spid="44043" grpId="0" animBg="1"/>
      <p:bldP spid="44044" grpId="0" animBg="1" autoUpdateAnimBg="0"/>
      <p:bldP spid="44045" grpId="0" autoUpdateAnimBg="0"/>
      <p:bldP spid="44046" grpId="0" animBg="1"/>
      <p:bldP spid="44047" grpId="0" animBg="1" autoUpdateAnimBg="0"/>
      <p:bldP spid="44048" grpId="0" animBg="1"/>
      <p:bldP spid="44049" grpId="0" animBg="1" autoUpdateAnimBg="0"/>
      <p:bldP spid="4405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823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>
            <a:normAutofit/>
          </a:bodyPr>
          <a:lstStyle/>
          <a:p>
            <a:pPr algn="l"/>
            <a:r>
              <a:rPr lang="th-TH" sz="4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ความสำคัญของการตลาด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371600"/>
            <a:ext cx="8001000" cy="4572000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en-US" sz="3600" b="1">
                <a:latin typeface="Angsana New" pitchFamily="18" charset="-34"/>
                <a:cs typeface="KodchiangUPC" pitchFamily="18" charset="-34"/>
              </a:rPr>
              <a:t>3.</a:t>
            </a:r>
            <a:r>
              <a:rPr lang="th-TH" sz="3600" b="1">
                <a:latin typeface="Angsana New" pitchFamily="18" charset="-34"/>
                <a:cs typeface="KodchiangUPC" pitchFamily="18" charset="-34"/>
              </a:rPr>
              <a:t> ความสำคัญต่อเศรษฐกิจและสังคม</a:t>
            </a:r>
            <a:endParaRPr lang="en-US" sz="3600" b="1">
              <a:latin typeface="Angsana New" pitchFamily="18" charset="-34"/>
              <a:cs typeface="KodchiangUPC" pitchFamily="18" charset="-34"/>
            </a:endParaRPr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1127125" y="2017713"/>
            <a:ext cx="209708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3200" b="1" dirty="0">
                <a:solidFill>
                  <a:srgbClr val="FFFF00"/>
                </a:solidFill>
                <a:latin typeface="Times New Roman" pitchFamily="18" charset="0"/>
                <a:cs typeface="KodchiangUPC" pitchFamily="18" charset="-34"/>
              </a:rPr>
              <a:t>การตลาดทำให้เกิด</a:t>
            </a:r>
          </a:p>
        </p:txBody>
      </p:sp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1279525" y="2824163"/>
            <a:ext cx="1768475" cy="1200329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400" b="1" dirty="0">
                <a:solidFill>
                  <a:srgbClr val="000000"/>
                </a:solidFill>
                <a:latin typeface="Times New Roman" pitchFamily="18" charset="0"/>
                <a:cs typeface="KodchiangUPC" pitchFamily="18" charset="-34"/>
              </a:rPr>
              <a:t>การผลิต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400" b="1" dirty="0">
                <a:solidFill>
                  <a:srgbClr val="000000"/>
                </a:solidFill>
                <a:latin typeface="Times New Roman" pitchFamily="18" charset="0"/>
                <a:cs typeface="KodchiangUPC" pitchFamily="18" charset="-34"/>
              </a:rPr>
              <a:t>การลงทุน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400" b="1" dirty="0">
                <a:solidFill>
                  <a:srgbClr val="000000"/>
                </a:solidFill>
                <a:latin typeface="Times New Roman" pitchFamily="18" charset="0"/>
                <a:cs typeface="KodchiangUPC" pitchFamily="18" charset="-34"/>
              </a:rPr>
              <a:t>การจ้างงาน</a:t>
            </a:r>
          </a:p>
        </p:txBody>
      </p:sp>
      <p:sp>
        <p:nvSpPr>
          <p:cNvPr id="45063" name="Line 7"/>
          <p:cNvSpPr>
            <a:spLocks noChangeShapeType="1"/>
          </p:cNvSpPr>
          <p:nvPr/>
        </p:nvSpPr>
        <p:spPr bwMode="auto">
          <a:xfrm>
            <a:off x="3200400" y="3505200"/>
            <a:ext cx="2133600" cy="0"/>
          </a:xfrm>
          <a:prstGeom prst="line">
            <a:avLst/>
          </a:prstGeom>
          <a:noFill/>
          <a:ln w="41275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45064" name="Text Box 8"/>
          <p:cNvSpPr txBox="1">
            <a:spLocks noChangeArrowheads="1"/>
          </p:cNvSpPr>
          <p:nvPr/>
        </p:nvSpPr>
        <p:spPr bwMode="auto">
          <a:xfrm>
            <a:off x="5549900" y="3048000"/>
            <a:ext cx="3213100" cy="830997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400" b="1" dirty="0">
                <a:solidFill>
                  <a:srgbClr val="000000"/>
                </a:solidFill>
                <a:latin typeface="Times New Roman" pitchFamily="18" charset="0"/>
              </a:rPr>
              <a:t>ประชาชนมีรายได้เพิ่ม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400" b="1" dirty="0">
                <a:solidFill>
                  <a:srgbClr val="000000"/>
                </a:solidFill>
                <a:latin typeface="Times New Roman" pitchFamily="18" charset="0"/>
              </a:rPr>
              <a:t>มีอำนาจซื้อเพิ่มขึ้น</a:t>
            </a:r>
          </a:p>
        </p:txBody>
      </p:sp>
      <p:sp>
        <p:nvSpPr>
          <p:cNvPr id="45067" name="Text Box 11"/>
          <p:cNvSpPr txBox="1">
            <a:spLocks noChangeArrowheads="1"/>
          </p:cNvSpPr>
          <p:nvPr/>
        </p:nvSpPr>
        <p:spPr bwMode="auto">
          <a:xfrm>
            <a:off x="609600" y="4429780"/>
            <a:ext cx="5554726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2800" dirty="0">
                <a:solidFill>
                  <a:schemeClr val="bg1"/>
                </a:solidFill>
                <a:latin typeface="Times New Roman" pitchFamily="18" charset="0"/>
                <a:cs typeface="KodchiangUPC" pitchFamily="18" charset="-34"/>
              </a:rPr>
              <a:t>ทำให้สังคมและเศรษฐกิจของประเทศดีขึ้น</a:t>
            </a:r>
          </a:p>
        </p:txBody>
      </p:sp>
      <p:sp>
        <p:nvSpPr>
          <p:cNvPr id="45068" name="Text Box 12"/>
          <p:cNvSpPr txBox="1">
            <a:spLocks noChangeArrowheads="1"/>
          </p:cNvSpPr>
          <p:nvPr/>
        </p:nvSpPr>
        <p:spPr bwMode="auto">
          <a:xfrm>
            <a:off x="1066800" y="5181600"/>
            <a:ext cx="425469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2400" dirty="0">
                <a:solidFill>
                  <a:srgbClr val="FFFFFF"/>
                </a:solidFill>
                <a:latin typeface="Times New Roman" pitchFamily="18" charset="0"/>
                <a:cs typeface="KodchiangUPC" pitchFamily="18" charset="-34"/>
              </a:rPr>
              <a:t>ช่วยยกระดับมาตราฐานการครองชีพ</a:t>
            </a:r>
          </a:p>
        </p:txBody>
      </p:sp>
      <p:sp>
        <p:nvSpPr>
          <p:cNvPr id="45069" name="Text Box 13"/>
          <p:cNvSpPr txBox="1">
            <a:spLocks noChangeArrowheads="1"/>
          </p:cNvSpPr>
          <p:nvPr/>
        </p:nvSpPr>
        <p:spPr bwMode="auto">
          <a:xfrm>
            <a:off x="1066800" y="5715000"/>
            <a:ext cx="768511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2800" dirty="0">
                <a:solidFill>
                  <a:srgbClr val="FFFFFF"/>
                </a:solidFill>
                <a:latin typeface="Times New Roman" pitchFamily="18" charset="0"/>
                <a:cs typeface="KodchiangUPC" pitchFamily="18" charset="-34"/>
              </a:rPr>
              <a:t>มีผลิตภัณฑ์แปลกใหม่ทันสมัย </a:t>
            </a:r>
            <a:r>
              <a:rPr lang="en-US" sz="2800" dirty="0">
                <a:solidFill>
                  <a:srgbClr val="FFFFFF"/>
                </a:solidFill>
                <a:latin typeface="Times New Roman" pitchFamily="18" charset="0"/>
                <a:cs typeface="KodchiangUPC" pitchFamily="18" charset="-34"/>
              </a:rPr>
              <a:t>/ </a:t>
            </a:r>
            <a:r>
              <a:rPr lang="th-TH" sz="2800" dirty="0">
                <a:solidFill>
                  <a:srgbClr val="FFFFFF"/>
                </a:solidFill>
                <a:latin typeface="Times New Roman" pitchFamily="18" charset="0"/>
                <a:cs typeface="KodchiangUPC" pitchFamily="18" charset="-34"/>
              </a:rPr>
              <a:t>เครื่องอำนวยความสะดวก</a:t>
            </a:r>
          </a:p>
        </p:txBody>
      </p:sp>
      <p:cxnSp>
        <p:nvCxnSpPr>
          <p:cNvPr id="3" name="Elbow Connector 2"/>
          <p:cNvCxnSpPr>
            <a:stCxn id="45064" idx="2"/>
            <a:endCxn id="45067" idx="3"/>
          </p:cNvCxnSpPr>
          <p:nvPr/>
        </p:nvCxnSpPr>
        <p:spPr>
          <a:xfrm rot="5400000">
            <a:off x="6254192" y="3789131"/>
            <a:ext cx="812393" cy="992124"/>
          </a:xfrm>
          <a:prstGeom prst="bentConnector2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0485551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45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5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5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5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5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1" grpId="0" autoUpdateAnimBg="0"/>
      <p:bldP spid="45062" grpId="0" animBg="1" autoUpdateAnimBg="0"/>
      <p:bldP spid="45063" grpId="0" animBg="1"/>
      <p:bldP spid="45064" grpId="0" animBg="1" autoUpdateAnimBg="0"/>
      <p:bldP spid="45067" grpId="0" animBg="1" autoUpdateAnimBg="0"/>
      <p:bldP spid="45068" grpId="0" autoUpdateAnimBg="0"/>
      <p:bldP spid="45069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96271"/>
            <a:ext cx="7772400" cy="1569660"/>
          </a:xfrm>
        </p:spPr>
        <p:txBody>
          <a:bodyPr>
            <a:normAutofit/>
          </a:bodyPr>
          <a:lstStyle/>
          <a:p>
            <a:r>
              <a:rPr lang="th-TH" sz="4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กระบวนการทางการตลาด</a:t>
            </a:r>
            <a:br>
              <a:rPr lang="th-TH" sz="4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</a:br>
            <a:r>
              <a:rPr lang="en-US" sz="4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(Marketing Processes)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8053803"/>
              </p:ext>
            </p:extLst>
          </p:nvPr>
        </p:nvGraphicFramePr>
        <p:xfrm>
          <a:off x="827088" y="2052638"/>
          <a:ext cx="6711950" cy="4195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5897040"/>
      </p:ext>
    </p:extLst>
  </p:cSld>
  <p:clrMapOvr>
    <a:masterClrMapping/>
  </p:clrMapOvr>
  <p:transition>
    <p:rand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5602"/>
            <a:ext cx="7772400" cy="830997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1. </a:t>
            </a:r>
            <a:r>
              <a:rPr lang="th-TH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การเข้าใจความต้องการของตลาดและลูกค้า</a:t>
            </a:r>
            <a:endParaRPr lang="en-US" sz="4000" b="1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ngsana New" pitchFamily="18" charset="-34"/>
              <a:cs typeface="KodchiangUPC" pitchFamily="18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51037"/>
            <a:ext cx="7848600" cy="4525963"/>
          </a:xfrm>
        </p:spPr>
        <p:txBody>
          <a:bodyPr>
            <a:normAutofit/>
          </a:bodyPr>
          <a:lstStyle/>
          <a:p>
            <a:r>
              <a:rPr lang="th-TH" sz="2800" dirty="0"/>
              <a:t>ความจำเป็น ความต้องการ และ อุปสงค์ของลูกค้า</a:t>
            </a:r>
          </a:p>
          <a:p>
            <a:r>
              <a:rPr lang="th-TH" sz="2800" dirty="0"/>
              <a:t>ข้อเสนอทางการตลาด </a:t>
            </a:r>
            <a:r>
              <a:rPr lang="en-US" sz="2800" dirty="0"/>
              <a:t>(Market Offering)</a:t>
            </a:r>
          </a:p>
          <a:p>
            <a:r>
              <a:rPr lang="th-TH" sz="2800" dirty="0"/>
              <a:t>คุณค่าและความพึงพอใจของลูกค้า </a:t>
            </a:r>
            <a:r>
              <a:rPr lang="en-US" sz="2800" dirty="0"/>
              <a:t>(Customer Value and Satisfaction)</a:t>
            </a:r>
          </a:p>
          <a:p>
            <a:r>
              <a:rPr lang="th-TH" sz="2800" dirty="0"/>
              <a:t>การแลกเปลี่ยนและความสัมพันธ์ </a:t>
            </a:r>
            <a:r>
              <a:rPr lang="en-US" sz="2800" dirty="0"/>
              <a:t>(Exchange and Relationship)</a:t>
            </a:r>
          </a:p>
          <a:p>
            <a:r>
              <a:rPr lang="th-TH" sz="2800" dirty="0"/>
              <a:t>ตลาด </a:t>
            </a:r>
            <a:r>
              <a:rPr lang="en-US" sz="2800" dirty="0"/>
              <a:t>(Market)</a:t>
            </a:r>
          </a:p>
        </p:txBody>
      </p:sp>
    </p:spTree>
    <p:extLst>
      <p:ext uri="{BB962C8B-B14F-4D97-AF65-F5344CB8AC3E}">
        <p14:creationId xmlns:p14="http://schemas.microsoft.com/office/powerpoint/2010/main" val="668375187"/>
      </p:ext>
    </p:extLst>
  </p:cSld>
  <p:clrMapOvr>
    <a:masterClrMapping/>
  </p:clrMapOvr>
  <p:transition>
    <p:rand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27049"/>
            <a:ext cx="7772400" cy="1508105"/>
          </a:xfrm>
        </p:spPr>
        <p:txBody>
          <a:bodyPr>
            <a:normAutofit/>
          </a:bodyPr>
          <a:lstStyle/>
          <a:p>
            <a:r>
              <a:rPr lang="th-TH" sz="4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ความจำเป็น ความต้องการ และ อุปสงค์ของลูกค้า</a:t>
            </a:r>
            <a:br>
              <a:rPr lang="th-TH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332037"/>
            <a:ext cx="8229600" cy="4525963"/>
          </a:xfrm>
        </p:spPr>
        <p:txBody>
          <a:bodyPr>
            <a:normAutofit/>
          </a:bodyPr>
          <a:lstStyle/>
          <a:p>
            <a:r>
              <a:rPr lang="th-TH" sz="2800" dirty="0"/>
              <a:t>ความจำเป็น </a:t>
            </a:r>
            <a:r>
              <a:rPr lang="en-US" sz="2800" dirty="0"/>
              <a:t>(Need): </a:t>
            </a:r>
            <a:r>
              <a:rPr lang="th-TH" sz="2800" dirty="0"/>
              <a:t>เป็นสิ่งจำเป็นที่มนุษย์ขาดไม่ได้</a:t>
            </a:r>
          </a:p>
          <a:p>
            <a:r>
              <a:rPr lang="th-TH" sz="2800" dirty="0"/>
              <a:t>ความต้องการ</a:t>
            </a:r>
            <a:r>
              <a:rPr lang="en-US" sz="2800" dirty="0"/>
              <a:t> (Wants): </a:t>
            </a:r>
            <a:r>
              <a:rPr lang="th-TH" sz="2800" dirty="0"/>
              <a:t>เป็นความต้องการอันเนื่องมาจากความจำเป็นในลักษณะที่เจาะจง เพื่อตอบสนองความพอใจ</a:t>
            </a:r>
          </a:p>
          <a:p>
            <a:r>
              <a:rPr lang="th-TH" sz="2800" dirty="0"/>
              <a:t>อุปสงค์ </a:t>
            </a:r>
            <a:r>
              <a:rPr lang="en-US" sz="2800" dirty="0"/>
              <a:t>(Demands): </a:t>
            </a:r>
            <a:r>
              <a:rPr lang="th-TH" sz="2800" dirty="0"/>
              <a:t>เป็นอำนาจซื้อของผู้บริโภค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65628698"/>
      </p:ext>
    </p:extLst>
  </p:cSld>
  <p:clrMapOvr>
    <a:masterClrMapping/>
  </p:clrMapOvr>
  <p:transition>
    <p:rand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5602"/>
            <a:ext cx="7772400" cy="830997"/>
          </a:xfrm>
        </p:spPr>
        <p:txBody>
          <a:bodyPr>
            <a:noAutofit/>
          </a:bodyPr>
          <a:lstStyle/>
          <a:p>
            <a:r>
              <a:rPr lang="th-TH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ข้อเสนอทางการตลาด </a:t>
            </a:r>
            <a:br>
              <a:rPr lang="en-US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</a:br>
            <a:r>
              <a:rPr lang="en-US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(Market Offering)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2103437"/>
            <a:ext cx="7239000" cy="4525963"/>
          </a:xfrm>
        </p:spPr>
        <p:txBody>
          <a:bodyPr>
            <a:normAutofit/>
          </a:bodyPr>
          <a:lstStyle/>
          <a:p>
            <a:r>
              <a:rPr lang="th-TH" dirty="0"/>
              <a:t>ผลิตภัณฑ์ </a:t>
            </a:r>
            <a:r>
              <a:rPr lang="en-US" dirty="0"/>
              <a:t>(Products)</a:t>
            </a:r>
          </a:p>
          <a:p>
            <a:r>
              <a:rPr lang="th-TH" dirty="0"/>
              <a:t>การบริการ </a:t>
            </a:r>
            <a:r>
              <a:rPr lang="en-US" dirty="0"/>
              <a:t>(Services)</a:t>
            </a:r>
          </a:p>
          <a:p>
            <a:r>
              <a:rPr lang="th-TH" dirty="0"/>
              <a:t>บุคคล </a:t>
            </a:r>
            <a:r>
              <a:rPr lang="en-US" dirty="0"/>
              <a:t>(Persons)</a:t>
            </a:r>
          </a:p>
          <a:p>
            <a:r>
              <a:rPr lang="th-TH" dirty="0"/>
              <a:t>สถานที่ </a:t>
            </a:r>
            <a:r>
              <a:rPr lang="en-US" dirty="0"/>
              <a:t>(Place)</a:t>
            </a:r>
          </a:p>
          <a:p>
            <a:r>
              <a:rPr lang="th-TH" dirty="0"/>
              <a:t>องค์การ </a:t>
            </a:r>
            <a:r>
              <a:rPr lang="en-US" dirty="0"/>
              <a:t>(Organization)</a:t>
            </a:r>
          </a:p>
          <a:p>
            <a:r>
              <a:rPr lang="th-TH" dirty="0"/>
              <a:t>สารสนเทศ </a:t>
            </a:r>
            <a:r>
              <a:rPr lang="en-US" dirty="0"/>
              <a:t>(Information)</a:t>
            </a:r>
          </a:p>
          <a:p>
            <a:r>
              <a:rPr lang="th-TH" dirty="0"/>
              <a:t>ความคิด </a:t>
            </a:r>
            <a:r>
              <a:rPr lang="en-US" dirty="0"/>
              <a:t>(Idea)</a:t>
            </a:r>
          </a:p>
        </p:txBody>
      </p:sp>
    </p:spTree>
    <p:extLst>
      <p:ext uri="{BB962C8B-B14F-4D97-AF65-F5344CB8AC3E}">
        <p14:creationId xmlns:p14="http://schemas.microsoft.com/office/powerpoint/2010/main" val="1640256947"/>
      </p:ext>
    </p:extLst>
  </p:cSld>
  <p:clrMapOvr>
    <a:masterClrMapping/>
  </p:clrMapOvr>
  <p:transition>
    <p:rand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96271"/>
            <a:ext cx="7772400" cy="1569660"/>
          </a:xfrm>
        </p:spPr>
        <p:txBody>
          <a:bodyPr>
            <a:normAutofit/>
          </a:bodyPr>
          <a:lstStyle/>
          <a:p>
            <a:r>
              <a:rPr lang="th-TH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คุณค่าและความพึงพอใจของลูกค้า</a:t>
            </a:r>
            <a:br>
              <a:rPr lang="th-TH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</a:br>
            <a:r>
              <a:rPr lang="en-US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(Customer Value and Satisfaction)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362200"/>
            <a:ext cx="7162800" cy="3276600"/>
          </a:xfrm>
        </p:spPr>
        <p:txBody>
          <a:bodyPr>
            <a:normAutofit/>
          </a:bodyPr>
          <a:lstStyle/>
          <a:p>
            <a:r>
              <a:rPr lang="th-TH" sz="2800" dirty="0"/>
              <a:t>ลูกค้าได้รับสินค้าและบริการที่ดี </a:t>
            </a:r>
            <a:r>
              <a:rPr lang="en-US" sz="2800" dirty="0"/>
              <a:t>(Value)</a:t>
            </a:r>
          </a:p>
          <a:p>
            <a:r>
              <a:rPr lang="th-TH" sz="2800" dirty="0"/>
              <a:t>หวังให้ลูกค้าได้รับความพึงพอใจ</a:t>
            </a:r>
            <a:r>
              <a:rPr lang="en-US" sz="2800" dirty="0"/>
              <a:t> (Satisfaction)</a:t>
            </a:r>
            <a:endParaRPr lang="th-TH" sz="2800" dirty="0"/>
          </a:p>
          <a:p>
            <a:r>
              <a:rPr lang="th-TH" sz="2800" dirty="0"/>
              <a:t>กลับมาซื้อซ้ำ</a:t>
            </a:r>
            <a:r>
              <a:rPr lang="en-US" sz="2800" dirty="0"/>
              <a:t> (Re-Purchase)</a:t>
            </a:r>
            <a:endParaRPr lang="th-TH" sz="2800" dirty="0"/>
          </a:p>
          <a:p>
            <a:r>
              <a:rPr lang="th-TH" sz="2800" dirty="0"/>
              <a:t>บอกต่อ </a:t>
            </a:r>
            <a:r>
              <a:rPr lang="en-US" sz="2800" dirty="0"/>
              <a:t>(Word of Mouth)</a:t>
            </a:r>
          </a:p>
        </p:txBody>
      </p:sp>
    </p:spTree>
    <p:extLst>
      <p:ext uri="{BB962C8B-B14F-4D97-AF65-F5344CB8AC3E}">
        <p14:creationId xmlns:p14="http://schemas.microsoft.com/office/powerpoint/2010/main" val="970896546"/>
      </p:ext>
    </p:extLst>
  </p:cSld>
  <p:clrMapOvr>
    <a:masterClrMapping/>
  </p:clrMapOvr>
  <p:transition>
    <p:rand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96271"/>
            <a:ext cx="7772400" cy="1569660"/>
          </a:xfrm>
        </p:spPr>
        <p:txBody>
          <a:bodyPr>
            <a:normAutofit/>
          </a:bodyPr>
          <a:lstStyle/>
          <a:p>
            <a:r>
              <a:rPr lang="th-TH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การแลกเปลี่ยนและความสัมพันธ์ </a:t>
            </a:r>
            <a:br>
              <a:rPr lang="en-US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</a:br>
            <a:r>
              <a:rPr lang="en-US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(Exchange and Relationship)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81200"/>
            <a:ext cx="8229600" cy="4525963"/>
          </a:xfrm>
        </p:spPr>
        <p:txBody>
          <a:bodyPr/>
          <a:lstStyle/>
          <a:p>
            <a:r>
              <a:rPr lang="th-TH" dirty="0"/>
              <a:t>การแลกเปลี่ยน </a:t>
            </a:r>
            <a:r>
              <a:rPr lang="en-US" dirty="0"/>
              <a:t>(Exchange)</a:t>
            </a:r>
          </a:p>
          <a:p>
            <a:pPr lvl="1"/>
            <a:r>
              <a:rPr lang="en-US" sz="2000" dirty="0"/>
              <a:t>The act of obtaining a desired object from someone by offering something in return.</a:t>
            </a:r>
          </a:p>
          <a:p>
            <a:r>
              <a:rPr lang="th-TH" dirty="0"/>
              <a:t>การทำธุรกรรมทางธุรกิจ </a:t>
            </a:r>
            <a:r>
              <a:rPr lang="en-US" dirty="0"/>
              <a:t>(Transaction)</a:t>
            </a:r>
          </a:p>
          <a:p>
            <a:pPr lvl="1"/>
            <a:r>
              <a:rPr lang="en-US" sz="2000" dirty="0"/>
              <a:t>A trade between two parties that involve at least two things of value, agree-upon conditions, a time of agreement, and a place of agreement.</a:t>
            </a:r>
          </a:p>
          <a:p>
            <a:r>
              <a:rPr lang="th-TH" dirty="0"/>
              <a:t>การรักษาสร้างความสัมพันธ์กับลูกค้า </a:t>
            </a:r>
            <a:r>
              <a:rPr lang="en-US" dirty="0"/>
              <a:t>(Relationship)</a:t>
            </a:r>
          </a:p>
          <a:p>
            <a:pPr lvl="1"/>
            <a:r>
              <a:rPr lang="en-US" sz="2000" dirty="0"/>
              <a:t>The process of creating, maintaining, and enhancing strong, value-laden relationships with customers and other stakeholders.</a:t>
            </a:r>
          </a:p>
        </p:txBody>
      </p:sp>
    </p:spTree>
    <p:extLst>
      <p:ext uri="{BB962C8B-B14F-4D97-AF65-F5344CB8AC3E}">
        <p14:creationId xmlns:p14="http://schemas.microsoft.com/office/powerpoint/2010/main" val="3691345073"/>
      </p:ext>
    </p:extLst>
  </p:cSld>
  <p:clrMapOvr>
    <a:masterClrMapping/>
  </p:clrMapOvr>
  <p:transition>
    <p:rand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5602"/>
            <a:ext cx="7772400" cy="830997"/>
          </a:xfrm>
        </p:spPr>
        <p:txBody>
          <a:bodyPr>
            <a:normAutofit/>
          </a:bodyPr>
          <a:lstStyle/>
          <a:p>
            <a:r>
              <a:rPr lang="th-TH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ตลาด </a:t>
            </a:r>
            <a:r>
              <a:rPr lang="en-US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(Markets)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700" y="1676401"/>
            <a:ext cx="6711654" cy="4572006"/>
          </a:xfrm>
        </p:spPr>
        <p:txBody>
          <a:bodyPr/>
          <a:lstStyle/>
          <a:p>
            <a:pPr>
              <a:spcBef>
                <a:spcPct val="0"/>
              </a:spcBef>
              <a:buFont typeface="Arial" pitchFamily="34" charset="0"/>
              <a:buChar char="•"/>
            </a:pP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ea typeface="+mj-ea"/>
                <a:cs typeface="KodchiangUPC" pitchFamily="18" charset="-34"/>
              </a:rPr>
              <a:t>Market: </a:t>
            </a:r>
            <a:endParaRPr lang="th-TH" sz="3600" dirty="0">
              <a:effectLst>
                <a:outerShdw blurRad="38100" dist="38100" dir="2700000" algn="tl">
                  <a:srgbClr val="000000"/>
                </a:outerShdw>
              </a:effectLst>
              <a:latin typeface="Angsana New" pitchFamily="18" charset="-34"/>
              <a:ea typeface="+mj-ea"/>
              <a:cs typeface="KodchiangUPC" pitchFamily="18" charset="-34"/>
            </a:endParaRPr>
          </a:p>
          <a:p>
            <a:pPr lvl="1">
              <a:spcBef>
                <a:spcPct val="0"/>
              </a:spcBef>
              <a:buFont typeface="Arial" pitchFamily="34" charset="0"/>
              <a:buChar char="•"/>
            </a:pPr>
            <a:r>
              <a:rPr lang="th-TH" dirty="0"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ea typeface="+mj-ea"/>
                <a:cs typeface="KodchiangUPC" pitchFamily="18" charset="-34"/>
              </a:rPr>
              <a:t>สถานที่ที่ผู้ซื้อและผู้ขายพบปะเพื่อซื้อขายหรือแลกเปลี่ยนสินค้า</a:t>
            </a:r>
          </a:p>
          <a:p>
            <a:pPr lvl="1">
              <a:spcBef>
                <a:spcPct val="0"/>
              </a:spcBef>
              <a:buFont typeface="Arial" pitchFamily="34" charset="0"/>
              <a:buChar char="•"/>
            </a:pPr>
            <a:r>
              <a:rPr lang="th-TH" dirty="0"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ea typeface="+mj-ea"/>
                <a:cs typeface="KodchiangUPC" pitchFamily="18" charset="-34"/>
              </a:rPr>
              <a:t>"ไม่จำเป็นต้องเป็นสถานที่ (</a:t>
            </a: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ea typeface="+mj-ea"/>
                <a:cs typeface="KodchiangUPC" pitchFamily="18" charset="-34"/>
              </a:rPr>
              <a:t>Physical) </a:t>
            </a:r>
            <a:r>
              <a:rPr lang="th-TH" dirty="0"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ea typeface="+mj-ea"/>
                <a:cs typeface="KodchiangUPC" pitchFamily="18" charset="-34"/>
              </a:rPr>
              <a:t>แต่หมายรวมถึงแพลตฟอร์ม ออนไลน์ (</a:t>
            </a: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ea typeface="+mj-ea"/>
                <a:cs typeface="KodchiangUPC" pitchFamily="18" charset="-34"/>
              </a:rPr>
              <a:t>Digital Space) </a:t>
            </a:r>
            <a:r>
              <a:rPr lang="th-TH" dirty="0"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ea typeface="+mj-ea"/>
                <a:cs typeface="KodchiangUPC" pitchFamily="18" charset="-34"/>
              </a:rPr>
              <a:t>หรือกลุ่มของผู้ซื้อที่มีความต้องการและมีอำนาจซื้อร่วมกัน"</a:t>
            </a: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  <a:latin typeface="Angsana New" pitchFamily="18" charset="-34"/>
              <a:ea typeface="+mj-ea"/>
              <a:cs typeface="KodchiangUPC" pitchFamily="18" charset="-34"/>
            </a:endParaRPr>
          </a:p>
          <a:p>
            <a:pPr>
              <a:spcBef>
                <a:spcPct val="0"/>
              </a:spcBef>
              <a:buFont typeface="Arial" pitchFamily="34" charset="0"/>
              <a:buChar char="•"/>
            </a:pP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ea typeface="+mj-ea"/>
                <a:cs typeface="KodchiangUPC" pitchFamily="18" charset="-34"/>
              </a:rPr>
              <a:t>Marketing System:</a:t>
            </a:r>
          </a:p>
        </p:txBody>
      </p:sp>
      <p:grpSp>
        <p:nvGrpSpPr>
          <p:cNvPr id="42" name="Group 41"/>
          <p:cNvGrpSpPr/>
          <p:nvPr/>
        </p:nvGrpSpPr>
        <p:grpSpPr>
          <a:xfrm>
            <a:off x="1252728" y="4029202"/>
            <a:ext cx="5910072" cy="1761998"/>
            <a:chOff x="1252728" y="3121152"/>
            <a:chExt cx="5910072" cy="1761998"/>
          </a:xfrm>
        </p:grpSpPr>
        <p:sp>
          <p:nvSpPr>
            <p:cNvPr id="4" name="Rectangle 3"/>
            <p:cNvSpPr/>
            <p:nvPr/>
          </p:nvSpPr>
          <p:spPr bwMode="auto">
            <a:xfrm>
              <a:off x="1252728" y="3130296"/>
              <a:ext cx="990600" cy="1746504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81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th-TH" sz="2000" dirty="0">
                  <a:solidFill>
                    <a:schemeClr val="bg1"/>
                  </a:solidFill>
                  <a:latin typeface="Times New Roman" pitchFamily="18" charset="0"/>
                  <a:cs typeface="Angsana New" pitchFamily="18" charset="-34"/>
                </a:rPr>
                <a:t>ผู้จัด</a:t>
              </a: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th-TH" sz="2000" dirty="0">
                  <a:solidFill>
                    <a:schemeClr val="bg1"/>
                  </a:solidFill>
                  <a:latin typeface="Times New Roman" pitchFamily="18" charset="0"/>
                  <a:cs typeface="Angsana New" pitchFamily="18" charset="-34"/>
                </a:rPr>
                <a:t>จำหน่าย</a:t>
              </a: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Angsana New" pitchFamily="18" charset="-34"/>
              </a:endParaRPr>
            </a:p>
          </p:txBody>
        </p:sp>
        <p:sp>
          <p:nvSpPr>
            <p:cNvPr id="5" name="Rectangle 4"/>
            <p:cNvSpPr/>
            <p:nvPr/>
          </p:nvSpPr>
          <p:spPr bwMode="auto">
            <a:xfrm>
              <a:off x="4572000" y="3130296"/>
              <a:ext cx="990600" cy="1746504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1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th-TH" dirty="0">
                  <a:solidFill>
                    <a:schemeClr val="bg1"/>
                  </a:solidFill>
                  <a:latin typeface="Times New Roman" pitchFamily="18" charset="0"/>
                  <a:cs typeface="Angsana New" pitchFamily="18" charset="-34"/>
                </a:rPr>
                <a:t>คนกลาง</a:t>
              </a: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th-TH" dirty="0">
                  <a:solidFill>
                    <a:schemeClr val="bg1"/>
                  </a:solidFill>
                  <a:latin typeface="Times New Roman" pitchFamily="18" charset="0"/>
                  <a:cs typeface="Angsana New" pitchFamily="18" charset="-34"/>
                </a:rPr>
                <a:t>ทาง</a:t>
              </a: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th-TH" dirty="0">
                  <a:solidFill>
                    <a:schemeClr val="bg1"/>
                  </a:solidFill>
                  <a:latin typeface="Times New Roman" pitchFamily="18" charset="0"/>
                  <a:cs typeface="Angsana New" pitchFamily="18" charset="-34"/>
                </a:rPr>
                <a:t>การตลาด</a:t>
              </a:r>
              <a:endParaRPr kumimoji="0" lang="en-US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Angsana New" pitchFamily="18" charset="-34"/>
              </a:endParaRP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6172200" y="3124200"/>
              <a:ext cx="990600" cy="1752600"/>
            </a:xfrm>
            <a:prstGeom prst="rect">
              <a:avLst/>
            </a:prstGeom>
            <a:solidFill>
              <a:schemeClr val="tx2">
                <a:lumMod val="60000"/>
                <a:lumOff val="40000"/>
                <a:alpha val="81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th-TH" sz="2000" dirty="0">
                  <a:solidFill>
                    <a:schemeClr val="bg1"/>
                  </a:solidFill>
                  <a:latin typeface="Times New Roman" pitchFamily="18" charset="0"/>
                  <a:cs typeface="Angsana New" pitchFamily="18" charset="-34"/>
                </a:rPr>
                <a:t>ผู้บริโภค</a:t>
              </a: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Angsana New" pitchFamily="18" charset="-34"/>
              </a:endParaRP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2819400" y="3121152"/>
              <a:ext cx="990600" cy="641604"/>
            </a:xfrm>
            <a:prstGeom prst="rect">
              <a:avLst/>
            </a:prstGeom>
            <a:solidFill>
              <a:srgbClr val="FF0000">
                <a:alpha val="7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th-TH" sz="2400" dirty="0">
                  <a:solidFill>
                    <a:schemeClr val="bg1"/>
                  </a:solidFill>
                  <a:latin typeface="Times New Roman" pitchFamily="18" charset="0"/>
                  <a:cs typeface="Angsana New" pitchFamily="18" charset="-34"/>
                </a:rPr>
                <a:t>บริษัท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Angsana New" pitchFamily="18" charset="-34"/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2819400" y="4235196"/>
              <a:ext cx="990600" cy="641604"/>
            </a:xfrm>
            <a:prstGeom prst="rect">
              <a:avLst/>
            </a:prstGeom>
            <a:solidFill>
              <a:srgbClr val="00B0F0">
                <a:alpha val="81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th-TH" sz="2000" dirty="0">
                  <a:solidFill>
                    <a:schemeClr val="bg1"/>
                  </a:solidFill>
                  <a:latin typeface="Times New Roman" pitchFamily="18" charset="0"/>
                  <a:cs typeface="Angsana New" pitchFamily="18" charset="-34"/>
                </a:rPr>
                <a:t>คู่แข่งขัน</a:t>
              </a: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Angsana New" pitchFamily="18" charset="-34"/>
              </a:endParaRPr>
            </a:p>
          </p:txBody>
        </p:sp>
        <p:cxnSp>
          <p:nvCxnSpPr>
            <p:cNvPr id="11" name="Straight Arrow Connector 10"/>
            <p:cNvCxnSpPr>
              <a:endCxn id="7" idx="1"/>
            </p:cNvCxnSpPr>
            <p:nvPr/>
          </p:nvCxnSpPr>
          <p:spPr bwMode="auto">
            <a:xfrm>
              <a:off x="2243328" y="3441954"/>
              <a:ext cx="576072" cy="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Arrow Connector 12"/>
            <p:cNvCxnSpPr/>
            <p:nvPr/>
          </p:nvCxnSpPr>
          <p:spPr bwMode="auto">
            <a:xfrm>
              <a:off x="2243328" y="4555998"/>
              <a:ext cx="576072" cy="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Arrow Connector 13"/>
            <p:cNvCxnSpPr/>
            <p:nvPr/>
          </p:nvCxnSpPr>
          <p:spPr bwMode="auto">
            <a:xfrm>
              <a:off x="3810000" y="3441954"/>
              <a:ext cx="762000" cy="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Arrow Connector 15"/>
            <p:cNvCxnSpPr/>
            <p:nvPr/>
          </p:nvCxnSpPr>
          <p:spPr bwMode="auto">
            <a:xfrm>
              <a:off x="3810000" y="4555998"/>
              <a:ext cx="762000" cy="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Arrow Connector 17"/>
            <p:cNvCxnSpPr/>
            <p:nvPr/>
          </p:nvCxnSpPr>
          <p:spPr bwMode="auto">
            <a:xfrm>
              <a:off x="5562600" y="4000500"/>
              <a:ext cx="576072" cy="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Elbow Connector 36"/>
            <p:cNvCxnSpPr>
              <a:stCxn id="7" idx="0"/>
              <a:endCxn id="6" idx="0"/>
            </p:cNvCxnSpPr>
            <p:nvPr/>
          </p:nvCxnSpPr>
          <p:spPr bwMode="auto">
            <a:xfrm rot="16200000" flipH="1">
              <a:off x="4989576" y="1446276"/>
              <a:ext cx="3048" cy="3352800"/>
            </a:xfrm>
            <a:prstGeom prst="bentConnector3">
              <a:avLst>
                <a:gd name="adj1" fmla="val -7500000"/>
              </a:avLst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" name="Elbow Connector 40"/>
            <p:cNvCxnSpPr>
              <a:stCxn id="6" idx="2"/>
              <a:endCxn id="9" idx="2"/>
            </p:cNvCxnSpPr>
            <p:nvPr/>
          </p:nvCxnSpPr>
          <p:spPr bwMode="auto">
            <a:xfrm rot="5400000">
              <a:off x="4991100" y="3200400"/>
              <a:ext cx="12700" cy="3352800"/>
            </a:xfrm>
            <a:prstGeom prst="bentConnector3">
              <a:avLst>
                <a:gd name="adj1" fmla="val 1800000"/>
              </a:avLst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672066031"/>
      </p:ext>
    </p:extLst>
  </p:cSld>
  <p:clrMapOvr>
    <a:masterClrMapping/>
  </p:clrMapOvr>
  <p:transition>
    <p:rand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5602"/>
            <a:ext cx="7772400" cy="830997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2. </a:t>
            </a:r>
            <a:r>
              <a:rPr lang="th-TH" sz="4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การออกแบบกลยุทธการตลาด</a:t>
            </a:r>
            <a:endParaRPr lang="en-US" sz="4800" b="1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ngsana New" pitchFamily="18" charset="-34"/>
              <a:cs typeface="KodchiangUPC" pitchFamily="18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h-TH" sz="3600" dirty="0"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ea typeface="+mj-ea"/>
                <a:cs typeface="KodchiangUPC" pitchFamily="18" charset="-34"/>
              </a:rPr>
              <a:t>การเลือกกลุ่มลูกค้า </a:t>
            </a: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ea typeface="+mj-ea"/>
                <a:cs typeface="KodchiangUPC" pitchFamily="18" charset="-34"/>
              </a:rPr>
              <a:t>(Selecting Customers to Serve)</a:t>
            </a:r>
          </a:p>
          <a:p>
            <a:r>
              <a:rPr lang="th-TH" sz="3600" dirty="0"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ea typeface="+mj-ea"/>
                <a:cs typeface="KodchiangUPC" pitchFamily="18" charset="-34"/>
              </a:rPr>
              <a:t>การเลือกคุณค่าให้แก่ลูกค้า </a:t>
            </a: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ea typeface="+mj-ea"/>
                <a:cs typeface="KodchiangUPC" pitchFamily="18" charset="-34"/>
              </a:rPr>
              <a:t>(Choosing a Value Proposition)</a:t>
            </a:r>
          </a:p>
          <a:p>
            <a:r>
              <a:rPr lang="th-TH" sz="3600" dirty="0"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ea typeface="+mj-ea"/>
                <a:cs typeface="KodchiangUPC" pitchFamily="18" charset="-34"/>
              </a:rPr>
              <a:t>แนวทางบริหารจัดการทางการตลาด </a:t>
            </a: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ea typeface="+mj-ea"/>
                <a:cs typeface="KodchiangUPC" pitchFamily="18" charset="-34"/>
              </a:rPr>
              <a:t>(Marketing Management Orientation)</a:t>
            </a:r>
          </a:p>
          <a:p>
            <a:pPr lvl="1"/>
            <a:r>
              <a:rPr lang="en-US" sz="1800" dirty="0"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ea typeface="+mj-ea"/>
                <a:cs typeface="KodchiangUPC" pitchFamily="18" charset="-34"/>
              </a:rPr>
              <a:t>Production Concept</a:t>
            </a:r>
          </a:p>
          <a:p>
            <a:pPr lvl="1"/>
            <a:r>
              <a:rPr lang="en-US" sz="1800" dirty="0"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ea typeface="+mj-ea"/>
                <a:cs typeface="KodchiangUPC" pitchFamily="18" charset="-34"/>
              </a:rPr>
              <a:t>Product Concept</a:t>
            </a:r>
          </a:p>
          <a:p>
            <a:pPr lvl="1"/>
            <a:r>
              <a:rPr lang="en-US" sz="1800" dirty="0"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ea typeface="+mj-ea"/>
                <a:cs typeface="KodchiangUPC" pitchFamily="18" charset="-34"/>
              </a:rPr>
              <a:t>Selling Concept</a:t>
            </a:r>
          </a:p>
          <a:p>
            <a:pPr lvl="1"/>
            <a:r>
              <a:rPr lang="en-US" sz="1800" dirty="0"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ea typeface="+mj-ea"/>
                <a:cs typeface="KodchiangUPC" pitchFamily="18" charset="-34"/>
              </a:rPr>
              <a:t>Marketing Concept</a:t>
            </a:r>
          </a:p>
          <a:p>
            <a:pPr lvl="1"/>
            <a:r>
              <a:rPr lang="en-US" sz="1800" dirty="0"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ea typeface="+mj-ea"/>
                <a:cs typeface="KodchiangUPC" pitchFamily="18" charset="-34"/>
              </a:rPr>
              <a:t>Societal Marketing Concept</a:t>
            </a:r>
          </a:p>
          <a:p>
            <a:endParaRPr lang="en-US" sz="3600" dirty="0">
              <a:effectLst>
                <a:outerShdw blurRad="38100" dist="38100" dir="2700000" algn="tl">
                  <a:srgbClr val="000000"/>
                </a:outerShdw>
              </a:effectLst>
              <a:latin typeface="Angsana New" pitchFamily="18" charset="-34"/>
              <a:ea typeface="+mj-ea"/>
              <a:cs typeface="Kodchiang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086820552"/>
      </p:ext>
    </p:extLst>
  </p:cSld>
  <p:clrMapOvr>
    <a:masterClrMapping/>
  </p:clrMapOvr>
  <p:transition>
    <p:random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68073"/>
            <a:ext cx="7772400" cy="156966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>
            <a:normAutofit/>
          </a:bodyPr>
          <a:lstStyle/>
          <a:p>
            <a:pPr algn="l"/>
            <a:r>
              <a:rPr lang="en-US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3. </a:t>
            </a:r>
            <a:r>
              <a:rPr lang="th-TH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โปรแกรมการตลาดแบบบูรณาการ</a:t>
            </a:r>
            <a:br>
              <a:rPr lang="th-TH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</a:br>
            <a:r>
              <a:rPr lang="en-US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(Integrated Marketing Program)</a:t>
            </a:r>
            <a:endParaRPr lang="th-TH" sz="3600" b="1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ngsana New" pitchFamily="18" charset="-34"/>
              <a:cs typeface="KodchiangUPC" pitchFamily="18" charset="-34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828800"/>
            <a:ext cx="7543800" cy="4572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Arial" pitchFamily="34" charset="0"/>
              <a:buChar char="•"/>
              <a:tabLst>
                <a:tab pos="384175" algn="l"/>
              </a:tabLst>
            </a:pPr>
            <a:r>
              <a:rPr lang="th-TH" sz="2800" dirty="0">
                <a:latin typeface="Angsana New" pitchFamily="18" charset="-34"/>
                <a:cs typeface="KodchiangUPC" pitchFamily="18" charset="-34"/>
              </a:rPr>
              <a:t>เมื่อบริษัทได้เลือกกลุ่มเป้าหมายแล้ว จึงพัฒนาโปรแกรมการตลาดแบบบูรณาการเพื่อส่งมอบคุณค่าให้ลูกค้าเกิดความพึงพอใจ โดยใช้ส่วนประสมการตลาด </a:t>
            </a:r>
            <a:r>
              <a:rPr lang="en-US" sz="2800" dirty="0">
                <a:latin typeface="Angsana New" pitchFamily="18" charset="-34"/>
                <a:cs typeface="KodchiangUPC" pitchFamily="18" charset="-34"/>
              </a:rPr>
              <a:t>(Marketing Mixed) </a:t>
            </a:r>
            <a:r>
              <a:rPr lang="th-TH" sz="2800" dirty="0">
                <a:latin typeface="Angsana New" pitchFamily="18" charset="-34"/>
                <a:cs typeface="KodchiangUPC" pitchFamily="18" charset="-34"/>
              </a:rPr>
              <a:t>ที่สร้างขึ้นอย่างเหมาะสม</a:t>
            </a:r>
          </a:p>
          <a:p>
            <a:pPr>
              <a:lnSpc>
                <a:spcPct val="90000"/>
              </a:lnSpc>
              <a:buFont typeface="Arial" pitchFamily="34" charset="0"/>
              <a:buChar char="•"/>
              <a:tabLst>
                <a:tab pos="384175" algn="l"/>
              </a:tabLst>
            </a:pPr>
            <a:r>
              <a:rPr lang="en-US" sz="2800" dirty="0">
                <a:latin typeface="Angsana New" pitchFamily="18" charset="-34"/>
                <a:cs typeface="KodchiangUPC" pitchFamily="18" charset="-34"/>
              </a:rPr>
              <a:t>Marketing Mixed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  <a:tabLst>
                <a:tab pos="384175" algn="l"/>
              </a:tabLst>
            </a:pPr>
            <a:r>
              <a:rPr lang="en-US" sz="2800" dirty="0">
                <a:latin typeface="Angsana New" pitchFamily="18" charset="-34"/>
                <a:cs typeface="KodchiangUPC" pitchFamily="18" charset="-34"/>
              </a:rPr>
              <a:t>4Ps </a:t>
            </a:r>
          </a:p>
          <a:p>
            <a:pPr lvl="2">
              <a:lnSpc>
                <a:spcPct val="90000"/>
              </a:lnSpc>
              <a:buFont typeface="Arial" pitchFamily="34" charset="0"/>
              <a:buChar char="•"/>
              <a:tabLst>
                <a:tab pos="384175" algn="l"/>
              </a:tabLst>
            </a:pPr>
            <a:r>
              <a:rPr lang="en-US" dirty="0">
                <a:latin typeface="Angsana New" pitchFamily="18" charset="-34"/>
                <a:cs typeface="KodchiangUPC" pitchFamily="18" charset="-34"/>
              </a:rPr>
              <a:t>Product/Price/Place/Promotion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  <a:tabLst>
                <a:tab pos="384175" algn="l"/>
              </a:tabLst>
            </a:pPr>
            <a:r>
              <a:rPr lang="en-US" sz="2800" dirty="0">
                <a:latin typeface="Angsana New" pitchFamily="18" charset="-34"/>
                <a:cs typeface="KodchiangUPC" pitchFamily="18" charset="-34"/>
              </a:rPr>
              <a:t>4Cs</a:t>
            </a:r>
          </a:p>
          <a:p>
            <a:pPr lvl="2">
              <a:lnSpc>
                <a:spcPct val="90000"/>
              </a:lnSpc>
              <a:buFont typeface="Arial" pitchFamily="34" charset="0"/>
              <a:buChar char="•"/>
              <a:tabLst>
                <a:tab pos="384175" algn="l"/>
              </a:tabLst>
            </a:pPr>
            <a:r>
              <a:rPr lang="en-US" dirty="0">
                <a:latin typeface="Angsana New" pitchFamily="18" charset="-34"/>
                <a:cs typeface="KodchiangUPC" pitchFamily="18" charset="-34"/>
              </a:rPr>
              <a:t>Consumer/Cost/Convenience/Promotion</a:t>
            </a:r>
            <a:endParaRPr lang="th-TH" dirty="0">
              <a:latin typeface="Angsana New" pitchFamily="18" charset="-34"/>
              <a:cs typeface="Kodchiang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27490316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823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>
            <a:noAutofit/>
          </a:bodyPr>
          <a:lstStyle/>
          <a:p>
            <a:pPr algn="l"/>
            <a:r>
              <a:rPr lang="th-TH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ส่วนประสมทางการตลาด </a:t>
            </a:r>
            <a:r>
              <a:rPr lang="en-US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(Marketing Mix)</a:t>
            </a:r>
            <a:endParaRPr lang="th-TH" sz="4000" b="1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ngsana New" pitchFamily="18" charset="-34"/>
              <a:cs typeface="KodchiangUPC" pitchFamily="18" charset="-34"/>
            </a:endParaRP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8001000" cy="4572000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th-TH" sz="3600">
                <a:latin typeface="Angsana New" pitchFamily="18" charset="-34"/>
                <a:cs typeface="KodchiangUPC" pitchFamily="18" charset="-34"/>
              </a:rPr>
              <a:t>เป็นหัวใจสำคัญของการบริหารการตลาด</a:t>
            </a:r>
          </a:p>
          <a:p>
            <a:pPr marL="609600" indent="-609600">
              <a:buFontTx/>
              <a:buAutoNum type="arabicPeriod"/>
            </a:pPr>
            <a:r>
              <a:rPr lang="th-TH" sz="3600">
                <a:latin typeface="Angsana New" pitchFamily="18" charset="-34"/>
                <a:cs typeface="KodchiangUPC" pitchFamily="18" charset="-34"/>
              </a:rPr>
              <a:t>เป็นปัจจัยที่สามารถควบคุมได้</a:t>
            </a:r>
          </a:p>
          <a:p>
            <a:pPr marL="609600" indent="-609600">
              <a:buFontTx/>
              <a:buAutoNum type="arabicPeriod"/>
            </a:pPr>
            <a:r>
              <a:rPr lang="th-TH" sz="3600">
                <a:latin typeface="Angsana New" pitchFamily="18" charset="-34"/>
                <a:cs typeface="KodchiangUPC" pitchFamily="18" charset="-34"/>
              </a:rPr>
              <a:t>สามารถปรับปรุง หรือเปลี่ยนแปลงให้เหมาะสมได้</a:t>
            </a:r>
            <a:endParaRPr lang="en-US" sz="3600">
              <a:latin typeface="Angsana New" pitchFamily="18" charset="-34"/>
              <a:cs typeface="KodchiangUPC" pitchFamily="18" charset="-34"/>
            </a:endParaRPr>
          </a:p>
        </p:txBody>
      </p:sp>
      <p:pic>
        <p:nvPicPr>
          <p:cNvPr id="47110" name="Picture 6" descr="en00354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288" y="3429000"/>
            <a:ext cx="3059112" cy="278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0066274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build="p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823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>
            <a:noAutofit/>
          </a:bodyPr>
          <a:lstStyle/>
          <a:p>
            <a:pPr algn="l"/>
            <a:r>
              <a:rPr lang="th-TH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ส่วนประสมทางการตลาด </a:t>
            </a:r>
            <a:r>
              <a:rPr lang="en-US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(Marketing Mix)</a:t>
            </a:r>
            <a:endParaRPr lang="th-TH" sz="4000" b="1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ngsana New" pitchFamily="18" charset="-34"/>
              <a:cs typeface="KodchiangUPC" pitchFamily="18" charset="-34"/>
            </a:endParaRPr>
          </a:p>
        </p:txBody>
      </p:sp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685800" y="1524000"/>
            <a:ext cx="80010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SzPct val="85000"/>
            </a:pPr>
            <a:r>
              <a:rPr lang="en-US" sz="4000" b="1" dirty="0">
                <a:solidFill>
                  <a:srgbClr val="FFFFFF"/>
                </a:solidFill>
                <a:latin typeface="Angsana New" pitchFamily="18" charset="-34"/>
                <a:cs typeface="KodchiangUPC" pitchFamily="18" charset="-34"/>
              </a:rPr>
              <a:t>4Ps</a:t>
            </a:r>
          </a:p>
          <a:p>
            <a:pPr marL="609600" indent="-609600" fontAlgn="base">
              <a:spcBef>
                <a:spcPct val="20000"/>
              </a:spcBef>
              <a:spcAft>
                <a:spcPct val="0"/>
              </a:spcAft>
              <a:buSzPct val="85000"/>
              <a:buFontTx/>
              <a:buAutoNum type="arabicPeriod"/>
            </a:pPr>
            <a:r>
              <a:rPr lang="en-US" sz="2800" b="1" dirty="0">
                <a:solidFill>
                  <a:srgbClr val="FFFFFF"/>
                </a:solidFill>
                <a:latin typeface="Angsana New" pitchFamily="18" charset="-34"/>
                <a:cs typeface="KodchiangUPC" pitchFamily="18" charset="-34"/>
              </a:rPr>
              <a:t>PRODUCT</a:t>
            </a:r>
            <a:r>
              <a:rPr lang="th-TH" sz="2800" dirty="0">
                <a:solidFill>
                  <a:srgbClr val="FFFFFF"/>
                </a:solidFill>
                <a:latin typeface="Angsana New" pitchFamily="18" charset="-34"/>
                <a:cs typeface="KodchiangUPC" pitchFamily="18" charset="-34"/>
              </a:rPr>
              <a:t> </a:t>
            </a:r>
            <a:r>
              <a:rPr lang="en-US" sz="2800" dirty="0">
                <a:solidFill>
                  <a:srgbClr val="FFFFFF"/>
                </a:solidFill>
                <a:latin typeface="Angsana New" pitchFamily="18" charset="-34"/>
                <a:cs typeface="KodchiangUPC" pitchFamily="18" charset="-34"/>
              </a:rPr>
              <a:t>(goods, Services and Ideas)</a:t>
            </a:r>
            <a:endParaRPr lang="th-TH" sz="2800" dirty="0">
              <a:solidFill>
                <a:srgbClr val="FFFFFF"/>
              </a:solidFill>
              <a:latin typeface="Angsana New" pitchFamily="18" charset="-34"/>
              <a:cs typeface="KodchiangUPC" pitchFamily="18" charset="-34"/>
            </a:endParaRPr>
          </a:p>
          <a:p>
            <a:pPr marL="609600" indent="-609600" fontAlgn="base">
              <a:spcBef>
                <a:spcPct val="20000"/>
              </a:spcBef>
              <a:spcAft>
                <a:spcPct val="0"/>
              </a:spcAft>
              <a:buSzPct val="85000"/>
              <a:buFontTx/>
              <a:buAutoNum type="arabicPeriod"/>
            </a:pPr>
            <a:r>
              <a:rPr lang="en-US" sz="2800" b="1" dirty="0">
                <a:solidFill>
                  <a:srgbClr val="FFFFFF"/>
                </a:solidFill>
                <a:latin typeface="Angsana New" pitchFamily="18" charset="-34"/>
                <a:cs typeface="KodchiangUPC" pitchFamily="18" charset="-34"/>
              </a:rPr>
              <a:t>PRICE</a:t>
            </a:r>
            <a:r>
              <a:rPr lang="en-US" sz="2800" dirty="0">
                <a:solidFill>
                  <a:srgbClr val="FFFFFF"/>
                </a:solidFill>
                <a:latin typeface="Angsana New" pitchFamily="18" charset="-34"/>
                <a:cs typeface="KodchiangUPC" pitchFamily="18" charset="-34"/>
              </a:rPr>
              <a:t> </a:t>
            </a:r>
            <a:r>
              <a:rPr lang="th-TH" sz="2800" dirty="0">
                <a:solidFill>
                  <a:srgbClr val="FFFFFF"/>
                </a:solidFill>
                <a:latin typeface="Angsana New" pitchFamily="18" charset="-34"/>
                <a:cs typeface="KodchiangUPC" pitchFamily="18" charset="-34"/>
              </a:rPr>
              <a:t>ต้องเหมาะสมกับต้นทุน กลุ่มเป้าหมายและสิ่งแวดล้อม</a:t>
            </a:r>
          </a:p>
          <a:p>
            <a:pPr marL="609600" indent="-609600" fontAlgn="base">
              <a:spcBef>
                <a:spcPct val="20000"/>
              </a:spcBef>
              <a:spcAft>
                <a:spcPct val="0"/>
              </a:spcAft>
              <a:buSzPct val="85000"/>
              <a:buFontTx/>
              <a:buAutoNum type="arabicPeriod"/>
            </a:pPr>
            <a:r>
              <a:rPr lang="en-US" sz="2800" b="1" dirty="0">
                <a:solidFill>
                  <a:srgbClr val="FFFFFF"/>
                </a:solidFill>
                <a:latin typeface="Angsana New" pitchFamily="18" charset="-34"/>
                <a:cs typeface="KodchiangUPC" pitchFamily="18" charset="-34"/>
              </a:rPr>
              <a:t>PLACE</a:t>
            </a:r>
            <a:r>
              <a:rPr lang="th-TH" sz="2800" dirty="0">
                <a:solidFill>
                  <a:srgbClr val="FFFFFF"/>
                </a:solidFill>
                <a:latin typeface="Angsana New" pitchFamily="18" charset="-34"/>
                <a:cs typeface="KodchiangUPC" pitchFamily="18" charset="-34"/>
              </a:rPr>
              <a:t> กระบวนการในการย้ายผลิตภัณฑ์</a:t>
            </a:r>
          </a:p>
          <a:p>
            <a:pPr marL="609600" indent="-609600" fontAlgn="base">
              <a:spcBef>
                <a:spcPct val="20000"/>
              </a:spcBef>
              <a:spcAft>
                <a:spcPct val="0"/>
              </a:spcAft>
              <a:buSzPct val="85000"/>
              <a:buFontTx/>
              <a:buAutoNum type="arabicPeriod"/>
            </a:pPr>
            <a:r>
              <a:rPr lang="en-US" sz="2800" b="1" dirty="0">
                <a:solidFill>
                  <a:srgbClr val="FFFFFF"/>
                </a:solidFill>
                <a:latin typeface="Angsana New" pitchFamily="18" charset="-34"/>
                <a:cs typeface="KodchiangUPC" pitchFamily="18" charset="-34"/>
              </a:rPr>
              <a:t>PROMOTION</a:t>
            </a:r>
            <a:r>
              <a:rPr lang="th-TH" sz="2800" dirty="0">
                <a:solidFill>
                  <a:srgbClr val="FFFFFF"/>
                </a:solidFill>
                <a:latin typeface="Angsana New" pitchFamily="18" charset="-34"/>
                <a:cs typeface="KodchiangUPC" pitchFamily="18" charset="-34"/>
              </a:rPr>
              <a:t> การติดต่อสื่อสารระหว่างผู้ซื้อ และผู้ขาย เพื่อเตือนความทรงจำและชักจูงให้เกิดความต้องการ</a:t>
            </a:r>
            <a:endParaRPr lang="en-US" sz="2800" dirty="0">
              <a:solidFill>
                <a:srgbClr val="FFFFFF"/>
              </a:solidFill>
              <a:latin typeface="Angsana New" pitchFamily="18" charset="-34"/>
              <a:cs typeface="Kodchiang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95501402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3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823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>
            <a:noAutofit/>
          </a:bodyPr>
          <a:lstStyle/>
          <a:p>
            <a:pPr algn="l"/>
            <a:r>
              <a:rPr lang="th-TH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ส่วนประสมทางการตลาด </a:t>
            </a:r>
            <a:r>
              <a:rPr lang="en-US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(Marketing Mix)</a:t>
            </a:r>
            <a:endParaRPr lang="th-TH" sz="4000" b="1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ngsana New" pitchFamily="18" charset="-34"/>
              <a:cs typeface="KodchiangUPC" pitchFamily="18" charset="-34"/>
            </a:endParaRPr>
          </a:p>
        </p:txBody>
      </p:sp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685800" y="1524000"/>
            <a:ext cx="80010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  <a:buSzPct val="85000"/>
            </a:pPr>
            <a:r>
              <a:rPr lang="en-US" sz="3600" b="1" dirty="0">
                <a:solidFill>
                  <a:srgbClr val="FFFFFF"/>
                </a:solidFill>
                <a:latin typeface="Angsana New" pitchFamily="18" charset="-34"/>
                <a:cs typeface="KodchiangUPC" pitchFamily="18" charset="-34"/>
              </a:rPr>
              <a:t>4Cs</a:t>
            </a:r>
            <a:endParaRPr lang="th-TH" sz="3600" b="1" dirty="0">
              <a:solidFill>
                <a:srgbClr val="FFFFFF"/>
              </a:solidFill>
              <a:latin typeface="Angsana New" pitchFamily="18" charset="-34"/>
              <a:cs typeface="KodchiangUPC" pitchFamily="18" charset="-34"/>
            </a:endParaRPr>
          </a:p>
          <a:p>
            <a:pPr marL="609600" indent="-609600" fontAlgn="base">
              <a:spcBef>
                <a:spcPct val="20000"/>
              </a:spcBef>
              <a:spcAft>
                <a:spcPct val="0"/>
              </a:spcAft>
              <a:buSzPct val="85000"/>
              <a:buFontTx/>
              <a:buAutoNum type="arabicPeriod"/>
            </a:pPr>
            <a:r>
              <a:rPr lang="en-US" sz="2800" b="1" dirty="0">
                <a:solidFill>
                  <a:srgbClr val="FFFFFF"/>
                </a:solidFill>
                <a:latin typeface="Angsana New" pitchFamily="18" charset="-34"/>
                <a:cs typeface="KodchiangUPC" pitchFamily="18" charset="-34"/>
              </a:rPr>
              <a:t>Customer Solution: </a:t>
            </a:r>
            <a:r>
              <a:rPr lang="th-TH" sz="2800" dirty="0">
                <a:solidFill>
                  <a:srgbClr val="FFFFFF"/>
                </a:solidFill>
                <a:latin typeface="Angsana New" pitchFamily="18" charset="-34"/>
                <a:cs typeface="KodchiangUPC" pitchFamily="18" charset="-34"/>
              </a:rPr>
              <a:t>การแก้ปัญหาให้ลูกค้า</a:t>
            </a:r>
          </a:p>
          <a:p>
            <a:pPr marL="609600" indent="-609600" fontAlgn="base">
              <a:spcBef>
                <a:spcPct val="20000"/>
              </a:spcBef>
              <a:spcAft>
                <a:spcPct val="0"/>
              </a:spcAft>
              <a:buSzPct val="85000"/>
              <a:buFontTx/>
              <a:buAutoNum type="arabicPeriod"/>
            </a:pPr>
            <a:r>
              <a:rPr lang="en-US" sz="2800" b="1" dirty="0">
                <a:solidFill>
                  <a:srgbClr val="FFFFFF"/>
                </a:solidFill>
                <a:latin typeface="Angsana New" pitchFamily="18" charset="-34"/>
                <a:cs typeface="KodchiangUPC" pitchFamily="18" charset="-34"/>
              </a:rPr>
              <a:t>Cost</a:t>
            </a:r>
            <a:r>
              <a:rPr lang="en-US" sz="2800" dirty="0">
                <a:solidFill>
                  <a:srgbClr val="FFFFFF"/>
                </a:solidFill>
                <a:latin typeface="Angsana New" pitchFamily="18" charset="-34"/>
                <a:cs typeface="KodchiangUPC" pitchFamily="18" charset="-34"/>
              </a:rPr>
              <a:t>: </a:t>
            </a:r>
            <a:r>
              <a:rPr lang="th-TH" sz="2800" dirty="0">
                <a:solidFill>
                  <a:srgbClr val="FFFFFF"/>
                </a:solidFill>
                <a:latin typeface="Angsana New" pitchFamily="18" charset="-34"/>
                <a:cs typeface="KodchiangUPC" pitchFamily="18" charset="-34"/>
              </a:rPr>
              <a:t>ต้นทุนของลูกค้า</a:t>
            </a:r>
          </a:p>
          <a:p>
            <a:pPr marL="609600" indent="-609600" fontAlgn="base">
              <a:spcBef>
                <a:spcPct val="20000"/>
              </a:spcBef>
              <a:spcAft>
                <a:spcPct val="0"/>
              </a:spcAft>
              <a:buSzPct val="85000"/>
              <a:buFontTx/>
              <a:buAutoNum type="arabicPeriod"/>
            </a:pPr>
            <a:r>
              <a:rPr lang="en-US" sz="2800" b="1" dirty="0">
                <a:solidFill>
                  <a:srgbClr val="FFFFFF"/>
                </a:solidFill>
                <a:latin typeface="Angsana New" pitchFamily="18" charset="-34"/>
                <a:cs typeface="KodchiangUPC" pitchFamily="18" charset="-34"/>
              </a:rPr>
              <a:t>Convenience:</a:t>
            </a:r>
            <a:r>
              <a:rPr lang="th-TH" sz="2800" dirty="0">
                <a:solidFill>
                  <a:srgbClr val="FFFFFF"/>
                </a:solidFill>
                <a:latin typeface="Angsana New" pitchFamily="18" charset="-34"/>
                <a:cs typeface="KodchiangUPC" pitchFamily="18" charset="-34"/>
              </a:rPr>
              <a:t> ความสะดวกสบายของลูกค้า</a:t>
            </a:r>
          </a:p>
          <a:p>
            <a:pPr marL="609600" indent="-609600" fontAlgn="base">
              <a:spcBef>
                <a:spcPct val="20000"/>
              </a:spcBef>
              <a:spcAft>
                <a:spcPct val="0"/>
              </a:spcAft>
              <a:buSzPct val="85000"/>
              <a:buFontTx/>
              <a:buAutoNum type="arabicPeriod"/>
            </a:pPr>
            <a:r>
              <a:rPr lang="en-US" sz="2800" b="1" dirty="0">
                <a:solidFill>
                  <a:srgbClr val="FFFFFF"/>
                </a:solidFill>
                <a:latin typeface="Angsana New" pitchFamily="18" charset="-34"/>
                <a:cs typeface="KodchiangUPC" pitchFamily="18" charset="-34"/>
              </a:rPr>
              <a:t>Communication:</a:t>
            </a:r>
            <a:r>
              <a:rPr lang="th-TH" sz="2800" dirty="0">
                <a:solidFill>
                  <a:srgbClr val="FFFFFF"/>
                </a:solidFill>
                <a:latin typeface="Angsana New" pitchFamily="18" charset="-34"/>
                <a:cs typeface="KodchiangUPC" pitchFamily="18" charset="-34"/>
              </a:rPr>
              <a:t> การติดต่อสื่อสารระหว่างลูกค้ากับผู้ขาย</a:t>
            </a:r>
            <a:endParaRPr lang="en-US" sz="2800" dirty="0">
              <a:solidFill>
                <a:srgbClr val="FFFFFF"/>
              </a:solidFill>
              <a:latin typeface="Angsana New" pitchFamily="18" charset="-34"/>
              <a:cs typeface="Kodchiang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11829107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3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68073"/>
            <a:ext cx="7772400" cy="156966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>
            <a:normAutofit/>
          </a:bodyPr>
          <a:lstStyle/>
          <a:p>
            <a:pPr algn="l"/>
            <a:r>
              <a:rPr lang="en-US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4. </a:t>
            </a:r>
            <a:r>
              <a:rPr lang="th-TH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การสร้างความสัมพันธ์และความพึงพอใจให้กับ </a:t>
            </a:r>
            <a:r>
              <a:rPr lang="en-US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Stake holders</a:t>
            </a:r>
            <a:endParaRPr lang="th-TH" sz="4000" b="1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ngsana New" pitchFamily="18" charset="-34"/>
              <a:cs typeface="KodchiangUPC" pitchFamily="18" charset="-34"/>
            </a:endParaRPr>
          </a:p>
        </p:txBody>
      </p:sp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838200" y="1828800"/>
            <a:ext cx="80010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571500" indent="-571500" fontAlgn="base">
              <a:spcBef>
                <a:spcPct val="20000"/>
              </a:spcBef>
              <a:spcAft>
                <a:spcPct val="0"/>
              </a:spcAft>
              <a:buSzPct val="85000"/>
              <a:buFont typeface="Arial" pitchFamily="34" charset="0"/>
              <a:buChar char="•"/>
            </a:pPr>
            <a:r>
              <a:rPr lang="en-US" sz="2800" b="1" dirty="0">
                <a:solidFill>
                  <a:srgbClr val="FFFFFF"/>
                </a:solidFill>
                <a:latin typeface="Angsana New" pitchFamily="18" charset="-34"/>
                <a:cs typeface="KodchiangUPC" pitchFamily="18" charset="-34"/>
              </a:rPr>
              <a:t>CRM : </a:t>
            </a:r>
            <a:r>
              <a:rPr lang="en-US" sz="2800" dirty="0">
                <a:solidFill>
                  <a:srgbClr val="FFFFFF"/>
                </a:solidFill>
                <a:latin typeface="Angsana New" pitchFamily="18" charset="-34"/>
                <a:cs typeface="KodchiangUPC" pitchFamily="18" charset="-34"/>
              </a:rPr>
              <a:t>Customers Relationship Management</a:t>
            </a:r>
          </a:p>
          <a:p>
            <a:pPr marL="571500" indent="-571500" fontAlgn="base">
              <a:spcBef>
                <a:spcPct val="20000"/>
              </a:spcBef>
              <a:spcAft>
                <a:spcPct val="0"/>
              </a:spcAft>
              <a:buSzPct val="85000"/>
              <a:buFont typeface="Arial" pitchFamily="34" charset="0"/>
              <a:buChar char="•"/>
            </a:pPr>
            <a:r>
              <a:rPr lang="en-US" sz="2800" b="1" dirty="0">
                <a:solidFill>
                  <a:srgbClr val="FFFFFF"/>
                </a:solidFill>
                <a:latin typeface="Angsana New" pitchFamily="18" charset="-34"/>
                <a:cs typeface="KodchiangUPC" pitchFamily="18" charset="-34"/>
              </a:rPr>
              <a:t>SRM: </a:t>
            </a:r>
            <a:r>
              <a:rPr lang="en-US" sz="2800" dirty="0">
                <a:solidFill>
                  <a:srgbClr val="FFFFFF"/>
                </a:solidFill>
                <a:latin typeface="Angsana New" pitchFamily="18" charset="-34"/>
                <a:cs typeface="KodchiangUPC" pitchFamily="18" charset="-34"/>
              </a:rPr>
              <a:t>Supplier Relationship Management</a:t>
            </a:r>
          </a:p>
          <a:p>
            <a:pPr marL="571500" indent="-571500" fontAlgn="base">
              <a:spcBef>
                <a:spcPct val="20000"/>
              </a:spcBef>
              <a:spcAft>
                <a:spcPct val="0"/>
              </a:spcAft>
              <a:buSzPct val="85000"/>
              <a:buFont typeface="Arial" pitchFamily="34" charset="0"/>
              <a:buChar char="•"/>
            </a:pPr>
            <a:r>
              <a:rPr lang="en-US" sz="2800" b="1" dirty="0">
                <a:solidFill>
                  <a:srgbClr val="FFFFFF"/>
                </a:solidFill>
                <a:latin typeface="Angsana New" pitchFamily="18" charset="-34"/>
                <a:cs typeface="KodchiangUPC" pitchFamily="18" charset="-34"/>
              </a:rPr>
              <a:t>ERM: </a:t>
            </a:r>
            <a:r>
              <a:rPr lang="en-US" sz="2800" dirty="0">
                <a:solidFill>
                  <a:srgbClr val="FFFFFF"/>
                </a:solidFill>
                <a:latin typeface="Angsana New" pitchFamily="18" charset="-34"/>
                <a:cs typeface="KodchiangUPC" pitchFamily="18" charset="-34"/>
              </a:rPr>
              <a:t>Employee Relationship Management</a:t>
            </a:r>
          </a:p>
          <a:p>
            <a:pPr marL="571500" indent="-571500" fontAlgn="base">
              <a:spcBef>
                <a:spcPct val="20000"/>
              </a:spcBef>
              <a:spcAft>
                <a:spcPct val="0"/>
              </a:spcAft>
              <a:buSzPct val="85000"/>
              <a:buFont typeface="Arial" pitchFamily="34" charset="0"/>
              <a:buChar char="•"/>
            </a:pPr>
            <a:r>
              <a:rPr lang="en-US" sz="2800" b="1" dirty="0">
                <a:solidFill>
                  <a:srgbClr val="FFFFFF"/>
                </a:solidFill>
                <a:latin typeface="Angsana New" pitchFamily="18" charset="-34"/>
                <a:cs typeface="KodchiangUPC" pitchFamily="18" charset="-34"/>
              </a:rPr>
              <a:t>SHRM: </a:t>
            </a:r>
            <a:r>
              <a:rPr lang="en-US" sz="2800" dirty="0">
                <a:solidFill>
                  <a:srgbClr val="FFFFFF"/>
                </a:solidFill>
                <a:latin typeface="Angsana New" pitchFamily="18" charset="-34"/>
                <a:cs typeface="KodchiangUPC" pitchFamily="18" charset="-34"/>
              </a:rPr>
              <a:t>Stake Holder Relationship Management </a:t>
            </a:r>
          </a:p>
        </p:txBody>
      </p:sp>
    </p:spTree>
    <p:extLst>
      <p:ext uri="{BB962C8B-B14F-4D97-AF65-F5344CB8AC3E}">
        <p14:creationId xmlns:p14="http://schemas.microsoft.com/office/powerpoint/2010/main" val="4204134444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3" grpId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68073"/>
            <a:ext cx="7772400" cy="156966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>
            <a:normAutofit/>
          </a:bodyPr>
          <a:lstStyle/>
          <a:p>
            <a:pPr algn="l"/>
            <a:r>
              <a:rPr lang="en-US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5. </a:t>
            </a:r>
            <a:r>
              <a:rPr lang="th-TH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ความเข้าใจถึงคุณค่าของลูกค้าจะช่วยสร้างผลกำไรและเพิ่มฐานลูกค้า</a:t>
            </a:r>
          </a:p>
        </p:txBody>
      </p:sp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838200" y="1828800"/>
            <a:ext cx="80010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571500" indent="-571500" fontAlgn="base">
              <a:spcBef>
                <a:spcPct val="20000"/>
              </a:spcBef>
              <a:spcAft>
                <a:spcPct val="0"/>
              </a:spcAft>
              <a:buSzPct val="85000"/>
              <a:buFont typeface="Arial" pitchFamily="34" charset="0"/>
              <a:buChar char="•"/>
            </a:pPr>
            <a:r>
              <a:rPr lang="th-TH" sz="2800" dirty="0">
                <a:solidFill>
                  <a:srgbClr val="FFFFFF"/>
                </a:solidFill>
                <a:latin typeface="Angsana New" pitchFamily="18" charset="-34"/>
                <a:cs typeface="KodchiangUPC" pitchFamily="18" charset="-34"/>
              </a:rPr>
              <a:t>การสร้างความจงรักภักดีและรักษาลูกค้าเดิม </a:t>
            </a:r>
            <a:r>
              <a:rPr lang="en-US" sz="2800" dirty="0">
                <a:solidFill>
                  <a:srgbClr val="FFFFFF"/>
                </a:solidFill>
                <a:latin typeface="Angsana New" pitchFamily="18" charset="-34"/>
                <a:cs typeface="KodchiangUPC" pitchFamily="18" charset="-34"/>
              </a:rPr>
              <a:t>(Creating Customer Loyalty and Retention)</a:t>
            </a:r>
          </a:p>
          <a:p>
            <a:pPr marL="571500" indent="-571500" fontAlgn="base">
              <a:spcBef>
                <a:spcPct val="20000"/>
              </a:spcBef>
              <a:spcAft>
                <a:spcPct val="0"/>
              </a:spcAft>
              <a:buSzPct val="85000"/>
              <a:buFont typeface="Arial" pitchFamily="34" charset="0"/>
              <a:buChar char="•"/>
            </a:pPr>
            <a:r>
              <a:rPr lang="th-TH" sz="2800" dirty="0">
                <a:solidFill>
                  <a:srgbClr val="FFFFFF"/>
                </a:solidFill>
                <a:latin typeface="Angsana New" pitchFamily="18" charset="-34"/>
                <a:cs typeface="KodchiangUPC" pitchFamily="18" charset="-34"/>
              </a:rPr>
              <a:t>ส่วนแบ่งลูกค้าเพิ่มขึ้น </a:t>
            </a:r>
            <a:r>
              <a:rPr lang="en-US" sz="2800" dirty="0">
                <a:solidFill>
                  <a:srgbClr val="FFFFFF"/>
                </a:solidFill>
                <a:latin typeface="Angsana New" pitchFamily="18" charset="-34"/>
                <a:cs typeface="KodchiangUPC" pitchFamily="18" charset="-34"/>
              </a:rPr>
              <a:t>(Growing Share of Customer)</a:t>
            </a:r>
          </a:p>
          <a:p>
            <a:pPr marL="571500" indent="-571500" fontAlgn="base">
              <a:spcBef>
                <a:spcPct val="20000"/>
              </a:spcBef>
              <a:spcAft>
                <a:spcPct val="0"/>
              </a:spcAft>
              <a:buSzPct val="85000"/>
              <a:buFont typeface="Arial" pitchFamily="34" charset="0"/>
              <a:buChar char="•"/>
            </a:pPr>
            <a:r>
              <a:rPr lang="th-TH" sz="2800" dirty="0">
                <a:solidFill>
                  <a:srgbClr val="FFFFFF"/>
                </a:solidFill>
                <a:latin typeface="Angsana New" pitchFamily="18" charset="-34"/>
                <a:cs typeface="KodchiangUPC" pitchFamily="18" charset="-34"/>
              </a:rPr>
              <a:t>การสร้างมูลค่าแก่ลูกค้า </a:t>
            </a:r>
            <a:r>
              <a:rPr lang="en-US" sz="2800" dirty="0">
                <a:solidFill>
                  <a:srgbClr val="FFFFFF"/>
                </a:solidFill>
                <a:latin typeface="Angsana New" pitchFamily="18" charset="-34"/>
                <a:cs typeface="KodchiangUPC" pitchFamily="18" charset="-34"/>
              </a:rPr>
              <a:t>(Building Customer Equity)</a:t>
            </a:r>
          </a:p>
        </p:txBody>
      </p:sp>
    </p:spTree>
    <p:extLst>
      <p:ext uri="{BB962C8B-B14F-4D97-AF65-F5344CB8AC3E}">
        <p14:creationId xmlns:p14="http://schemas.microsoft.com/office/powerpoint/2010/main" val="3166708151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3" grpId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1258"/>
            <a:ext cx="7772400" cy="83099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>
            <a:normAutofit/>
          </a:bodyPr>
          <a:lstStyle/>
          <a:p>
            <a:pPr algn="l"/>
            <a:r>
              <a:rPr lang="th-TH" sz="4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KodchiangUPC" pitchFamily="18" charset="-34"/>
              </a:rPr>
              <a:t>สถานการณ์การตลาดยุคใหม่</a:t>
            </a:r>
          </a:p>
        </p:txBody>
      </p:sp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838200" y="1828800"/>
            <a:ext cx="80010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571500" indent="-571500" fontAlgn="base">
              <a:spcBef>
                <a:spcPct val="20000"/>
              </a:spcBef>
              <a:spcAft>
                <a:spcPct val="0"/>
              </a:spcAft>
              <a:buSzPct val="85000"/>
              <a:buFont typeface="Arial" pitchFamily="34" charset="0"/>
              <a:buChar char="•"/>
            </a:pPr>
            <a:r>
              <a:rPr lang="th-TH" sz="3200" dirty="0">
                <a:solidFill>
                  <a:srgbClr val="FFFFFF"/>
                </a:solidFill>
                <a:latin typeface="Angsana New" pitchFamily="18" charset="-34"/>
                <a:cs typeface="KodchiangUPC" pitchFamily="18" charset="-34"/>
              </a:rPr>
              <a:t>การเปลี่ยนแปลงของสิ่งแวดล้อมทางการตลาด</a:t>
            </a:r>
            <a:r>
              <a:rPr lang="en-US" sz="3200" dirty="0">
                <a:solidFill>
                  <a:srgbClr val="FFFFFF"/>
                </a:solidFill>
                <a:latin typeface="Angsana New" pitchFamily="18" charset="-34"/>
                <a:cs typeface="KodchiangUPC" pitchFamily="18" charset="-34"/>
              </a:rPr>
              <a:t> (Market Revolution)</a:t>
            </a:r>
            <a:endParaRPr lang="th-TH" sz="3200" dirty="0">
              <a:solidFill>
                <a:srgbClr val="FFFFFF"/>
              </a:solidFill>
              <a:latin typeface="Angsana New" pitchFamily="18" charset="-34"/>
              <a:cs typeface="KodchiangUPC" pitchFamily="18" charset="-34"/>
            </a:endParaRPr>
          </a:p>
          <a:p>
            <a:pPr marL="571500" indent="-571500" fontAlgn="base">
              <a:spcBef>
                <a:spcPct val="20000"/>
              </a:spcBef>
              <a:spcAft>
                <a:spcPct val="0"/>
              </a:spcAft>
              <a:buSzPct val="85000"/>
              <a:buFont typeface="Arial" pitchFamily="34" charset="0"/>
              <a:buChar char="•"/>
            </a:pPr>
            <a:r>
              <a:rPr lang="th-TH" sz="3200" dirty="0">
                <a:solidFill>
                  <a:srgbClr val="FFFFFF"/>
                </a:solidFill>
                <a:latin typeface="Angsana New" pitchFamily="18" charset="-34"/>
                <a:cs typeface="KodchiangUPC" pitchFamily="18" charset="-34"/>
              </a:rPr>
              <a:t>ยุคดิจิตอล</a:t>
            </a:r>
            <a:r>
              <a:rPr lang="en-US" sz="3200" dirty="0">
                <a:solidFill>
                  <a:srgbClr val="FFFFFF"/>
                </a:solidFill>
                <a:latin typeface="Angsana New" pitchFamily="18" charset="-34"/>
                <a:cs typeface="KodchiangUPC" pitchFamily="18" charset="-34"/>
              </a:rPr>
              <a:t> (Digital Age)</a:t>
            </a:r>
            <a:endParaRPr lang="th-TH" sz="3200" dirty="0">
              <a:solidFill>
                <a:srgbClr val="FFFFFF"/>
              </a:solidFill>
              <a:latin typeface="Angsana New" pitchFamily="18" charset="-34"/>
              <a:cs typeface="KodchiangUPC" pitchFamily="18" charset="-34"/>
            </a:endParaRPr>
          </a:p>
          <a:p>
            <a:pPr marL="571500" indent="-571500" fontAlgn="base">
              <a:spcBef>
                <a:spcPct val="20000"/>
              </a:spcBef>
              <a:spcAft>
                <a:spcPct val="0"/>
              </a:spcAft>
              <a:buSzPct val="85000"/>
              <a:buFont typeface="Arial" pitchFamily="34" charset="0"/>
              <a:buChar char="•"/>
            </a:pPr>
            <a:r>
              <a:rPr lang="th-TH" sz="3200" dirty="0">
                <a:solidFill>
                  <a:srgbClr val="FFFFFF"/>
                </a:solidFill>
                <a:latin typeface="Angsana New" pitchFamily="18" charset="-34"/>
                <a:cs typeface="KodchiangUPC" pitchFamily="18" charset="-34"/>
              </a:rPr>
              <a:t>โลกาภิวัฒน์ </a:t>
            </a:r>
            <a:r>
              <a:rPr lang="en-US" sz="3200" dirty="0">
                <a:solidFill>
                  <a:srgbClr val="FFFFFF"/>
                </a:solidFill>
                <a:latin typeface="Angsana New" pitchFamily="18" charset="-34"/>
                <a:cs typeface="KodchiangUPC" pitchFamily="18" charset="-34"/>
              </a:rPr>
              <a:t>(Globalization)</a:t>
            </a:r>
          </a:p>
          <a:p>
            <a:pPr marL="571500" indent="-571500" fontAlgn="base">
              <a:spcBef>
                <a:spcPct val="20000"/>
              </a:spcBef>
              <a:spcAft>
                <a:spcPct val="0"/>
              </a:spcAft>
              <a:buSzPct val="85000"/>
              <a:buFont typeface="Arial" pitchFamily="34" charset="0"/>
              <a:buChar char="•"/>
            </a:pPr>
            <a:r>
              <a:rPr lang="th-TH" sz="3200" dirty="0">
                <a:solidFill>
                  <a:srgbClr val="FFFFFF"/>
                </a:solidFill>
                <a:latin typeface="Angsana New" pitchFamily="18" charset="-34"/>
                <a:cs typeface="KodchiangUPC" pitchFamily="18" charset="-34"/>
              </a:rPr>
              <a:t>การตลาดอย่างยั่งยืน </a:t>
            </a:r>
            <a:r>
              <a:rPr lang="en-US" sz="3200" dirty="0">
                <a:solidFill>
                  <a:srgbClr val="FFFFFF"/>
                </a:solidFill>
                <a:latin typeface="Angsana New" pitchFamily="18" charset="-34"/>
                <a:cs typeface="KodchiangUPC" pitchFamily="18" charset="-34"/>
              </a:rPr>
              <a:t>(Sustainable Marketing)</a:t>
            </a:r>
          </a:p>
        </p:txBody>
      </p:sp>
    </p:spTree>
    <p:extLst>
      <p:ext uri="{BB962C8B-B14F-4D97-AF65-F5344CB8AC3E}">
        <p14:creationId xmlns:p14="http://schemas.microsoft.com/office/powerpoint/2010/main" val="2438381252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3" grpId="0" autoUpdateAnimBg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995</TotalTime>
  <Words>2607</Words>
  <Application>Microsoft Office PowerPoint</Application>
  <PresentationFormat>On-screen Show (4:3)</PresentationFormat>
  <Paragraphs>264</Paragraphs>
  <Slides>37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8" baseType="lpstr">
      <vt:lpstr>Aharoni</vt:lpstr>
      <vt:lpstr>Angsana New</vt:lpstr>
      <vt:lpstr>Arial</vt:lpstr>
      <vt:lpstr>Broadway</vt:lpstr>
      <vt:lpstr>Calibri</vt:lpstr>
      <vt:lpstr>Cambria</vt:lpstr>
      <vt:lpstr>Century Gothic</vt:lpstr>
      <vt:lpstr>Stencil</vt:lpstr>
      <vt:lpstr>Times New Roman</vt:lpstr>
      <vt:lpstr>Wingdings 3</vt:lpstr>
      <vt:lpstr>Ion</vt:lpstr>
      <vt:lpstr>PowerPoint Presentation</vt:lpstr>
      <vt:lpstr>PowerPoint Presentation</vt:lpstr>
      <vt:lpstr>ความรู้เบื้องต้นเกี่ยวกับการตลาด</vt:lpstr>
      <vt:lpstr>วิวัฒนาการทางการตลาด</vt:lpstr>
      <vt:lpstr>PowerPoint Presentation</vt:lpstr>
      <vt:lpstr>ความหมายของการตลาด (Marketing Defined)</vt:lpstr>
      <vt:lpstr>ความหมายของการตลาด (Marketing Defined)</vt:lpstr>
      <vt:lpstr>ความหมายของการตลาด (Marketing Defined)</vt:lpstr>
      <vt:lpstr>ความหมายของการตลาด (Marketing Defined)</vt:lpstr>
      <vt:lpstr>ความหมายของการตลาด (Marketing Defined)</vt:lpstr>
      <vt:lpstr>วิวัฒนาการของแนวความคิดทางการตลาด</vt:lpstr>
      <vt:lpstr>The Production Concept</vt:lpstr>
      <vt:lpstr>The Product Concept</vt:lpstr>
      <vt:lpstr>The Selling Concept</vt:lpstr>
      <vt:lpstr>The Marketing Concept</vt:lpstr>
      <vt:lpstr>Societal Marketing Concept</vt:lpstr>
      <vt:lpstr>Holistic Marketing Concept</vt:lpstr>
      <vt:lpstr>Marketing 5.0: Technology for Humanity</vt:lpstr>
      <vt:lpstr>Marketing 6.0: The Future Is Immersive</vt:lpstr>
      <vt:lpstr>ความสำคัญของการตลาด</vt:lpstr>
      <vt:lpstr>ความสำคัญของการตลาด</vt:lpstr>
      <vt:lpstr>ความสำคัญของการตลาด</vt:lpstr>
      <vt:lpstr>กระบวนการทางการตลาด (Marketing Processes)</vt:lpstr>
      <vt:lpstr>1. การเข้าใจความต้องการของตลาดและลูกค้า</vt:lpstr>
      <vt:lpstr>ความจำเป็น ความต้องการ และ อุปสงค์ของลูกค้า </vt:lpstr>
      <vt:lpstr>ข้อเสนอทางการตลาด  (Market Offering)</vt:lpstr>
      <vt:lpstr>คุณค่าและความพึงพอใจของลูกค้า (Customer Value and Satisfaction)</vt:lpstr>
      <vt:lpstr>การแลกเปลี่ยนและความสัมพันธ์  (Exchange and Relationship)</vt:lpstr>
      <vt:lpstr>ตลาด (Markets)</vt:lpstr>
      <vt:lpstr>2. การออกแบบกลยุทธการตลาด</vt:lpstr>
      <vt:lpstr>3. โปรแกรมการตลาดแบบบูรณาการ (Integrated Marketing Program)</vt:lpstr>
      <vt:lpstr>ส่วนประสมทางการตลาด (Marketing Mix)</vt:lpstr>
      <vt:lpstr>ส่วนประสมทางการตลาด (Marketing Mix)</vt:lpstr>
      <vt:lpstr>ส่วนประสมทางการตลาด (Marketing Mix)</vt:lpstr>
      <vt:lpstr>4. การสร้างความสัมพันธ์และความพึงพอใจให้กับ Stake holders</vt:lpstr>
      <vt:lpstr>5. ความเข้าใจถึงคุณค่าของลูกค้าจะช่วยสร้างผลกำไรและเพิ่มฐานลูกค้า</vt:lpstr>
      <vt:lpstr>สถานการณ์การตลาดยุคใหม่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Marketing</dc:title>
  <dc:creator>Mart</dc:creator>
  <cp:lastModifiedBy>Ittipoom Promma</cp:lastModifiedBy>
  <cp:revision>33</cp:revision>
  <dcterms:created xsi:type="dcterms:W3CDTF">2017-08-19T19:46:44Z</dcterms:created>
  <dcterms:modified xsi:type="dcterms:W3CDTF">2026-07-02T16:42:20Z</dcterms:modified>
</cp:coreProperties>
</file>