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9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B5032-7B89-456C-A6F5-F3603DF2043D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DE3A7-1AD9-4C80-B875-2200E3DC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613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DE3A7-1AD9-4C80-B875-2200E3DC48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643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DE3A7-1AD9-4C80-B875-2200E3DC48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75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DE3A7-1AD9-4C80-B875-2200E3DC48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50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DE3A7-1AD9-4C80-B875-2200E3DC48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36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DE3A7-1AD9-4C80-B875-2200E3DC48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24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DE3A7-1AD9-4C80-B875-2200E3DC48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31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DE3A7-1AD9-4C80-B875-2200E3DC48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45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609600"/>
            <a:ext cx="6172200" cy="1894362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th-TH" sz="3600" dirty="0">
                <a:solidFill>
                  <a:srgbClr val="0070C0"/>
                </a:solidFill>
                <a:latin typeface="TH SarabunPSK"/>
                <a:ea typeface="Calibri"/>
                <a:cs typeface="Cordia New"/>
              </a:rPr>
              <a:t>บทที่ 5</a:t>
            </a:r>
            <a:br>
              <a:rPr lang="th-TH" sz="3600" dirty="0">
                <a:solidFill>
                  <a:srgbClr val="0070C0"/>
                </a:solidFill>
                <a:latin typeface="TH SarabunPSK"/>
                <a:ea typeface="Calibri"/>
                <a:cs typeface="Cordia New"/>
              </a:rPr>
            </a:br>
            <a:r>
              <a:rPr lang="th-TH" sz="3600" dirty="0">
                <a:solidFill>
                  <a:srgbClr val="0070C0"/>
                </a:solidFill>
                <a:latin typeface="TH SarabunPSK"/>
                <a:ea typeface="Calibri"/>
                <a:cs typeface="Cordia New"/>
              </a:rPr>
              <a:t>บุคลิกภาพและการสื่อสาร</a:t>
            </a:r>
            <a:br>
              <a:rPr lang="en-US" sz="2000" dirty="0">
                <a:latin typeface="TH SarabunPSK"/>
                <a:ea typeface="Calibri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819400"/>
            <a:ext cx="7162800" cy="37338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3200" i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“สำเนียงส่อภาษา</a:t>
            </a:r>
            <a:r>
              <a:rPr lang="en-US" sz="3200" i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 </a:t>
            </a:r>
            <a:r>
              <a:rPr lang="th-TH" sz="3200" i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กิริยาส่อสกุล” </a:t>
            </a:r>
            <a:r>
              <a:rPr lang="th-TH" sz="32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เป็นคำพังเพยที่สะท้อนถึงบุคลิกภาพของมนุษย์</a:t>
            </a:r>
            <a:endParaRPr lang="en-US" sz="3200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endParaRPr lang="en-US" sz="3200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103914"/>
            <a:ext cx="24384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70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/>
          </a:bodyPr>
          <a:lstStyle/>
          <a:p>
            <a:r>
              <a:rPr lang="th-TH" sz="32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ความสัมพันธ์ระหว่างบุคลิกภาพและการสื่อสาร</a:t>
            </a:r>
            <a:endParaRPr lang="en-US" sz="32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51023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800" b="1" i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“</a:t>
            </a:r>
            <a:r>
              <a:rPr lang="th-TH" sz="2800" i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การสื่อสาร</a:t>
            </a:r>
            <a:r>
              <a:rPr lang="en-US" sz="2800" i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” </a:t>
            </a:r>
            <a:r>
              <a:rPr lang="th-TH" sz="2800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เป็นสิ่งสำคัญประการหนึ่งซึ่งส่งผลต่อบุคลิกภาพโดยตรง </a:t>
            </a:r>
          </a:p>
          <a:p>
            <a:pPr marL="0" indent="0">
              <a:buNone/>
            </a:pPr>
            <a:endParaRPr lang="th-TH" sz="2800" dirty="0">
              <a:solidFill>
                <a:srgbClr val="00B05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ภากิตติ์ ตรีสุกล (2554) อธิบายว่า การสื่อสารหมายถึง กระบวนการสร้างความหมายร่วมกันระหว่างคู่สื่อสารซึ่งมีปฏิสัมพันธ์อย่างต่อเนื่องตลอดกิจกรรมการสื่อสาร โดยมีวัตถุประสงค์เบื้องต้นในการสร้างความเข้าใจร่วมกัน</a:t>
            </a:r>
            <a:r>
              <a:rPr lang="th-TH" sz="2800" b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2800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นอกจากนั้น มนุษย์ยังใช้การสื่อสารเพื่อสร้างอิทธิพลหรือตั้งใจที่จะมีอิทธิพลเหนือคู่สื่อสารของตนทั้งในด้านความรู้ ทัศนคติ และพฤติกรรม </a:t>
            </a:r>
            <a:endParaRPr lang="en-US" sz="2800" dirty="0">
              <a:solidFill>
                <a:srgbClr val="00B05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4343400"/>
            <a:ext cx="2581593" cy="193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049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848600" cy="5864352"/>
          </a:xfrm>
        </p:spPr>
        <p:txBody>
          <a:bodyPr/>
          <a:lstStyle/>
          <a:p>
            <a:pPr marL="0" indent="0">
              <a:buNone/>
            </a:pPr>
            <a:r>
              <a:rPr lang="th-TH" dirty="0"/>
              <a:t>	</a:t>
            </a:r>
            <a:r>
              <a:rPr lang="th-TH" sz="3200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มนุษย์ใช้ </a:t>
            </a:r>
            <a:r>
              <a:rPr lang="th-TH" sz="3200" i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“ภาษา” </a:t>
            </a:r>
            <a:r>
              <a:rPr lang="th-TH" sz="3200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เป็นเครื่องมือในการสื่อความหมายระหว่างกัน “ภาษา” ซึ่งกล่าวถึงในที่นี้ แบ่งเป็นสองประเภทหลัก ได้แก่</a:t>
            </a:r>
          </a:p>
          <a:p>
            <a:pPr marL="0" indent="0">
              <a:buNone/>
            </a:pPr>
            <a:r>
              <a:rPr lang="th-TH" sz="32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32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(1) วัจนภาษา (</a:t>
            </a:r>
            <a:r>
              <a:rPr lang="en-US" sz="32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verbal language</a:t>
            </a:r>
            <a:r>
              <a:rPr lang="th-TH" sz="32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) </a:t>
            </a:r>
            <a:r>
              <a:rPr lang="th-TH" sz="32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หมายถึงภาษาเขียนและภาษาพูด</a:t>
            </a:r>
            <a:br>
              <a:rPr lang="th-TH" sz="32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</a:br>
            <a:r>
              <a:rPr lang="th-TH" sz="32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3200" b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(2) อวัจนภาษา (</a:t>
            </a:r>
            <a:r>
              <a:rPr lang="en-US" sz="3200" b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nonverbal language</a:t>
            </a:r>
            <a:r>
              <a:rPr lang="th-TH" sz="3200" b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) </a:t>
            </a:r>
            <a:r>
              <a:rPr lang="th-TH" sz="3200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หมายถึงรหัสหรือสัญลักษณ์อื่นซึ่งไม่ใช่ภาษาเขียนและภาษาพูด </a:t>
            </a:r>
          </a:p>
          <a:p>
            <a:pPr marL="0" indent="0">
              <a:buNone/>
            </a:pPr>
            <a:endParaRPr lang="th-TH" sz="3200" dirty="0">
              <a:solidFill>
                <a:srgbClr val="00B05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sz="3200" dirty="0">
              <a:solidFill>
                <a:srgbClr val="00B050"/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4038600"/>
            <a:ext cx="3352800" cy="223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598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32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การพัฒนาศักยภาพด้านการสื่อสาร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/>
          <a:lstStyle/>
          <a:p>
            <a:pPr marL="0" indent="0">
              <a:buNone/>
            </a:pPr>
            <a:r>
              <a:rPr lang="th-TH" dirty="0"/>
              <a:t>	</a:t>
            </a:r>
            <a:r>
              <a:rPr lang="th-TH" sz="2800" dirty="0">
                <a:solidFill>
                  <a:srgbClr val="00642D"/>
                </a:solidFill>
                <a:latin typeface="Cordia New" pitchFamily="34" charset="-34"/>
                <a:cs typeface="Cordia New" pitchFamily="34" charset="-34"/>
              </a:rPr>
              <a:t>เพื่อให้การพัฒนาศักยภาพด้านการสื่อสารเกิดประสิทธิผลและส่งผลดีต่อการพัฒนาบุคลิกภาพของนักประชาสัมพันธ์และสื่อสารองค์กร ผู้เรียนจำเป็นต้องมีความรู้ความเข้าใจแนวคิดและทฤษฏีที่เกี่ยวข้อง ดังนี้</a:t>
            </a:r>
          </a:p>
          <a:p>
            <a:pPr marL="0" indent="0">
              <a:buNone/>
            </a:pP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lvl="0" indent="0">
              <a:buNone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(1) ปัจจัยเกี่ยวกับคู่สื่อสาร</a:t>
            </a:r>
            <a:endParaRPr lang="en-US" sz="2800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lvl="0" indent="0">
              <a:buNone/>
            </a:pPr>
            <a:r>
              <a:rPr lang="th-TH" sz="2800" dirty="0">
                <a:solidFill>
                  <a:srgbClr val="00642D"/>
                </a:solidFill>
                <a:latin typeface="Cordia New" pitchFamily="34" charset="-34"/>
                <a:cs typeface="Cordia New" pitchFamily="34" charset="-34"/>
              </a:rPr>
              <a:t>	(2) ปัจจัยเกี่ยวกับสาร</a:t>
            </a:r>
            <a:endParaRPr lang="en-US" sz="2800" dirty="0">
              <a:solidFill>
                <a:srgbClr val="00642D"/>
              </a:solidFill>
              <a:latin typeface="Cordia New" pitchFamily="34" charset="-34"/>
              <a:cs typeface="Cordia New" pitchFamily="34" charset="-34"/>
            </a:endParaRPr>
          </a:p>
          <a:p>
            <a:pPr marL="0" lvl="0" indent="0">
              <a:buNone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(3) การสื่อสารภายในบุคคล</a:t>
            </a:r>
            <a:endParaRPr lang="en-US" sz="2800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lvl="0" indent="0">
              <a:buNone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00642D"/>
                </a:solidFill>
                <a:latin typeface="Cordia New" pitchFamily="34" charset="-34"/>
                <a:cs typeface="Cordia New" pitchFamily="34" charset="-34"/>
              </a:rPr>
              <a:t>(4) การสื่อสารระหว่างบุคคล</a:t>
            </a:r>
            <a:endParaRPr lang="en-US" sz="2800" dirty="0">
              <a:solidFill>
                <a:srgbClr val="00642D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785360"/>
            <a:ext cx="247650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757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th-TH" b="1" dirty="0">
                <a:solidFill>
                  <a:srgbClr val="00642D"/>
                </a:solidFill>
                <a:latin typeface="Cordia New" pitchFamily="34" charset="-34"/>
                <a:cs typeface="Cordia New" pitchFamily="34" charset="-34"/>
              </a:rPr>
              <a:t>(1) ปัจจัยเกี่ยวกับคู่สื่อสาร</a:t>
            </a:r>
            <a:endParaRPr lang="en-US" b="1" dirty="0">
              <a:solidFill>
                <a:srgbClr val="00642D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467600" cy="4949952"/>
          </a:xfrm>
        </p:spPr>
        <p:txBody>
          <a:bodyPr>
            <a:normAutofit/>
          </a:bodyPr>
          <a:lstStyle/>
          <a:p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ทักษะในการสื่อสาร</a:t>
            </a:r>
          </a:p>
          <a:p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ทัศนคติ</a:t>
            </a:r>
          </a:p>
          <a:p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ความรู้</a:t>
            </a:r>
          </a:p>
          <a:p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สถานภาพทางสังคมและวัฒนธรรม</a:t>
            </a:r>
          </a:p>
          <a:p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ขอบเขตประสบการณ์</a:t>
            </a:r>
          </a:p>
          <a:p>
            <a:pPr marL="0" indent="0">
              <a:buNone/>
            </a:pPr>
            <a:endParaRPr lang="en-US" sz="28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3962400"/>
            <a:ext cx="3343387" cy="207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991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ในทรรศนะของ </a:t>
            </a:r>
            <a:r>
              <a:rPr lang="en-GB" sz="2800" b="1" dirty="0" err="1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Berlo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 (1</a:t>
            </a:r>
            <a:r>
              <a:rPr lang="en-GB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960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)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การสื่อสารจะเกิดขึ้นได้เมื่อคู่สื่อสารมีความคล้ายคลึงกัน หากทั้งสองฝ่ายไม่มีความคล้ายคลึงกัน การสื่อสารก็เกิดขึ้นไม่ได้ 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GB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Rogers </a:t>
            </a:r>
            <a:r>
              <a:rPr lang="en-US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and</a:t>
            </a:r>
            <a:r>
              <a:rPr lang="en-GB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 Shoemaker (1971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)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อธิบายว่าลักษณะความคล้ายคลึงกันของคู่สื่อสาร ได้แก่ ความเชื่อ ค่านิยม การศึกษา สถานะทางสังคม ฯลฯ ซึ่ง 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Schramm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เรียกว่า 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“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ประสบการณ์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”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 (</a:t>
            </a:r>
            <a:r>
              <a:rPr lang="en-GB" sz="2800" dirty="0">
                <a:latin typeface="Cordia New" pitchFamily="34" charset="-34"/>
                <a:cs typeface="Cordia New" pitchFamily="34" charset="-34"/>
              </a:rPr>
              <a:t>Schramm, 1960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)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Aristotle 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as cited in Ruben, &amp; Stewart, 1998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)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อธิบายว่า ผู้ส่งสารที่จะสื่อสารได้อย่างมีประสิทธิภาพและประสิทธิผลนั้นต้องมีคุณลักษณะดังต่อไปนี้ 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GB" sz="2800" dirty="0">
                <a:latin typeface="Cordia New" pitchFamily="34" charset="-34"/>
                <a:cs typeface="Cordia New" pitchFamily="34" charset="-34"/>
              </a:rPr>
              <a:t>	1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. บุคลิกลักษณะที่น่าเชื่อถือของผู้พูดในจิตใจของผู้รับ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2. ความเข้าใจในสภาพอารมณ์และทัศนคติของผู้รับสาร เพื่อเลือกถ้อยคำที่  เหมาะสมสำหรับผู้ฟัง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GB" sz="2800" dirty="0">
                <a:latin typeface="Cordia New" pitchFamily="34" charset="-34"/>
                <a:cs typeface="Cordia New" pitchFamily="34" charset="-34"/>
              </a:rPr>
              <a:t>	3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. การเรียบเรียงคำพูดและวิธีการพูดโดยใช้ข้อเท็จจริง เหตุผล หลักฐาน และหลักตรรกวิทยามาใช้ประกอบการพูด  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977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20762"/>
          </a:xfrm>
        </p:spPr>
        <p:txBody>
          <a:bodyPr/>
          <a:lstStyle/>
          <a:p>
            <a:r>
              <a:rPr lang="th-TH" b="1" dirty="0">
                <a:solidFill>
                  <a:srgbClr val="00642D"/>
                </a:solidFill>
                <a:latin typeface="Cordia New" pitchFamily="34" charset="-34"/>
                <a:cs typeface="Cordia New" pitchFamily="34" charset="-34"/>
              </a:rPr>
              <a:t>(2) ปัจจัยเกี่ยวกับสาร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/>
          <a:lstStyle/>
          <a:p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วัจนภาษา</a:t>
            </a:r>
          </a:p>
          <a:p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อวัจนภาษา</a:t>
            </a:r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r>
              <a:rPr lang="th-TH" sz="3200" b="1" dirty="0">
                <a:solidFill>
                  <a:srgbClr val="00642D"/>
                </a:solidFill>
                <a:latin typeface="Cordia New" pitchFamily="34" charset="-34"/>
                <a:cs typeface="Cordia New" pitchFamily="34" charset="-34"/>
              </a:rPr>
              <a:t>(3) การสื่อสารภายในบุคคล</a:t>
            </a:r>
          </a:p>
          <a:p>
            <a:r>
              <a:rPr lang="th-TH" sz="3200" b="1" dirty="0">
                <a:solidFill>
                  <a:srgbClr val="00642D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การรับรู้</a:t>
            </a:r>
          </a:p>
          <a:p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การรับรู้และการสื่อสาร</a:t>
            </a:r>
          </a:p>
          <a:p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การรับรู้ตนเองและอัตมโนทัศน์</a:t>
            </a:r>
            <a:endParaRPr lang="th-TH" sz="2800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215547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020762"/>
          </a:xfrm>
        </p:spPr>
        <p:txBody>
          <a:bodyPr/>
          <a:lstStyle/>
          <a:p>
            <a:r>
              <a:rPr lang="th-TH" b="1" dirty="0">
                <a:solidFill>
                  <a:srgbClr val="00642D"/>
                </a:solidFill>
                <a:latin typeface="Cordia New" pitchFamily="34" charset="-34"/>
                <a:cs typeface="Cordia New" pitchFamily="34" charset="-34"/>
              </a:rPr>
              <a:t>(4) การสื่อสารระหว่างบุคคล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772400" cy="5102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การสื่อสารระหว่างบุคคล หมายถึง กระบวนการสื่อสารซึ่งบุคคลที่มีความใกล้ชิดสนิทสนมกันตั้งแต่สองคนขึ้นไป มีปฏิสัมพันธ์ซึ่งกันและกันอย่างต่อเนื่อง </a:t>
            </a:r>
          </a:p>
          <a:p>
            <a:pPr marL="0" indent="0">
              <a:buNone/>
            </a:pPr>
            <a:endParaRPr lang="th-TH" sz="28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ไม่มีมนุษย์คนใดในสังคมหลีกเลี่ยงการติดต่อสื่อสารกับบุคคลอื่นได้ เนื่องจากการสื่อสารเป็นกิจกรรมที่มีส่วนสำคัญยิ่งในการดำรงชีวิตของมนุษย์ การสื่อสารกับบุคคลอื่นคือส่วนสำคัญในการเสริมสร้างประสบการณ์ของมนุษย์และมีความเกี่ยวข้องสัมพันธ์กับการปรับตัวของมนุษย์ อีกทั้งยังเป็นทักษะสำคัญซึ่งส่งผลต่อความสุขและความสำเร็จในชีวิตมนุษย์</a:t>
            </a:r>
          </a:p>
          <a:p>
            <a:pPr marL="0" indent="0" algn="ctr">
              <a:buNone/>
            </a:pPr>
            <a:b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</a:b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----</a:t>
            </a:r>
            <a:r>
              <a:rPr lang="en-US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The End----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</a:t>
            </a:r>
            <a:endParaRPr lang="en-US" sz="28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50046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887</TotalTime>
  <Words>580</Words>
  <Application>Microsoft Office PowerPoint</Application>
  <PresentationFormat>On-screen Show (4:3)</PresentationFormat>
  <Paragraphs>48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Century Schoolbook</vt:lpstr>
      <vt:lpstr>Cordia New</vt:lpstr>
      <vt:lpstr>TH SarabunPSK</vt:lpstr>
      <vt:lpstr>Wingdings</vt:lpstr>
      <vt:lpstr>Wingdings 2</vt:lpstr>
      <vt:lpstr>Oriel</vt:lpstr>
      <vt:lpstr>บทที่ 5 บุคลิกภาพและการสื่อสาร </vt:lpstr>
      <vt:lpstr>ความสัมพันธ์ระหว่างบุคลิกภาพและการสื่อสาร</vt:lpstr>
      <vt:lpstr>PowerPoint Presentation</vt:lpstr>
      <vt:lpstr>การพัฒนาศักยภาพด้านการสื่อสาร </vt:lpstr>
      <vt:lpstr>(1) ปัจจัยเกี่ยวกับคู่สื่อสาร</vt:lpstr>
      <vt:lpstr>PowerPoint Presentation</vt:lpstr>
      <vt:lpstr>(2) ปัจจัยเกี่ยวกับสาร</vt:lpstr>
      <vt:lpstr>(4) การสื่อสารระหว่างบุคคล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5 บุคลิกภาพและการสื่อสาร</dc:title>
  <dc:creator>FMS00</dc:creator>
  <cp:lastModifiedBy>Somtop  Keawchuer</cp:lastModifiedBy>
  <cp:revision>16</cp:revision>
  <dcterms:created xsi:type="dcterms:W3CDTF">2006-08-16T00:00:00Z</dcterms:created>
  <dcterms:modified xsi:type="dcterms:W3CDTF">2026-02-17T06:27:13Z</dcterms:modified>
</cp:coreProperties>
</file>