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5" r:id="rId2"/>
    <p:sldId id="299" r:id="rId3"/>
    <p:sldId id="300" r:id="rId4"/>
    <p:sldId id="303" r:id="rId5"/>
    <p:sldId id="302" r:id="rId6"/>
    <p:sldId id="304" r:id="rId7"/>
    <p:sldId id="308" r:id="rId8"/>
    <p:sldId id="313" r:id="rId9"/>
    <p:sldId id="309" r:id="rId10"/>
    <p:sldId id="310" r:id="rId11"/>
    <p:sldId id="311" r:id="rId12"/>
    <p:sldId id="312" r:id="rId13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E7E-4040-B0B3-A1B5348341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E7E-4040-B0B3-A1B5348341E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E7E-4040-B0B3-A1B5348341E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E7E-4040-B0B3-A1B5348341E3}"/>
              </c:ext>
            </c:extLst>
          </c:dPt>
          <c:dLbls>
            <c:dLbl>
              <c:idx val="0"/>
              <c:layout>
                <c:manualLayout>
                  <c:x val="-8.6880622967884569E-2"/>
                  <c:y val="0.12703975114362176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h-TH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76130924243154"/>
                      <c:h val="0.117143687909448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E7E-4040-B0B3-A1B5348341E3}"/>
                </c:ext>
              </c:extLst>
            </c:dLbl>
            <c:dLbl>
              <c:idx val="1"/>
              <c:layout>
                <c:manualLayout>
                  <c:x val="-0.14063998360344807"/>
                  <c:y val="0.106524814044969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7E-4040-B0B3-A1B5348341E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1">
                  <c:v>ทำงานที่ได้รับมอบหมาย</c:v>
                </c:pt>
                <c:pt idx="2">
                  <c:v>สอบกลางภาค</c:v>
                </c:pt>
                <c:pt idx="3">
                  <c:v>สอบปลายภาค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30</c:v>
                </c:pt>
                <c:pt idx="2">
                  <c:v>35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FE-439D-B4A3-F72C50832D02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B86F3-73D2-40AA-89C2-A52223B6DF31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FB942-FD31-4EAF-BA5E-30901C04E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53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73351-7894-4D3A-AEDA-6862528D0BF2}" type="datetimeFigureOut">
              <a:rPr lang="th-TH" smtClean="0"/>
              <a:pPr/>
              <a:t>20/07/68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0428-5335-4D5A-82D1-16FF2C2CDDA0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0086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F:\&#3626;&#3629;&#3609;%201-2565\&#3648;&#3624;&#3619;&#3625;&#3600;&#3585;&#3636;&#3592;&#3649;&#3621;&#3632;&#3585;&#3634;&#3619;&#3648;&#3617;&#3639;&#3629;&#3591;&#3652;&#3607;&#3618;\&#3649;&#3612;&#3609;&#3585;&#3634;&#3619;&#3648;&#3619;&#3637;&#3618;&#3609;%20SLM1102%20&#3648;&#3624;&#3619;&#3625;&#3600;&#3585;&#3636;&#3592;&#3649;&#3621;&#3632;&#3585;&#3634;&#3619;&#3648;&#3617;&#3639;&#3629;&#3591;&#3652;&#3607;&#3618;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22819" y="1183021"/>
            <a:ext cx="6026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สื่อการสอนรายวิชา</a:t>
            </a:r>
          </a:p>
          <a:p>
            <a:pPr algn="ctr"/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เศรษฐกิจและการเมืองไทย</a:t>
            </a:r>
          </a:p>
          <a:p>
            <a:pPr algn="ctr"/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(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Thai Economics and Politics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)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922819" y="446809"/>
            <a:ext cx="0" cy="608907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922819" y="5385849"/>
            <a:ext cx="6130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ผศ.ว่าที่ ร.ต.หญิง เพ็ญนภา ทิศวงศ์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pic>
        <p:nvPicPr>
          <p:cNvPr id="1026" name="Picture 2" descr="รัฐนักล่า'ในเศรษฐกิจการเมืองไทยปัจจุบั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69" y="1232621"/>
            <a:ext cx="5375276" cy="3157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8308447" y="4759036"/>
            <a:ext cx="1255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ผู้บรรยาย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1385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 ทศวรรษ ศตวรรษที่ 21 ผ่าตัดการศึกษาไทย ด้วยแนวคิดใหม่ EEC HD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921" y="1934382"/>
            <a:ext cx="6497962" cy="4412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650" y="344197"/>
            <a:ext cx="10364451" cy="1596177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แนวคิดในการศึกษารายวิชาเศรษฐกิจและการเมืองไทย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87650" y="1934382"/>
            <a:ext cx="6610431" cy="4146917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 algn="thaiDist">
              <a:buNone/>
            </a:pP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      นำเอาแนวคิดการจัดการศึกษาในศตวรรษที่ </a:t>
            </a: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21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มาเป็นแนวคิดในการทำการศึกษา ที่เน้นให้ผู้เรียนศึกษาเรียนรู้เศรษฐกิจ และการเมืองไทยโดยยึดหลักการเรียนรู้ </a:t>
            </a: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4 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แบบ ได้แก่ 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th-TH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การเรียนรู้เพื่อรู้ (</a:t>
            </a:r>
            <a:r>
              <a:rPr lang="en-US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Learning to Know) </a:t>
            </a:r>
            <a:endParaRPr lang="th-TH" sz="2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th-TH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การเรียนรู้เพื่อปฏิบัติได้ (</a:t>
            </a:r>
            <a:r>
              <a:rPr lang="en-US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Learning to Do) </a:t>
            </a:r>
            <a:endParaRPr lang="th-TH" sz="2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th-TH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การเรียนรู้ที่จะอยู่ร่วมกัน (</a:t>
            </a:r>
            <a:r>
              <a:rPr lang="en-US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Learning to Live Together)</a:t>
            </a:r>
            <a:endParaRPr lang="th-TH" sz="2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th-TH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การเรียนรู้เพื่อชีวิต (</a:t>
            </a:r>
            <a:r>
              <a:rPr lang="en-US" sz="2600" dirty="0">
                <a:latin typeface="TH Niramit AS" panose="02000506000000020004" pitchFamily="2" charset="-34"/>
                <a:cs typeface="TH Niramit AS" panose="02000506000000020004" pitchFamily="2" charset="-34"/>
              </a:rPr>
              <a:t>Learning to Be) </a:t>
            </a:r>
          </a:p>
        </p:txBody>
      </p:sp>
    </p:spTree>
    <p:extLst>
      <p:ext uri="{BB962C8B-B14F-4D97-AF65-F5344CB8AC3E}">
        <p14:creationId xmlns:p14="http://schemas.microsoft.com/office/powerpoint/2010/main" val="1935981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เศรษฐกิจไทย - ประเทศไทยใน ประเทศอาเซีย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062" y="2214694"/>
            <a:ext cx="6034819" cy="412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จุดมุ่งหมายในการศึกษารายวิชาเศรษฐกิจและการเมืองไทย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563036"/>
            <a:ext cx="5106026" cy="3424107"/>
          </a:xfr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lvl="0"/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เพื่อให้ผู้เรียนมีความรู้ความเข้าใจในเนื้อหารายวิชา</a:t>
            </a:r>
          </a:p>
          <a:p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เพื่อให้ผู้เรียนสามารถ</a:t>
            </a:r>
            <a:r>
              <a:rPr lang="th-TH" sz="2800" dirty="0">
                <a:latin typeface="Times New Roman" panose="02020603050405020304" pitchFamily="18" charset="0"/>
                <a:ea typeface="SimSun" panose="02010600030101010101" pitchFamily="2" charset="-122"/>
                <a:cs typeface="TH Niramit AS" panose="02000506000000020004" pitchFamily="2" charset="-34"/>
              </a:rPr>
              <a:t>นำองค์ความรู้ไปปรับใช้ในการดำเนินชีวิตในฐานะพลเมืองไทย </a:t>
            </a:r>
          </a:p>
          <a:p>
            <a:pPr lvl="0"/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เพื่อให้ผู้เรียนสามารถนำองค์ความรู้ไป</a:t>
            </a:r>
            <a:r>
              <a:rPr lang="th-TH" sz="2800" dirty="0">
                <a:latin typeface="Times New Roman" panose="02020603050405020304" pitchFamily="18" charset="0"/>
                <a:ea typeface="SimSun" panose="02010600030101010101" pitchFamily="2" charset="-122"/>
                <a:cs typeface="TH Niramit AS" panose="02000506000000020004" pitchFamily="2" charset="-34"/>
              </a:rPr>
              <a:t>ปรับใช้ในการทำงานด้านการพัฒนาสังคม</a:t>
            </a:r>
            <a:endParaRPr lang="en-US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endParaRPr lang="en-US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lvl="0" indent="0">
              <a:buNone/>
            </a:pPr>
            <a:endParaRPr lang="th-TH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lvl="0"/>
            <a:endParaRPr lang="en-US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096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กระบวนการในการศึกษารายวิชาเศรษฐกิจและการเมืองไทย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063304" y="2214694"/>
            <a:ext cx="9928397" cy="3424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ผู้เรียนจะต้องทำความเข้าใจเกี่ยวกับองค์ความรู้ด้านเศรษฐกิจและการเมืองไทย</a:t>
            </a:r>
            <a:endParaRPr lang="en-US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3775" y="3316053"/>
            <a:ext cx="1711861" cy="1628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36195" algn="ctr"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effectLst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องค์ความรู้</a:t>
            </a:r>
            <a:endParaRPr lang="en-US" sz="2400" dirty="0">
              <a:effectLst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indent="36195" algn="ctr"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effectLst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ความเป็นไทย</a:t>
            </a:r>
            <a:endParaRPr lang="en-US" sz="2400" dirty="0">
              <a:effectLst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indent="36195" algn="ctr"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effectLst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ยุคจารีต</a:t>
            </a:r>
            <a:endParaRPr lang="en-US" sz="2400" dirty="0">
              <a:effectLst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88231" y="3316053"/>
            <a:ext cx="1741170" cy="1628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36195" algn="ctr"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effectLst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การปรับเปลี่ยนเชิงโครงสร้างยุคจารีตสู่ความเป็นสมัยใหม่</a:t>
            </a:r>
            <a:endParaRPr lang="en-US" sz="2400" dirty="0">
              <a:effectLst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1997" y="3319049"/>
            <a:ext cx="2216412" cy="1628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36195" algn="ctr"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effectLst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การดำรงอยู่ของประเทศในยุคปัจจุบันและยุคโลกาภิวัตน์กับอนาคตของประเทศ</a:t>
            </a:r>
            <a:endParaRPr lang="en-US" sz="2400" dirty="0">
              <a:effectLst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91704" y="1907177"/>
            <a:ext cx="1058652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99954" y="4023360"/>
            <a:ext cx="151529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27502" y="4023360"/>
            <a:ext cx="151529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36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452" y="2455817"/>
            <a:ext cx="8689976" cy="9144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แนะนำรายวิชา ขอบข่ายและวิธีการวัดผล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911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45435" y="1149532"/>
            <a:ext cx="10087707" cy="55909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endParaRPr lang="en-US" sz="3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รหัสวิชา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		</a:t>
            </a:r>
            <a:r>
              <a:rPr lang="en-US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SLM1102</a:t>
            </a:r>
            <a:endParaRPr lang="th-TH" sz="36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ชื่อวิชาภาษาไทย			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เศรษฐกิจและการเมืองไทย</a:t>
            </a:r>
            <a:endParaRPr lang="en-US" sz="3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ชื่อวิชาภาษาอังกฤษ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	</a:t>
            </a:r>
            <a:r>
              <a:rPr lang="en-US" sz="3600" cap="none" dirty="0">
                <a:latin typeface="TH Niramit AS" panose="02000506000000020004" pitchFamily="2" charset="-34"/>
                <a:cs typeface="TH Niramit AS" panose="02000506000000020004" pitchFamily="2" charset="-34"/>
              </a:rPr>
              <a:t>Thai Economics and Politics</a:t>
            </a:r>
            <a:endParaRPr lang="en-US" sz="3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จำนวนหน่วยกิต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	</a:t>
            </a:r>
            <a:r>
              <a:rPr lang="en-US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3 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หน่วยกิต</a:t>
            </a:r>
            <a:r>
              <a:rPr lang="en-US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 (3-0-6)</a:t>
            </a:r>
          </a:p>
          <a:p>
            <a:pPr marL="0" indent="0">
              <a:buNone/>
            </a:pPr>
            <a:r>
              <a:rPr lang="th-TH" sz="3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ประเภทของรายวิชา  </a:t>
            </a:r>
            <a:r>
              <a:rPr lang="th-TH" sz="3600" dirty="0">
                <a:latin typeface="TH Niramit AS" panose="02000506000000020004" pitchFamily="2" charset="-34"/>
                <a:cs typeface="TH Niramit AS" panose="02000506000000020004" pitchFamily="2" charset="-34"/>
              </a:rPr>
              <a:t>		</a:t>
            </a:r>
            <a:r>
              <a:rPr lang="th-TH" sz="3600" dirty="0">
                <a:latin typeface="TH Niramit AS" panose="02000506000000020004" pitchFamily="2" charset="-34"/>
                <a:ea typeface="BrowalliaNew-Bold"/>
                <a:cs typeface="TH Niramit AS" panose="02000506000000020004" pitchFamily="2" charset="-34"/>
              </a:rPr>
              <a:t>หมวดวิชาเฉพาะ </a:t>
            </a:r>
            <a:r>
              <a:rPr lang="en-US" sz="3600" dirty="0">
                <a:latin typeface="TH Niramit AS" panose="02000506000000020004" pitchFamily="2" charset="-34"/>
                <a:ea typeface="SimSun" panose="02010600030101010101" pitchFamily="2" charset="-122"/>
                <a:cs typeface="TH Niramit AS" panose="02000506000000020004" pitchFamily="2" charset="-34"/>
              </a:rPr>
              <a:t>(</a:t>
            </a:r>
            <a:r>
              <a:rPr lang="th-TH" sz="3600" dirty="0">
                <a:latin typeface="TH Niramit AS" panose="02000506000000020004" pitchFamily="2" charset="-34"/>
                <a:ea typeface="SimSun" panose="02010600030101010101" pitchFamily="2" charset="-122"/>
                <a:cs typeface="TH Niramit AS" panose="02000506000000020004" pitchFamily="2" charset="-34"/>
              </a:rPr>
              <a:t>วิชาแกน</a:t>
            </a:r>
            <a:r>
              <a:rPr lang="en-US" sz="3600" dirty="0">
                <a:latin typeface="TH Niramit AS" panose="02000506000000020004" pitchFamily="2" charset="-34"/>
                <a:ea typeface="SimSun" panose="02010600030101010101" pitchFamily="2" charset="-122"/>
                <a:cs typeface="TH Niramit AS" panose="02000506000000020004" pitchFamily="2" charset="-34"/>
              </a:rPr>
              <a:t>)</a:t>
            </a:r>
          </a:p>
          <a:p>
            <a:pPr marL="0" indent="0">
              <a:buNone/>
            </a:pPr>
            <a:endParaRPr lang="en-US" sz="3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0" indent="0">
              <a:buNone/>
            </a:pPr>
            <a:endParaRPr lang="en-US" sz="36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77877" y="1839853"/>
            <a:ext cx="0" cy="4417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18278" y="377859"/>
            <a:ext cx="10364451" cy="1116833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แนะนำรายวิชา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492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3774" y="2547335"/>
            <a:ext cx="10364451" cy="2682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th-TH" sz="2800" b="1" dirty="0">
                <a:latin typeface="TH Niramit AS" panose="02000506000000020004" pitchFamily="2" charset="-34"/>
                <a:ea typeface="BrowalliaNew-Bold"/>
                <a:cs typeface="TH Niramit AS" panose="02000506000000020004" pitchFamily="2" charset="-34"/>
              </a:rPr>
              <a:t>คำอธิบายรายวิชา</a:t>
            </a:r>
          </a:p>
          <a:p>
            <a:pPr>
              <a:lnSpc>
                <a:spcPts val="1700"/>
              </a:lnSpc>
            </a:pPr>
            <a:endParaRPr lang="en-US" sz="2800" dirty="0">
              <a:latin typeface="TH Niramit AS" panose="02000506000000020004" pitchFamily="2" charset="-34"/>
              <a:ea typeface="SimSun" panose="02010600030101010101" pitchFamily="2" charset="-122"/>
              <a:cs typeface="TH Niramit AS" panose="02000506000000020004" pitchFamily="2" charset="-34"/>
            </a:endParaRPr>
          </a:p>
          <a:p>
            <a:pPr indent="450215" algn="thaiDist"/>
            <a:r>
              <a:rPr lang="th-TH" sz="2800" dirty="0">
                <a:latin typeface="TH Niramit AS" panose="02000506000000020004" pitchFamily="2" charset="-34"/>
                <a:ea typeface="SimSun" panose="02010600030101010101" pitchFamily="2" charset="-122"/>
                <a:cs typeface="TH Niramit AS" panose="02000506000000020004" pitchFamily="2" charset="-34"/>
              </a:rPr>
              <a:t>สถานภาพ ขอบข่ายและแนวทางในการศึกษาความสัมพันธ์ทางเศรษฐกิจกับการเมือง เศรษฐกิจและการเมืองไทยก่อนสนธิสัญญาเบาริ่ง พัฒนาการของเศรษฐกิจและการเมืองไทยหลังสนธิสัญญาเบาริ่ง เศรษฐกิจและการเมืองไทยตั้งแต่เปลี่ยนแปลงการปกครอง พ.ศ.2475 เศรษฐกิจและการเมืองไทยตั้งแต่มีแผนพัฒนาเศรษฐกิจและสังคมแห่งชาติ บทบาทของภาครัฐ ภาคเอกชน และภาคประชาชนในการพัฒนาเศรษฐกิจและการเมืองไทย</a:t>
            </a:r>
            <a:endParaRPr lang="en-US" sz="2800" dirty="0">
              <a:effectLst/>
              <a:latin typeface="TH Niramit AS" panose="02000506000000020004" pitchFamily="2" charset="-34"/>
              <a:ea typeface="SimSun" panose="02010600030101010101" pitchFamily="2" charset="-122"/>
              <a:cs typeface="TH Niramit AS" panose="02000506000000020004" pitchFamily="2" charset="-34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3774" y="600891"/>
            <a:ext cx="10364451" cy="1149532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ขอบข่ายของรายวิชา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4708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785" y="357260"/>
            <a:ext cx="10364451" cy="922899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การวัดผล</a:t>
            </a: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65736105"/>
              </p:ext>
            </p:extLst>
          </p:nvPr>
        </p:nvGraphicFramePr>
        <p:xfrm>
          <a:off x="2257082" y="1380847"/>
          <a:ext cx="7913859" cy="5230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8218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12" y="2781753"/>
            <a:ext cx="11273246" cy="1325563"/>
          </a:xfrm>
        </p:spPr>
        <p:txBody>
          <a:bodyPr>
            <a:noAutofit/>
          </a:bodyPr>
          <a:lstStyle/>
          <a:p>
            <a:r>
              <a:rPr lang="th-TH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แผนการเรียน</a:t>
            </a:r>
            <a:b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b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รายวิชา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SLM 1102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เศรษฐกิจและการเมืองไทย</a:t>
            </a:r>
            <a:b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(</a:t>
            </a:r>
            <a:r>
              <a:rPr lang="en-US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Thai Economics and Politics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)</a:t>
            </a:r>
            <a:br>
              <a:rPr lang="en-US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endParaRPr lang="en-US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Action Button: Home 2">
            <a:hlinkClick r:id="rId2" action="ppaction://hlinkfile" highlightClick="1"/>
          </p:cNvPr>
          <p:cNvSpPr/>
          <p:nvPr/>
        </p:nvSpPr>
        <p:spPr>
          <a:xfrm>
            <a:off x="5881255" y="5600700"/>
            <a:ext cx="633845" cy="529936"/>
          </a:xfrm>
          <a:prstGeom prst="actionButtonHo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0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ความหมายและความเข้าใจในการศึกษารายวิชา</a:t>
            </a:r>
            <a:b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7016" y="2367092"/>
            <a:ext cx="10651209" cy="3424107"/>
          </a:xfrm>
        </p:spPr>
        <p:txBody>
          <a:bodyPr>
            <a:noAutofit/>
          </a:bodyPr>
          <a:lstStyle/>
          <a:p>
            <a:pPr marL="0" indent="0" algn="thaiDist">
              <a:buNone/>
            </a:pP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การศึกษาเศรษฐกิจไทย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:</a:t>
            </a:r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ลักษณะเศรษฐกิจไทยดั้งเดิมก่อนการรับระบบทุนนิยม</a:t>
            </a: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และภายหลังการลงนามในสนธิสัญญาเบาว์ริง </a:t>
            </a:r>
            <a:r>
              <a:rPr lang="en-US" sz="2800" cap="none" dirty="0">
                <a:latin typeface="TH Niramit AS" panose="02000506000000020004" pitchFamily="2" charset="-34"/>
                <a:cs typeface="TH Niramit AS" panose="02000506000000020004" pitchFamily="2" charset="-34"/>
              </a:rPr>
              <a:t>(Bowring treaty) 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พ.ศ. 23</a:t>
            </a: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9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8 ในสมัยรัชกาลที่ 4 ผลอันเกิดจากการรับและปรับเปลี่ยนเชิงโครงสร้างทางเศรษฐกิจกับปรากฏการณ์ทางสังคมทางวัฒนธรรมไทย การเปลี่ยนแปลงการเกษตรแบบพึ่งพาตนเองมาสู่เศรษฐกิจการตลาด การเปลี่ยนแปลงในอาชีพ ที่ดินทำกิน การเริ่มต้นปัญหาของความยากจน การสั่งสมความแตกต่างทางฐานะจนก่อให้เกิดเป็นความเหลื่อมล้ำทางสังคมและเป็นประเด็นที่สั่งสมในสังคมไทย การใช้แผนพัฒนาเศรษฐกิจและสังคมแห่งชาติ จาก พ.ศ. 2504 มาจนถึงปัจจุบัน โดยเป็นการศึกษา วิพากษ์วิจารณ์เพื่อการสร้างความเข้าใจในปัญหาเศรษฐกิจไทยพร้อมแนวทางในการแก้ปัญหาอย่างเป็นระบบ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27016" y="2050869"/>
            <a:ext cx="10651209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21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ความหมายและความเข้าใจในการศึกษารายวิชา</a:t>
            </a:r>
            <a:b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7016" y="2367092"/>
            <a:ext cx="10651209" cy="3424107"/>
          </a:xfrm>
        </p:spPr>
        <p:txBody>
          <a:bodyPr>
            <a:noAutofit/>
          </a:bodyPr>
          <a:lstStyle/>
          <a:p>
            <a:pPr marL="0" indent="0" algn="thaiDist">
              <a:buNone/>
            </a:pP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การศึกษาการเมืองไทย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:</a:t>
            </a:r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พื้นฐานทางการเมืองการปกครองของไทย รูปแบบการปกครองของไทย วิวัฒนาการทางการเมืองการปกครองของไทยตั้งแต่อดีตจนถึงปัจจุบัน สถาบันและกระบวนการการเมืองไทย</a:t>
            </a:r>
            <a:r>
              <a:rPr lang="en-US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 </a:t>
            </a:r>
            <a:r>
              <a:rPr lang="th-TH" sz="28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ประวัติศาสตร์การเมืองการปกครองไทย โดยสามารถนำข้อมูลที่ได้จากการศึกษามาทำการวิเคราะห์การเมืองและพฤติกรรมทางการเมืองไทย วิเคราะห์บทบาทของสถาบันทางการเมืองไทย ตลอดจนทำการวิเคราะห์และทำความเข้าใจในกระบวนการการมีส่วนร่วมทางการเมือง สิทธิเสรีภาพของประชาชนชาวไทย</a:t>
            </a:r>
            <a:endParaRPr lang="en-US" sz="28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27016" y="2050869"/>
            <a:ext cx="10651209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30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353723"/>
            <a:ext cx="9980023" cy="1592643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ความสำคัญในการศึกษารายวิชาเศรษฐกิจและการเมืองไทย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74766" y="1946366"/>
            <a:ext cx="5445034" cy="4794068"/>
          </a:xfrm>
        </p:spPr>
        <p:txBody>
          <a:bodyPr>
            <a:noAutofit/>
          </a:bodyPr>
          <a:lstStyle/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ผู้เรียนมีความรู้ความเข้าใจในพื้นฐานเดิมของเศรษฐกิจ และการเมืองไทยว่ามีพื้นฐานเป็นอย่างไร มีวิวัฒนาการต่อเนื่องกันมาอย่างไร </a:t>
            </a:r>
          </a:p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ผู้เรียนรับรู้ถึงพัฒนาการการเปลี่ยนแปลงตามยุคสมัย กาลเวลา ตามเหตุปัจจัยต่างๆ ที่สัมพันธ์กับการได้รับอิทธิพลจากการเปลี่ยนแปลงของสังคมโลก </a:t>
            </a:r>
          </a:p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ผู้เรียนเกิดความเข้าใจในตนเอง และผู้อื่น ยอมรับในความแตกต่าง สามารถปรับตัวและอยู่ร่วมกันได้อย่างสันติสุขในทุกสังคม </a:t>
            </a:r>
            <a:endParaRPr lang="en-US" sz="2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294120" y="1946366"/>
            <a:ext cx="5623560" cy="3424107"/>
          </a:xfrm>
        </p:spPr>
        <p:txBody>
          <a:bodyPr>
            <a:noAutofit/>
          </a:bodyPr>
          <a:lstStyle/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ผู้เรียนสามารถเข้าใจถึงการอยู่ร่วมกันในสังคมที่มีความสลับซับซ้อน มีความเชื่อมโยง และมีความสัมพันธ์กัน ท่ามกลางวัฒนธรรมที่แตกต่างกันอย่างหลากหลาย </a:t>
            </a:r>
          </a:p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ผู้เรียนจะสามารถปรับตนเองให้เข้ากับบริบทสภาพแวดล้อม ด้วยการเป็นพลเมืองที่ดี มีความรับผิดชอบ มีความรู้ ทักษะ คุณธรรม และค่านิยมที่เหมาะสม ดำรงชีวิตอย่างมีดุลยภาพ </a:t>
            </a:r>
          </a:p>
          <a:p>
            <a:r>
              <a:rPr lang="th-TH" sz="24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ผู้เรียนตระหนักถึงการเข้ามามีส่วนร่วมในการพัฒนาประชาธิปไตยอันมีพระมหากษัตริย์ทรงเป็นพระประมุข ตามสิทธิและหน้าที่ที่กฏหมายรัฐธรรมนูญได้บัญญัติไว้ </a:t>
            </a:r>
            <a:endParaRPr lang="en-US" sz="2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endParaRPr lang="en-US" sz="2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66206" y="1645920"/>
            <a:ext cx="1084217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79226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887</TotalTime>
  <Words>779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TH Niramit AS</vt:lpstr>
      <vt:lpstr>Times New Roman</vt:lpstr>
      <vt:lpstr>Tw Cen MT</vt:lpstr>
      <vt:lpstr>Droplet</vt:lpstr>
      <vt:lpstr>PowerPoint Presentation</vt:lpstr>
      <vt:lpstr>แนะนำรายวิชา ขอบข่ายและวิธีการวัดผล </vt:lpstr>
      <vt:lpstr>แนะนำรายวิชา</vt:lpstr>
      <vt:lpstr>ขอบข่ายของรายวิชา</vt:lpstr>
      <vt:lpstr>การวัดผล</vt:lpstr>
      <vt:lpstr>แผนการเรียน  รายวิชา SLM 1102 เศรษฐกิจและการเมืองไทย (Thai Economics and Politics) </vt:lpstr>
      <vt:lpstr>ความหมายและความเข้าใจในการศึกษารายวิชา เศรษฐกิจและการเมืองไทย</vt:lpstr>
      <vt:lpstr>ความหมายและความเข้าใจในการศึกษารายวิชา เศรษฐกิจและการเมืองไทย</vt:lpstr>
      <vt:lpstr>ความสำคัญในการศึกษารายวิชาเศรษฐกิจและการเมืองไทย</vt:lpstr>
      <vt:lpstr>แนวคิดในการศึกษารายวิชาเศรษฐกิจและการเมืองไทย</vt:lpstr>
      <vt:lpstr>จุดมุ่งหมายในการศึกษารายวิชาเศรษฐกิจและการเมืองไทย</vt:lpstr>
      <vt:lpstr>กระบวนการในการศึกษารายวิชาเศรษฐกิจและการเมืองไทย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เอกสารประกอบการบรรยาย รายวิชา SCM 1102 สังคม วัฒนธรรม เศรษฐกิจ และการเมืองไทย (Thai Social Cultural Economic and Politics)</dc:title>
  <dc:creator>Windows User</dc:creator>
  <cp:lastModifiedBy>PENNAPA PALAPIN</cp:lastModifiedBy>
  <cp:revision>173</cp:revision>
  <cp:lastPrinted>2019-08-22T00:48:49Z</cp:lastPrinted>
  <dcterms:created xsi:type="dcterms:W3CDTF">2017-10-08T09:25:27Z</dcterms:created>
  <dcterms:modified xsi:type="dcterms:W3CDTF">2025-07-20T10:40:56Z</dcterms:modified>
</cp:coreProperties>
</file>