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89" r:id="rId3"/>
    <p:sldId id="277" r:id="rId4"/>
    <p:sldId id="278" r:id="rId5"/>
    <p:sldId id="257" r:id="rId6"/>
    <p:sldId id="274" r:id="rId7"/>
    <p:sldId id="275" r:id="rId8"/>
    <p:sldId id="258" r:id="rId9"/>
    <p:sldId id="259" r:id="rId10"/>
    <p:sldId id="282" r:id="rId11"/>
    <p:sldId id="283" r:id="rId12"/>
    <p:sldId id="284" r:id="rId13"/>
    <p:sldId id="260" r:id="rId14"/>
    <p:sldId id="285" r:id="rId15"/>
    <p:sldId id="286" r:id="rId16"/>
    <p:sldId id="287" r:id="rId17"/>
    <p:sldId id="261" r:id="rId18"/>
    <p:sldId id="288" r:id="rId19"/>
    <p:sldId id="262" r:id="rId20"/>
    <p:sldId id="276" r:id="rId21"/>
    <p:sldId id="290" r:id="rId22"/>
    <p:sldId id="272" r:id="rId23"/>
    <p:sldId id="273" r:id="rId24"/>
    <p:sldId id="270" r:id="rId25"/>
    <p:sldId id="271" r:id="rId26"/>
    <p:sldId id="265" r:id="rId27"/>
    <p:sldId id="267" r:id="rId28"/>
    <p:sldId id="268" r:id="rId29"/>
    <p:sldId id="292" r:id="rId30"/>
    <p:sldId id="281" r:id="rId31"/>
    <p:sldId id="279" r:id="rId32"/>
    <p:sldId id="29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111" d="100"/>
          <a:sy n="111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2F7B2-88E5-466B-8E05-2BCA77F41964}" type="datetimeFigureOut">
              <a:rPr lang="th-TH" smtClean="0"/>
              <a:t>22/12/67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A317A-0671-45AD-9ADC-A8C58E1594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756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BE9A9506-4490-4B69-8AF5-83FFF8DD9FDD}" type="slidenum">
              <a:rPr lang="es-ES" altLang="th-TH" sz="1200" smtClean="0"/>
              <a:pPr/>
              <a:t>10</a:t>
            </a:fld>
            <a:endParaRPr lang="es-ES" altLang="th-TH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1223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8667" y="315913"/>
            <a:ext cx="9448800" cy="12763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899585" y="1795463"/>
            <a:ext cx="10435167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DECCA-60A8-4BFF-8AE0-3FB8FF92919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378409658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899585" y="315913"/>
            <a:ext cx="10435167" cy="559435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D8EFD-97F7-4772-80A9-EFE41B3ABB40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48157942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CC9DF2-DA87-47EC-9CD6-92CA3F67F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erson holding a tablet&#10;&#10;Description automatically generated">
            <a:extLst>
              <a:ext uri="{FF2B5EF4-FFF2-40B4-BE49-F238E27FC236}">
                <a16:creationId xmlns:a16="http://schemas.microsoft.com/office/drawing/2014/main" id="{3C7498FA-4916-A7CC-6320-69F5B9E1C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r="1" b="38354"/>
          <a:stretch/>
        </p:blipFill>
        <p:spPr>
          <a:xfrm>
            <a:off x="3848510" y="10"/>
            <a:ext cx="8343488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1FE35E7-C5E5-4D72-8EB9-F9E9AB0E6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19D5F14-E667-4985-821E-2946E5E08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89875D3-7AF1-490E-9952-9432E9A5D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4DF6009E-1632-47D2-A99B-10988900B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1808AE6-120D-443F-A536-0950520A5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5F2979F-5FE5-4E39-B2EB-4C7A5E944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E47D190-1970-4AF2-8F82-8393F16F9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4A3A50C-5511-4387-BAB8-0C46DAD0D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6E6DDB0B-ED3A-47BE-AE78-2144719A7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8E9BBA0-EEB7-422D-BB1D-BC992E346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9B19BD5-BD0C-4E4A-9BEA-11125D523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F7067660-38AD-40C8-9235-3521C3C4C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F31F18F-220D-4FFD-A827-59AD38DCA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BB953D-52D9-4A20-8E26-3E3B84934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C4B2DF77-F62F-4AB3-9B36-AFF0F7144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D65E6F21-F228-4380-A548-8A77E51A5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C7470D00-85ED-4774-9998-D2C91D69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D0002420-FFA7-4944-9844-4A4F1EBC9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5A35C907-38CD-430F-8BEE-E8585C842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ECFC1A81-8944-4841-A7EF-0D2CE18DF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0C788370-EB63-4AA0-A6D9-3D28F640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08F9E89D-6F10-4909-9D6A-24CDB4351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5DBA60B4-E427-4C7B-A43F-C3E8489F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AB51DDEA-C0B5-47FB-8037-F6ED5E21E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54A1B5B9-8207-44C4-B389-B4B27E16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58386867-45D4-415A-B5F7-B391D65B3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5066" y="939188"/>
            <a:ext cx="5158367" cy="3838194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บทที่ 2 </a:t>
            </a:r>
            <a:b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ข้อมูลพื้นฐาน</a:t>
            </a:r>
            <a:b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ในการพัฒนาหลักสูตร</a:t>
            </a:r>
            <a:br>
              <a:rPr lang="en-US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endParaRPr lang="th-TH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5066" y="4777379"/>
            <a:ext cx="5681134" cy="112628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h-TH" sz="4400" b="1" i="1" dirty="0"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ผศ.ดร.ทัศนีย์  เศรษฐพงษ์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A9638-A67A-481B-9FC8-9EDDB653B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Freeform 33">
            <a:extLst>
              <a:ext uri="{FF2B5EF4-FFF2-40B4-BE49-F238E27FC236}">
                <a16:creationId xmlns:a16="http://schemas.microsoft.com/office/drawing/2014/main" id="{DA7D58A6-9FA0-41B3-BF2E-8AA1DF4B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 descr="A child wearing a mask sitting on the floor with a game&#10;&#10;Description automatically generated">
            <a:extLst>
              <a:ext uri="{FF2B5EF4-FFF2-40B4-BE49-F238E27FC236}">
                <a16:creationId xmlns:a16="http://schemas.microsoft.com/office/drawing/2014/main" id="{D9820D3A-E96C-1E64-BA29-42C1F5209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1" r="18942"/>
          <a:stretch/>
        </p:blipFill>
        <p:spPr>
          <a:xfrm>
            <a:off x="2" y="10"/>
            <a:ext cx="36810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73076"/>
            <a:ext cx="8153400" cy="6524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Learning Theory: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</a:rPr>
              <a:t>ทฤษฎีการเรียนรู้</a:t>
            </a:r>
            <a:b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</a:rPr>
            </a:b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190625"/>
            <a:ext cx="8153400" cy="19510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h-TH"/>
              <a:t>Q: How do people learn?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h-TH"/>
              <a:t>A: Nobody really knows.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h-TH"/>
              <a:t>But there are 6 main theories: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010400" y="1676400"/>
          <a:ext cx="3962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38679" imgH="3638517" progId="MS_ClipArt_Gallery.2">
                  <p:embed/>
                </p:oleObj>
              </mc:Choice>
              <mc:Fallback>
                <p:oleObj name="Clip" r:id="rId3" imgW="3638679" imgH="363851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76400"/>
                        <a:ext cx="3962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2927350" y="4149726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endParaRPr lang="en-US" altLang="th-TH" sz="3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2089150" y="2492375"/>
            <a:ext cx="635881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th-TH" sz="36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Behaviorism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th-TH" sz="3600" dirty="0" err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Cognitivism</a:t>
            </a:r>
            <a:endParaRPr lang="en-US" altLang="th-TH" sz="36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th-TH" sz="36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Social Learning Theory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th-TH" sz="36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Social Constructivism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th-TH" sz="36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Multiple Intelligences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th-TH" sz="36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Brain-Based Learning</a:t>
            </a:r>
            <a:endParaRPr lang="es-ES" altLang="th-TH" sz="36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517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423" y="0"/>
            <a:ext cx="8911687" cy="1280890"/>
          </a:xfrm>
        </p:spPr>
        <p:txBody>
          <a:bodyPr rtlCol="0" anchorCtr="1">
            <a:normAutofit fontScale="90000"/>
          </a:bodyPr>
          <a:lstStyle/>
          <a:p>
            <a:pPr>
              <a:defRPr/>
            </a:pPr>
            <a:br>
              <a:rPr lang="th-TH" sz="2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200" dirty="0">
                <a:latin typeface="Tahoma" panose="020B0604030504040204" pitchFamily="34" charset="0"/>
                <a:cs typeface="Tahoma" panose="020B0604030504040204" pitchFamily="34" charset="0"/>
              </a:rPr>
              <a:t>การทดลองของพาฟลอฟ</a:t>
            </a:r>
            <a:br>
              <a:rPr lang="th-TH" sz="32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(Pavlov’s Classic Experiment) </a:t>
            </a:r>
            <a:br>
              <a:rPr lang="en-US" sz="32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795" name="Picture 5" descr="classical_conditi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14" y="1487607"/>
            <a:ext cx="8893246" cy="524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8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059" y="-57498"/>
            <a:ext cx="8911687" cy="1280890"/>
          </a:xfrm>
        </p:spPr>
        <p:txBody>
          <a:bodyPr rtlCol="0" anchorCtr="1">
            <a:normAutofit fontScale="90000"/>
          </a:bodyPr>
          <a:lstStyle/>
          <a:p>
            <a:pPr>
              <a:defRPr/>
            </a:pPr>
            <a:br>
              <a:rPr lang="th-TH" sz="2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th-TH" sz="2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การทดลองของสกินเนอร์ </a:t>
            </a:r>
            <a:b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(Skinner’s Experiment)</a:t>
            </a:r>
            <a:br>
              <a:rPr lang="th-TH" sz="3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2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843" name="Picture 4" descr="Skinner_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97" y="1574724"/>
            <a:ext cx="4987925" cy="463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5591175" y="6213476"/>
            <a:ext cx="3930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การทดลองโดยการฝึกให้</a:t>
            </a:r>
            <a:r>
              <a:rPr lang="th-TH" altLang="th-TH" sz="2000" u="sng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หนูกดคาน</a:t>
            </a:r>
          </a:p>
        </p:txBody>
      </p:sp>
    </p:spTree>
    <p:extLst>
      <p:ext uri="{BB962C8B-B14F-4D97-AF65-F5344CB8AC3E}">
        <p14:creationId xmlns:p14="http://schemas.microsoft.com/office/powerpoint/2010/main" val="97881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จิตวิทยาการเรียนรู้กับการพัฒนาหลักสูตร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140" y="2133600"/>
            <a:ext cx="9921472" cy="3777622"/>
          </a:xfrm>
        </p:spPr>
        <p:txBody>
          <a:bodyPr/>
          <a:lstStyle/>
          <a:p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Lev Vygotsky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เน้นความสำคัญของวัฒนธรรมและสังคม และการเรียนรู้ที่มีต่อการพัฒนาเชาวน์ปัญญา</a:t>
            </a:r>
          </a:p>
          <a:p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Howard Gardner)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ความสามารถที่หลากหลาย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ทฤษฎีพหุปัญญา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(Theory of Multiple Intelligences)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3844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altLang="th-TH"/>
          </a:p>
        </p:txBody>
      </p:sp>
      <p:pic>
        <p:nvPicPr>
          <p:cNvPr id="51203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6" y="188914"/>
            <a:ext cx="8619665" cy="6471193"/>
          </a:xfrm>
        </p:spPr>
      </p:pic>
    </p:spTree>
    <p:extLst>
      <p:ext uri="{BB962C8B-B14F-4D97-AF65-F5344CB8AC3E}">
        <p14:creationId xmlns:p14="http://schemas.microsoft.com/office/powerpoint/2010/main" val="398152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altLang="th-TH"/>
          </a:p>
        </p:txBody>
      </p:sp>
      <p:pic>
        <p:nvPicPr>
          <p:cNvPr id="522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88913"/>
            <a:ext cx="8408987" cy="6335712"/>
          </a:xfrm>
        </p:spPr>
      </p:pic>
    </p:spTree>
    <p:extLst>
      <p:ext uri="{BB962C8B-B14F-4D97-AF65-F5344CB8AC3E}">
        <p14:creationId xmlns:p14="http://schemas.microsoft.com/office/powerpoint/2010/main" val="229664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altLang="th-TH"/>
          </a:p>
        </p:txBody>
      </p:sp>
      <p:pic>
        <p:nvPicPr>
          <p:cNvPr id="5427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836614"/>
            <a:ext cx="8486775" cy="5400675"/>
          </a:xfrm>
        </p:spPr>
      </p:pic>
    </p:spTree>
    <p:extLst>
      <p:ext uri="{BB962C8B-B14F-4D97-AF65-F5344CB8AC3E}">
        <p14:creationId xmlns:p14="http://schemas.microsoft.com/office/powerpoint/2010/main" val="407612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ทฤษฎีการเรียนรู้กลุ่มมนุษยนิยม  (</a:t>
            </a:r>
            <a:r>
              <a:rPr lang="en-US" b="1" dirty="0"/>
              <a:t>Humanistic)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Maslow</a:t>
            </a:r>
          </a:p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ได้แบ่งความต้องการของมนุษย์ออกเป็น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ขั้นเรียงตามลำดับ ดังนี้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Carl Rogers</a:t>
            </a:r>
          </a:p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มนุษย์สามารถพัฒนาตนเองได้ดีหากอยู่ในสภาวะที่ผ่อนคลายและเป็นอิสระ</a:t>
            </a:r>
          </a:p>
        </p:txBody>
      </p:sp>
    </p:spTree>
    <p:extLst>
      <p:ext uri="{BB962C8B-B14F-4D97-AF65-F5344CB8AC3E}">
        <p14:creationId xmlns:p14="http://schemas.microsoft.com/office/powerpoint/2010/main" val="77784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00" y="658789"/>
            <a:ext cx="8550371" cy="6042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1489" y="1729431"/>
            <a:ext cx="1644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Maslow</a:t>
            </a:r>
          </a:p>
        </p:txBody>
      </p:sp>
    </p:spTree>
    <p:extLst>
      <p:ext uri="{BB962C8B-B14F-4D97-AF65-F5344CB8AC3E}">
        <p14:creationId xmlns:p14="http://schemas.microsoft.com/office/powerpoint/2010/main" val="2918497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จิตวิทยาการเรียนรู้นำมาใช้ประกอบวางหลักสูตร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594" y="2133600"/>
            <a:ext cx="10249018" cy="4171666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การกำหนดเนื้อหาวิชา และประสบการณ์ในการเรียนรู้ลงในหลักสูตร 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การกำหนดจุดมุ่งหมายของการศึกษา 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ด้านวิธีการสอนว่าเนื้อหาวิชาต่างๆ เหมาะกับวิธีการสอนแบบใด 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การวัดและประเมิน ในการจัดการเรียนรู้พัฒนาผู้เรียนทั้งด้านความรู้ ทักษะ และเจตคติ</a:t>
            </a:r>
          </a:p>
        </p:txBody>
      </p:sp>
    </p:spTree>
    <p:extLst>
      <p:ext uri="{BB962C8B-B14F-4D97-AF65-F5344CB8AC3E}">
        <p14:creationId xmlns:p14="http://schemas.microsoft.com/office/powerpoint/2010/main" val="45361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2129" y="3930083"/>
            <a:ext cx="10534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u="sng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ความสงสัย</a:t>
            </a:r>
            <a:r>
              <a:rPr lang="th-TH" sz="48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จึงเป็นบ่อเกิดแห่งปรัชญา เพราะเป็นบ่อเกิดแห่งความคิด และการคิดก็ก่อให้เกิดการคิดหาเหตุผล </a:t>
            </a:r>
            <a:br>
              <a:rPr lang="th-TH" sz="48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8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การวิเคราะห์วิจารณ์ต่อมา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31" y="270456"/>
            <a:ext cx="3522372" cy="352237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29588" y="1030310"/>
            <a:ext cx="4752305" cy="25886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88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ปรัชญา</a:t>
            </a:r>
            <a:endParaRPr lang="th-TH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2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719" y="132790"/>
            <a:ext cx="8911687" cy="128089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th-TH" altLang="th-TH" sz="4400" b="1" dirty="0"/>
              <a:t>พื้นฐานทางวิทยาศาสตร์และเทคโนโลยี</a:t>
            </a:r>
            <a:endParaRPr lang="th-TH" altLang="th-TH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435" name="ตัวยึดเนื้อหา 16"/>
          <p:cNvSpPr>
            <a:spLocks noGrp="1"/>
          </p:cNvSpPr>
          <p:nvPr>
            <p:ph idx="1"/>
          </p:nvPr>
        </p:nvSpPr>
        <p:spPr>
          <a:xfrm>
            <a:off x="785611" y="1795463"/>
            <a:ext cx="11037195" cy="4656852"/>
          </a:xfrm>
        </p:spPr>
        <p:txBody>
          <a:bodyPr>
            <a:noAutofit/>
          </a:bodyPr>
          <a:lstStyle/>
          <a:p>
            <a:pPr eaLnBrk="1" hangingPunct="1"/>
            <a:r>
              <a:rPr lang="th-TH" alt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กพัฒนาหลักสูตรต้องศึกษาข้อมูลทางด้านวิทยาศาสตร์และเทคโนโลยีทั้งในปัจจุบันและแนวโน้มความเจริญในอนาคต เพื่อที่จะได้พัฒนาหลักสูตรเพื่อพัฒนาคนให้สามารถดำรงตนอยู่ได้อย่างเหมาะสมในสังคมที่เปลี่ยนแปลงไป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/>
            <a:r>
              <a:rPr lang="th-TH" alt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นอกจากจะพัฒนาหลักสูตรแล้ว  ยังก่อให้เกิดการเปลี่ยนแปลงในเรื่องเนื้อหาของหลักสูตร และการเรียนการสอน เช่น มีสื่อการเรียนรู้อิเล็กทรอนิกส์ต่างๆ ก่อให้เกิดวิธีการสอนแบบใหม่ซึ่งใช้สื่อและแหล่งการเรียนรู้ทางเทคโนโลยีเข้ามามีบทบาทมากขึ้น เช่น  โทรทัศน์การศึกษา  การศึกษาทางไกล  คอมพิวเตอร์ช่วยสอน หรือบทเรียนโปรแกรม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43782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4A71F-073A-DFFE-77A1-ED3B96834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22" y="260517"/>
            <a:ext cx="2964831" cy="2056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50D787-27E9-852B-D522-BC170705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71" y="432900"/>
            <a:ext cx="3004454" cy="1711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E1D8F2-4751-FBB0-AF16-DACB3155F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177" y="432900"/>
            <a:ext cx="4292230" cy="2320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5A09F2-39AD-A36C-C293-0470A5F18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22" y="2847063"/>
            <a:ext cx="3304966" cy="2266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A714AB-DBD9-D23C-2110-C184C0CAF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071" y="2881998"/>
            <a:ext cx="3004454" cy="23669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487CA8-FDA3-BCB8-50FA-4435E3644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4177" y="3346955"/>
            <a:ext cx="4084004" cy="19985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0D1E42-363F-8EE1-91D8-A353F99DBFBB}"/>
              </a:ext>
            </a:extLst>
          </p:cNvPr>
          <p:cNvSpPr txBox="1"/>
          <p:nvPr/>
        </p:nvSpPr>
        <p:spPr>
          <a:xfrm>
            <a:off x="9013752" y="549311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b="1" i="0" dirty="0">
                <a:solidFill>
                  <a:srgbClr val="000000"/>
                </a:solidFill>
                <a:effectLst/>
                <a:latin typeface="Sarabun"/>
              </a:rPr>
              <a:t>ไบโอเมตทริกซ์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9B78E9-3765-96B7-C6FD-A8310FC58F6A}"/>
              </a:ext>
            </a:extLst>
          </p:cNvPr>
          <p:cNvSpPr txBox="1"/>
          <p:nvPr/>
        </p:nvSpPr>
        <p:spPr>
          <a:xfrm>
            <a:off x="5159448" y="5552062"/>
            <a:ext cx="755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b="1" i="0" dirty="0">
                <a:solidFill>
                  <a:srgbClr val="000000"/>
                </a:solidFill>
                <a:effectLst/>
                <a:latin typeface="Sarabun"/>
              </a:rPr>
              <a:t>การพิมพ์สามมิติ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4665BC-D3CD-4AA2-E82C-E509D1E55F58}"/>
              </a:ext>
            </a:extLst>
          </p:cNvPr>
          <p:cNvSpPr txBox="1"/>
          <p:nvPr/>
        </p:nvSpPr>
        <p:spPr>
          <a:xfrm>
            <a:off x="1257300" y="5337925"/>
            <a:ext cx="755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b="1" i="0" dirty="0">
                <a:solidFill>
                  <a:srgbClr val="000000"/>
                </a:solidFill>
                <a:effectLst/>
                <a:latin typeface="Sarabun"/>
              </a:rPr>
              <a:t>หุ่นโดรนและจักรกลสงคราม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49E81D-C80C-DBCE-84F5-961C40518068}"/>
              </a:ext>
            </a:extLst>
          </p:cNvPr>
          <p:cNvSpPr txBox="1"/>
          <p:nvPr/>
        </p:nvSpPr>
        <p:spPr>
          <a:xfrm>
            <a:off x="5467793" y="2292349"/>
            <a:ext cx="755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b="1" i="0" dirty="0">
                <a:solidFill>
                  <a:srgbClr val="000000"/>
                </a:solidFill>
                <a:effectLst/>
                <a:latin typeface="Sarabun"/>
              </a:rPr>
              <a:t>บล็อกเชน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C2F7F3-6807-6EDB-0875-A078AECE26BD}"/>
              </a:ext>
            </a:extLst>
          </p:cNvPr>
          <p:cNvSpPr txBox="1"/>
          <p:nvPr/>
        </p:nvSpPr>
        <p:spPr>
          <a:xfrm>
            <a:off x="1382232" y="2388747"/>
            <a:ext cx="755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b="1" i="0" dirty="0">
                <a:solidFill>
                  <a:srgbClr val="000000"/>
                </a:solidFill>
                <a:effectLst/>
                <a:latin typeface="Sarabun"/>
              </a:rPr>
              <a:t>อินเตอร์เน็ตในทุกสิ่ง </a:t>
            </a:r>
            <a:r>
              <a:rPr lang="en-US" b="1" i="0" dirty="0">
                <a:solidFill>
                  <a:srgbClr val="000000"/>
                </a:solidFill>
                <a:effectLst/>
                <a:latin typeface="Sarabun"/>
              </a:rPr>
              <a:t>IOT</a:t>
            </a:r>
          </a:p>
        </p:txBody>
      </p:sp>
    </p:spTree>
    <p:extLst>
      <p:ext uri="{BB962C8B-B14F-4D97-AF65-F5344CB8AC3E}">
        <p14:creationId xmlns:p14="http://schemas.microsoft.com/office/powerpoint/2010/main" val="93820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>
          <a:xfrm>
            <a:off x="8345091" y="189868"/>
            <a:ext cx="2961113" cy="1280890"/>
          </a:xfrm>
        </p:spPr>
        <p:txBody>
          <a:bodyPr/>
          <a:lstStyle/>
          <a:p>
            <a:pPr eaLnBrk="1" hangingPunct="1"/>
            <a:r>
              <a:rPr lang="th-TH" altLang="th-TH" b="1" dirty="0"/>
              <a:t>สังคมและวัฒนธรรม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8A1D-5682-2337-BC22-1D44431D4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A5544-04AB-C567-5F43-7408448ED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21" y="807915"/>
            <a:ext cx="8915400" cy="59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81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EC67D-F6A2-DBDE-7CB8-C279FCEE7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844" y="123645"/>
            <a:ext cx="4735138" cy="3128514"/>
          </a:xfrm>
        </p:spPr>
        <p:txBody>
          <a:bodyPr/>
          <a:lstStyle/>
          <a:p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หลักสูตรการจัดการตัวอย่างพรรณไม้สำหรับงานสวนพฤกษศาสตร์โรงเรียน </a:t>
            </a:r>
            <a:endParaRPr lang="en-US" b="0" i="0" dirty="0">
              <a:solidFill>
                <a:srgbClr val="242D2E"/>
              </a:solidFill>
              <a:effectLst/>
              <a:latin typeface="Sarabun"/>
            </a:endParaRPr>
          </a:p>
          <a:p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หลักสูตรเยาวชนพิทักษ์สิ่งแวดล้อม </a:t>
            </a:r>
            <a:endParaRPr lang="en-US" b="0" i="0" dirty="0">
              <a:solidFill>
                <a:srgbClr val="242D2E"/>
              </a:solidFill>
              <a:effectLst/>
              <a:latin typeface="Sarabun"/>
            </a:endParaRPr>
          </a:p>
          <a:p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หลักสูตรการดำรงชีวิตของพืชและสิ่งแวดล้อม </a:t>
            </a:r>
            <a:endParaRPr lang="en-US" b="0" i="0" dirty="0">
              <a:solidFill>
                <a:srgbClr val="242D2E"/>
              </a:solidFill>
              <a:effectLst/>
              <a:latin typeface="Sarabun"/>
            </a:endParaRPr>
          </a:p>
          <a:p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หลักสูตรความหลากหลายทางชีวภาพและสิ่งแวดล้อม </a:t>
            </a:r>
            <a:endParaRPr lang="en-US" b="0" i="0" dirty="0">
              <a:solidFill>
                <a:srgbClr val="242D2E"/>
              </a:solidFill>
              <a:effectLst/>
              <a:latin typeface="Sarabun"/>
            </a:endParaRPr>
          </a:p>
          <a:p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หลักสูตรอาณาจักรพืชและความหลากหลายของระบบนิเวศ </a:t>
            </a:r>
            <a:endParaRPr lang="en-US" b="0" i="0" dirty="0">
              <a:solidFill>
                <a:srgbClr val="242D2E"/>
              </a:solidFill>
              <a:effectLst/>
              <a:latin typeface="Sarabun"/>
            </a:endParaRPr>
          </a:p>
          <a:p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หลักสูตรคาร์บอนเครดิต (</a:t>
            </a:r>
            <a:r>
              <a:rPr lang="en-US" b="0" i="0" dirty="0">
                <a:solidFill>
                  <a:srgbClr val="242D2E"/>
                </a:solidFill>
                <a:effectLst/>
                <a:latin typeface="Sarabun"/>
              </a:rPr>
              <a:t>Carbon Credit) </a:t>
            </a:r>
          </a:p>
          <a:p>
            <a:r>
              <a:rPr lang="th-TH" b="0" i="0" dirty="0">
                <a:solidFill>
                  <a:srgbClr val="242D2E"/>
                </a:solidFill>
                <a:effectLst/>
                <a:latin typeface="Sarabun"/>
              </a:rPr>
              <a:t>หลักสูตรดัชนีสายน้ำ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AE7A9-F57C-05A4-6715-3D342880C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42" y="2826561"/>
            <a:ext cx="7840768" cy="376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48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863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altLang="th-TH"/>
          </a:p>
        </p:txBody>
      </p:sp>
      <p:pic>
        <p:nvPicPr>
          <p:cNvPr id="9219" name="ตัวยึดเนื้อหา 3" descr="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5688" y="384176"/>
            <a:ext cx="4572000" cy="6302375"/>
          </a:xfrm>
        </p:spPr>
      </p:pic>
    </p:spTree>
    <p:extLst>
      <p:ext uri="{BB962C8B-B14F-4D97-AF65-F5344CB8AC3E}">
        <p14:creationId xmlns:p14="http://schemas.microsoft.com/office/powerpoint/2010/main" val="2851069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ด้านเศรษฐกิจ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484" y="1710520"/>
            <a:ext cx="9079624" cy="4471916"/>
          </a:xfrm>
        </p:spPr>
        <p:txBody>
          <a:bodyPr>
            <a:noAutofit/>
          </a:bodyPr>
          <a:lstStyle/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การเตรียมกำลังคน 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การพัฒนาอาชีพ 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การขยายตัวด้านอุตสาหกรรม 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การใช้ทรัพยากร 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การพัฒนาคุณลักษณะของบุคคลในระบบเศรษฐกิจของคนไทย </a:t>
            </a:r>
          </a:p>
        </p:txBody>
      </p:sp>
    </p:spTree>
    <p:extLst>
      <p:ext uri="{BB962C8B-B14F-4D97-AF65-F5344CB8AC3E}">
        <p14:creationId xmlns:p14="http://schemas.microsoft.com/office/powerpoint/2010/main" val="1198377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altLang="th-TH"/>
          </a:p>
        </p:txBody>
      </p:sp>
      <p:pic>
        <p:nvPicPr>
          <p:cNvPr id="5123" name="ตัวยึดเนื้อหา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7229" y="-43460"/>
            <a:ext cx="9796159" cy="7031113"/>
          </a:xfrm>
        </p:spPr>
      </p:pic>
    </p:spTree>
    <p:extLst>
      <p:ext uri="{BB962C8B-B14F-4D97-AF65-F5344CB8AC3E}">
        <p14:creationId xmlns:p14="http://schemas.microsoft.com/office/powerpoint/2010/main" val="1889947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0F0115-52FD-E973-F9C6-253467C86D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54" r="-2" b="-2"/>
          <a:stretch/>
        </p:blipFill>
        <p:spPr>
          <a:xfrm>
            <a:off x="4485555" y="10"/>
            <a:ext cx="7706444" cy="3428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AEE905-B5B3-8C7D-5029-FB15349EB1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290" r="1" b="1196"/>
          <a:stretch/>
        </p:blipFill>
        <p:spPr>
          <a:xfrm>
            <a:off x="4485557" y="3429000"/>
            <a:ext cx="7706443" cy="3429000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887" y="2621499"/>
            <a:ext cx="4623955" cy="12808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b="1" dirty="0"/>
              <a:t>พื้นฐานทางการเมือง การปกครอง</a:t>
            </a:r>
            <a:endParaRPr lang="th-T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70758-B42A-5523-2C7E-79E5FEAD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5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92F25E-7646-43DA-8C13-B435AADD9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6" y="0"/>
            <a:ext cx="4419782" cy="2914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CD1EBE-E152-7982-BDCF-91FDBA605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29" y="2512381"/>
            <a:ext cx="7595867" cy="4195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E48AFB-403E-6EE4-0EE6-8F893464B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483"/>
            <a:ext cx="2419688" cy="2495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B4FE08-2AE9-E3F9-3B1B-7AB4CD35E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49" y="3036177"/>
            <a:ext cx="4139306" cy="354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7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2855914" y="333375"/>
            <a:ext cx="7056437" cy="935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600" b="1">
                <a:latin typeface="Angsana New" panose="02020603050405020304" pitchFamily="18" charset="-34"/>
              </a:rPr>
              <a:t>พื้นฐานทางปรัชญาที่เกี่ยวข้องกับหลักสูตร</a:t>
            </a:r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57666059"/>
              </p:ext>
            </p:extLst>
          </p:nvPr>
        </p:nvGraphicFramePr>
        <p:xfrm>
          <a:off x="824248" y="1387987"/>
          <a:ext cx="11269014" cy="5406320"/>
        </p:xfrm>
        <a:graphic>
          <a:graphicData uri="http://schemas.openxmlformats.org/drawingml/2006/table">
            <a:tbl>
              <a:tblPr/>
              <a:tblGrid>
                <a:gridCol w="379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9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กลุ่มปรัชญา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หลักการ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1.Metaphysics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b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</a:b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(ปรัชญาเรื่องจิตใจของมนุษย์)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-ให้เสรีภาพกับผู้เรียนในการบรรลุความเป็นผู้มีปัญญา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ญาณวิทยา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-แสวงหาความจริงโดยการเปรียบเทียบและหาสาเหตุ ศาสตร์แห่งความรู้ (</a:t>
                      </a: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Science of knowledge)</a:t>
                      </a:r>
                      <a:r>
                        <a:rPr kumimoji="0" lang="th-TH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ลักษณะเหมือนกับจิตวิทยา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คุณวิทยา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-ศึกษาเกี่ยวกับค่านิยมและจริยธรรม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Plato </a:t>
                      </a:r>
                      <a:r>
                        <a:rPr lang="th-TH" sz="2800" b="1" i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ในเรื่องความคิดเกี่ยวกับความดี</a:t>
                      </a:r>
                      <a:endParaRPr kumimoji="0" lang="th-TH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</a:t>
                      </a: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ตรรกวิทยา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-การแสวงหาข้อมูลและสาเหตุเพื่อสรุปและตอบคำถามของปัญหา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</a:t>
                      </a: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จิตนิยม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-ใส่ใจในอุดมการณ์ ความถูกต้อง และคุณธรรม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201450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476250"/>
            <a:ext cx="7086600" cy="10429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th-TH" dirty="0">
                <a:cs typeface="Angsana New" panose="02020603050405020304" pitchFamily="18" charset="-34"/>
              </a:rPr>
              <a:t>Group Activity (10) </a:t>
            </a:r>
            <a:r>
              <a:rPr lang="th-TH" altLang="th-TH" dirty="0">
                <a:cs typeface="Angsana New" panose="02020603050405020304" pitchFamily="18" charset="-34"/>
              </a:rPr>
              <a:t>(ใบงานที่แจกให้)</a:t>
            </a:r>
            <a:br>
              <a:rPr lang="th-TH" dirty="0"/>
            </a:br>
            <a:endParaRPr lang="th-TH" altLang="th-TH" dirty="0">
              <a:cs typeface="Angsana New" panose="02020603050405020304" pitchFamily="18" charset="-34"/>
            </a:endParaRPr>
          </a:p>
        </p:txBody>
      </p:sp>
      <p:sp>
        <p:nvSpPr>
          <p:cNvPr id="22531" name="ตัวยึดเนื้อหา 6"/>
          <p:cNvSpPr>
            <a:spLocks noGrp="1"/>
          </p:cNvSpPr>
          <p:nvPr>
            <p:ph idx="1"/>
          </p:nvPr>
        </p:nvSpPr>
        <p:spPr>
          <a:xfrm>
            <a:off x="1941513" y="2056327"/>
            <a:ext cx="8915400" cy="3777622"/>
          </a:xfrm>
        </p:spPr>
        <p:txBody>
          <a:bodyPr/>
          <a:lstStyle/>
          <a:p>
            <a:pPr algn="thaiDist" eaLnBrk="1" hangingPunct="1"/>
            <a:r>
              <a:rPr lang="th-TH" alt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ให้นักศึกษาวิเคราะห์</a:t>
            </a:r>
            <a:r>
              <a:rPr lang="th-TH" alt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หลักสูตรแกนกลางการศึกษาขั้นพื้นฐาน พุทธศักราช 2551 ให้หัวข้อ วิสัยทัศน์ หลักการ ว่ามีการใช้ข้อมูลพื้นฐานใดในการกำหนดหัวข้อดังกล่าว</a:t>
            </a:r>
          </a:p>
          <a:p>
            <a:pPr eaLnBrk="1" hangingPunct="1"/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3562596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7881938" y="3963989"/>
            <a:ext cx="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4367213" y="3962401"/>
            <a:ext cx="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702175" y="2724151"/>
            <a:ext cx="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29363" y="3213101"/>
            <a:ext cx="0" cy="144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311900" y="3760788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167188" y="1"/>
            <a:ext cx="490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b="1" dirty="0">
                <a:solidFill>
                  <a:srgbClr val="0000FF"/>
                </a:solidFill>
              </a:rPr>
              <a:t>หลักสูตรแกนกลางการศึกษาขั้นพื้นฐาน พุทธศักราช 2551</a:t>
            </a:r>
          </a:p>
        </p:txBody>
      </p:sp>
      <p:sp>
        <p:nvSpPr>
          <p:cNvPr id="8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10688" y="514351"/>
            <a:ext cx="864339" cy="461665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0033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400" b="1">
                <a:solidFill>
                  <a:schemeClr val="bg1"/>
                </a:solidFill>
              </a:rPr>
              <a:t>วิสัยทัศน์</a:t>
            </a:r>
          </a:p>
        </p:txBody>
      </p:sp>
      <p:sp>
        <p:nvSpPr>
          <p:cNvPr id="9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48076" y="2286001"/>
            <a:ext cx="2106613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0033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400" b="1" dirty="0">
                <a:solidFill>
                  <a:srgbClr val="FFFF00"/>
                </a:solidFill>
              </a:rPr>
              <a:t>สมรรถนะของผู้เรียน</a:t>
            </a:r>
          </a:p>
        </p:txBody>
      </p:sp>
      <p:sp>
        <p:nvSpPr>
          <p:cNvPr id="10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172743" y="2278064"/>
            <a:ext cx="2178802" cy="461665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0033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400" b="1">
                <a:solidFill>
                  <a:srgbClr val="FFFF00"/>
                </a:solidFill>
              </a:rPr>
              <a:t>คุณลักษณะอันพึงประสงค์</a:t>
            </a:r>
          </a:p>
        </p:txBody>
      </p:sp>
      <p:sp>
        <p:nvSpPr>
          <p:cNvPr id="11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00376" y="2997201"/>
            <a:ext cx="2447925" cy="5699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0033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defRPr/>
            </a:pPr>
            <a:r>
              <a:rPr lang="th-TH" sz="2400" b="1">
                <a:solidFill>
                  <a:schemeClr val="bg1"/>
                </a:solidFill>
              </a:rPr>
              <a:t>กลุ่มสาระการเรียนรู้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th-TH" sz="2000" b="1">
                <a:solidFill>
                  <a:schemeClr val="bg1"/>
                </a:solidFill>
              </a:rPr>
              <a:t>(มาตรฐานการเรียนรู้ /  ตัวชี้วัด)</a:t>
            </a:r>
          </a:p>
        </p:txBody>
      </p:sp>
      <p:sp>
        <p:nvSpPr>
          <p:cNvPr id="12" name="Text 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700740" y="3357564"/>
            <a:ext cx="1274708" cy="461665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0033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400" b="1">
                <a:solidFill>
                  <a:schemeClr val="bg1"/>
                </a:solidFill>
              </a:rPr>
              <a:t>โครงสร้างเวลา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22625" y="4090989"/>
            <a:ext cx="2592388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0033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400" b="1">
                <a:solidFill>
                  <a:schemeClr val="bg1"/>
                </a:solidFill>
              </a:rPr>
              <a:t>วิชาเรียน (พื้นฐาน/เพิ่มเติม)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408081" y="4687888"/>
            <a:ext cx="3446776" cy="683264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0033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th-TH" sz="2400" b="1">
                <a:solidFill>
                  <a:schemeClr val="bg1"/>
                </a:solidFill>
              </a:rPr>
              <a:t>การออกแบบการจัดการเรียนรู้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th-TH" sz="2400" b="1">
                <a:solidFill>
                  <a:schemeClr val="bg1"/>
                </a:solidFill>
              </a:rPr>
              <a:t>- หน่วยการเรียนรู้  - แผนการจัดการเรียนรู้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805194" y="5519739"/>
            <a:ext cx="2084224" cy="461665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0033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400" b="1">
                <a:solidFill>
                  <a:schemeClr val="bg1"/>
                </a:solidFill>
              </a:rPr>
              <a:t>การจัดกิจกรรมการเรียนรู้</a:t>
            </a:r>
          </a:p>
        </p:txBody>
      </p:sp>
      <p:sp>
        <p:nvSpPr>
          <p:cNvPr id="16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329650" y="5487989"/>
            <a:ext cx="1851789" cy="461665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0033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400" b="1">
                <a:solidFill>
                  <a:schemeClr val="bg1"/>
                </a:solidFill>
              </a:rPr>
              <a:t>การวัดและประเมินผล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661536" y="5487989"/>
            <a:ext cx="2047355" cy="461665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0033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400" b="1">
                <a:solidFill>
                  <a:schemeClr val="bg1"/>
                </a:solidFill>
              </a:rPr>
              <a:t>        การปฏิบัติ        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537200" y="6165851"/>
            <a:ext cx="1657350" cy="576263"/>
            <a:chOff x="2528" y="3884"/>
            <a:chExt cx="1044" cy="363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528" y="3884"/>
              <a:ext cx="1044" cy="36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558" name="Text Box 20"/>
            <p:cNvSpPr txBox="1">
              <a:spLocks noChangeArrowheads="1"/>
            </p:cNvSpPr>
            <p:nvPr/>
          </p:nvSpPr>
          <p:spPr bwMode="auto">
            <a:xfrm>
              <a:off x="2632" y="3929"/>
              <a:ext cx="8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th-TH" b="1">
                  <a:solidFill>
                    <a:srgbClr val="660033"/>
                  </a:solidFill>
                </a:rPr>
                <a:t>คุณภาพผู้เรียน</a:t>
              </a:r>
            </a:p>
          </p:txBody>
        </p:sp>
      </p:grp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315075" y="981076"/>
            <a:ext cx="0" cy="144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713289" y="2133600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716463" y="2133601"/>
            <a:ext cx="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7924800" y="2133601"/>
            <a:ext cx="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4687889" y="2881313"/>
            <a:ext cx="3279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7967663" y="2738439"/>
            <a:ext cx="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6326188" y="2895601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8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19950" y="3025775"/>
            <a:ext cx="1435008" cy="4524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th-TH" b="1">
                <a:solidFill>
                  <a:schemeClr val="bg1"/>
                </a:solidFill>
              </a:rPr>
              <a:t>กิจกรรมพัฒนาผู้เรียน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6905625" y="4062413"/>
            <a:ext cx="1435008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b="1">
                <a:solidFill>
                  <a:schemeClr val="bg1"/>
                </a:solidFill>
              </a:rPr>
              <a:t>กิจกรรมพัฒนาผู้เรียน</a:t>
            </a: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5448301" y="3213100"/>
            <a:ext cx="1800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888163" y="4740275"/>
            <a:ext cx="1728358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b="1">
                <a:solidFill>
                  <a:schemeClr val="bg1"/>
                </a:solidFill>
              </a:rPr>
              <a:t>การวางแผนการจัดกิจกรรม</a:t>
            </a: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4367213" y="3962400"/>
            <a:ext cx="35290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5837238" y="4335463"/>
            <a:ext cx="10080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6038851" y="5056188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367213" y="4538664"/>
            <a:ext cx="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7896225" y="4581526"/>
            <a:ext cx="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367213" y="5357814"/>
            <a:ext cx="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7896225" y="5245100"/>
            <a:ext cx="0" cy="242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 flipV="1">
            <a:off x="4946651" y="5721350"/>
            <a:ext cx="314325" cy="12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V="1">
            <a:off x="7250113" y="5734050"/>
            <a:ext cx="285750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4367213" y="5978525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7896225" y="5978525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4352926" y="6424613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flipH="1">
            <a:off x="7175501" y="6410325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5" name="Text Box 4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868988" y="1809751"/>
            <a:ext cx="931862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0033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400" b="1" dirty="0">
                <a:solidFill>
                  <a:schemeClr val="bg1"/>
                </a:solidFill>
              </a:rPr>
              <a:t>จุดหมาย</a:t>
            </a:r>
          </a:p>
        </p:txBody>
      </p:sp>
      <p:sp>
        <p:nvSpPr>
          <p:cNvPr id="46" name="Text Box 4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865814" y="1162051"/>
            <a:ext cx="935037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0033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400" b="1" dirty="0">
                <a:solidFill>
                  <a:schemeClr val="bg1"/>
                </a:solidFill>
              </a:rPr>
              <a:t>หลักการ</a:t>
            </a: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6326188" y="1643063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6786564" y="2133600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51" name="Text Box 49"/>
          <p:cNvSpPr txBox="1">
            <a:spLocks noChangeArrowheads="1"/>
          </p:cNvSpPr>
          <p:nvPr/>
        </p:nvSpPr>
        <p:spPr bwMode="auto">
          <a:xfrm>
            <a:off x="8688389" y="6597650"/>
            <a:ext cx="236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 sz="1200"/>
          </a:p>
        </p:txBody>
      </p:sp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8183563" y="6196014"/>
            <a:ext cx="1657350" cy="661987"/>
            <a:chOff x="4195" y="3903"/>
            <a:chExt cx="1044" cy="417"/>
          </a:xfrm>
        </p:grpSpPr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195" y="3903"/>
              <a:ext cx="1044" cy="36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556" name="Text Box 52"/>
            <p:cNvSpPr txBox="1">
              <a:spLocks noChangeArrowheads="1"/>
            </p:cNvSpPr>
            <p:nvPr/>
          </p:nvSpPr>
          <p:spPr bwMode="auto">
            <a:xfrm>
              <a:off x="4332" y="3916"/>
              <a:ext cx="85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th-TH" sz="1800" b="1">
                  <a:solidFill>
                    <a:srgbClr val="660033"/>
                  </a:solidFill>
                </a:rPr>
                <a:t>มาตรฐานการศึกษา</a:t>
              </a:r>
            </a:p>
            <a:p>
              <a:pPr algn="ctr" eaLnBrk="1" hangingPunct="1"/>
              <a:r>
                <a:rPr lang="th-TH" altLang="th-TH" sz="1800" b="1">
                  <a:solidFill>
                    <a:srgbClr val="660033"/>
                  </a:solidFill>
                </a:rPr>
                <a:t>ขั้นพื้นฐาน</a:t>
              </a:r>
            </a:p>
          </p:txBody>
        </p:sp>
      </p:grp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7175501" y="6610350"/>
            <a:ext cx="10080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54" name="ตัวแทนหมายเลขภาพนิ่ง 1"/>
          <p:cNvSpPr txBox="1">
            <a:spLocks/>
          </p:cNvSpPr>
          <p:nvPr/>
        </p:nvSpPr>
        <p:spPr bwMode="auto">
          <a:xfrm>
            <a:off x="10128250" y="6453189"/>
            <a:ext cx="5397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fld id="{EAA0B09F-592D-4F24-A575-73EAAD19B121}" type="slidenum">
              <a:rPr lang="en-US" altLang="th-TH">
                <a:latin typeface="Angsana New" panose="02020603050405020304" pitchFamily="18" charset="-34"/>
              </a:rPr>
              <a:pPr algn="ctr" eaLnBrk="1" hangingPunct="1"/>
              <a:t>31</a:t>
            </a:fld>
            <a:endParaRPr lang="en-US" altLang="th-TH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66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3A19D-3363-2771-ABE7-C588B013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309" y="142986"/>
            <a:ext cx="9496634" cy="65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7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2855914" y="333375"/>
            <a:ext cx="7056437" cy="9350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600" b="1">
                <a:latin typeface="Angsana New" panose="02020603050405020304" pitchFamily="18" charset="-34"/>
              </a:rPr>
              <a:t>พื้นฐานทางปรัชญาที่เกี่ยวข้องกับหลักสูตร (ต่อ)</a:t>
            </a:r>
          </a:p>
        </p:txBody>
      </p:sp>
      <p:graphicFrame>
        <p:nvGraphicFramePr>
          <p:cNvPr id="24636" name="Group 6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84931118"/>
              </p:ext>
            </p:extLst>
          </p:nvPr>
        </p:nvGraphicFramePr>
        <p:xfrm>
          <a:off x="605307" y="1557339"/>
          <a:ext cx="11333408" cy="5204645"/>
        </p:xfrm>
        <a:graphic>
          <a:graphicData uri="http://schemas.openxmlformats.org/drawingml/2006/table">
            <a:tbl>
              <a:tblPr/>
              <a:tblGrid>
                <a:gridCol w="468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4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กลุ่มปรัชญา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หลักการ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</a:t>
                      </a: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วัตถุนิยม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-ความจริงคือสิ่งที่สัมผัสได้ อธิบายได้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7.</a:t>
                      </a: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ปฏิบัตินิยม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-การเรียนรู้ตั้งอยู่บนรากฐานของประสบการณ์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8.</a:t>
                      </a: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อัตนิยม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-แต่ละคนมีเสรีภาพที่จะทำในสิ่งที่ตนเองมีความสุข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9.</a:t>
                      </a: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สารัตถนิยม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-ความรู้เป็นพื้นฐานของคุณภาพชีวิตที่ดีขึ้น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10.</a:t>
                      </a: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นิรันตรนิยม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-ควรเรียนในสิ่งที่ดีงาม คงทน ถาวร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11.</a:t>
                      </a:r>
                      <a:r>
                        <a:rPr kumimoji="0" lang="th-TH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ปฏิรูปนิยม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-สอนให้ผู้เรียนรู้จักคิดวิเคราะห์ ฝึกตั้งคำถาม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71047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ปรัชญาการศึกษา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3" y="2133600"/>
            <a:ext cx="11232107" cy="3777622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ปรัชญาการศึกษาสาขานิรันดรนิยม (</a:t>
            </a:r>
            <a:r>
              <a:rPr lang="en-US" sz="32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Perennialism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ปรัชญาการศึกษาสาขาสารัตถนิยม (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Essentialism)</a:t>
            </a: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ปรัชญาการศึกษาสาขาพิพัฒนนิยม หรือประสบการณ์นิยม (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Progressivism)</a:t>
            </a: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ปรัชญาการศึกษาสาขาปฏิรูปนิยมหรือบูรณาการนิยม (</a:t>
            </a:r>
            <a:r>
              <a:rPr lang="en-US" sz="32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Reconstructionism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endParaRPr lang="th-TH" sz="3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ปรัชญาการศึกษาสาขาอัตถิภาวะนิยม (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Existentialism)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72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67313" y="214314"/>
            <a:ext cx="5237162" cy="8096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altLang="th-TH" sz="4800" b="1"/>
              <a:t>พื้นฐานทางปรัชญาการศึกษา</a:t>
            </a:r>
            <a:endParaRPr lang="th-TH" altLang="th-TH" sz="48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9244" name="Group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122169"/>
              </p:ext>
            </p:extLst>
          </p:nvPr>
        </p:nvGraphicFramePr>
        <p:xfrm>
          <a:off x="2024063" y="1357314"/>
          <a:ext cx="9850258" cy="4756883"/>
        </p:xfrm>
        <a:graphic>
          <a:graphicData uri="http://schemas.openxmlformats.org/drawingml/2006/table">
            <a:tbl>
              <a:tblPr/>
              <a:tblGrid>
                <a:gridCol w="4089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8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th-TH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ปรัชญาการศึกษา</a:t>
                      </a:r>
                      <a:endParaRPr kumimoji="0" lang="th-TH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การนำไปใช้ในการจัดหลักสูตร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8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ปรัชญาการศึกษาสาขานิรันดรนิยม (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Perennialism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)</a:t>
                      </a:r>
                      <a:endParaRPr kumimoji="0" lang="th-TH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th-TH" sz="32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หลักสูตรที่เน้นสาระวิชา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( Curriculum subject centered) </a:t>
                      </a:r>
                      <a:r>
                        <a:rPr lang="th-TH" sz="32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ปรัชญานี้เน้นวิชาทาง</a:t>
                      </a:r>
                      <a:r>
                        <a:rPr lang="th-TH" sz="3200" kern="120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ศิลป</a:t>
                      </a:r>
                      <a:r>
                        <a:rPr lang="th-TH" sz="32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ศาสตร์ เช่น ภาษา วรรณคดี คณิตศาสตร์ ประวัติศาสตร์ และเครื่องมือในการพัฒนาทักษะทางปัญญา คือ  </a:t>
                      </a:r>
                      <a:r>
                        <a:rPr lang="en-US" sz="3200" kern="1200" dirty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3Rs </a:t>
                      </a:r>
                      <a:r>
                        <a:rPr lang="th-TH" sz="3200" kern="1200" dirty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ได้แก่ การอ่าน การเขียน และคิดคำนวณ</a:t>
                      </a:r>
                      <a:endParaRPr kumimoji="0" lang="th-TH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08347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6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266841"/>
              </p:ext>
            </p:extLst>
          </p:nvPr>
        </p:nvGraphicFramePr>
        <p:xfrm>
          <a:off x="656823" y="285751"/>
          <a:ext cx="11535177" cy="6817007"/>
        </p:xfrm>
        <a:graphic>
          <a:graphicData uri="http://schemas.openxmlformats.org/drawingml/2006/table">
            <a:tbl>
              <a:tblPr/>
              <a:tblGrid>
                <a:gridCol w="381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9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6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th-TH" sz="3600" b="1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ปรัชญาการศึกษา</a:t>
                      </a:r>
                      <a:endParaRPr kumimoji="0" lang="th-TH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การนำไปใช้ในการจัดหลักสูตร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lang="th-TH" sz="2800" b="1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ปรัชญาการศึกษาสาขาสา</a:t>
                      </a:r>
                      <a:r>
                        <a:rPr lang="th-TH" sz="2800" b="1" kern="120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รัตถ</a:t>
                      </a:r>
                      <a:r>
                        <a:rPr lang="th-TH" sz="2800" b="1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นิยม (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Essentialism)</a:t>
                      </a:r>
                      <a:r>
                        <a:rPr lang="th-TH" sz="28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28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เป็นหลักสูตรที่เน้นเนื้อหาวิชาเหมือนกับปรัชญานิรันดรนิยมที่เน้นเนื้อหาความรู้ในอดีต ผู้รู้เป็นเป็นผู้คัดเลือกเนื้อหาวิชาบรรจุลงในหลักสูตร โดยเน้นที่จำเป็นสำหรับสังคมปัจจุบัน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7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lang="th-TH" sz="2800" b="1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ปรัชญาการศึกษาสาขา</a:t>
                      </a:r>
                      <a:r>
                        <a:rPr lang="th-TH" sz="2800" b="1" kern="120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พิพัฒน</a:t>
                      </a:r>
                      <a:r>
                        <a:rPr lang="th-TH" sz="2800" b="1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นิยม หรือประสบการณ์นิยม (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Progressivism)</a:t>
                      </a:r>
                      <a:r>
                        <a:rPr lang="th-TH" sz="28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32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จอห์น ดิวอี้ มองว่า โรงเรียนคือ สังคมประชาธิปไตยขนาดเล็ก นักเรียนควรจะได้เรียนโดยใช้วิธีการแก้ปัญหา และวิธีการสืบเสาะหาความรู้ทางวิทยาศาสตร์ รวมทั้งการเรียนรู้จากประสบการณ์ ควรจะเน้นคำถามว่า อย่างไร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(How) </a:t>
                      </a:r>
                      <a:r>
                        <a:rPr lang="th-TH" sz="32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มากกว่าถามว่า อะไร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(What) </a:t>
                      </a:r>
                      <a:endParaRPr lang="th-TH" sz="3200" kern="12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3200" kern="1200" dirty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ดังนั้นวิธีการเรียนการสอนจะส่งเสริมการเรียนรู้จากการลงมือปฏิบัติ </a:t>
                      </a:r>
                      <a:r>
                        <a:rPr lang="th-TH" sz="32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บทบาทของครู จะเป็นผู้แนะนำ มีอิทธิพลต่อหลักสูตรที่เน้นประสบการณ์เป็นศูนย์กลาง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(experiential curriculum) </a:t>
                      </a:r>
                      <a:r>
                        <a:rPr lang="th-TH" sz="32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หลักสูตรที่เน้นผู้เรียนเป็นศูนย์กลาง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(student-centered curriculum)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65459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จิตวิทยา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116" y="1255594"/>
            <a:ext cx="10549720" cy="5172502"/>
          </a:xfrm>
        </p:spPr>
        <p:txBody>
          <a:bodyPr>
            <a:normAutofit fontScale="92500" lnSpcReduction="20000"/>
          </a:bodyPr>
          <a:lstStyle/>
          <a:p>
            <a:r>
              <a:rPr lang="th-TH" sz="3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จิตวิทยาพัฒนาการกับการพัฒนาหลักสูตร</a:t>
            </a:r>
          </a:p>
          <a:p>
            <a:pPr lvl="1"/>
            <a:r>
              <a:rPr lang="en-US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1)</a:t>
            </a: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พัฒนาการทางบุคลิกภาพ      </a:t>
            </a:r>
            <a:r>
              <a:rPr lang="en-US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2) </a:t>
            </a: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พัฒนาการทางเชาวน์ปัญญา </a:t>
            </a:r>
            <a:r>
              <a:rPr lang="en-US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3) </a:t>
            </a: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พัฒนาการทางจริยธรรม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ด้านการกำหนดจุดมุ่งหมายของหลักสูตร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การกำหนดช่วงเวลาเรียน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การกำหนดเกณฑ์อายุมาตรฐานของการเข้าเรียน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คำนึงถึงความแตกต่างระหว่างบุคคลรวมทั้งความแตกต่างของระดับพัฒนาการ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29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พัฒนาการเริ่มต้นจากการตอบสนองทั่วไปก่อนการตอบสนองเฉพาะ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กำหนดวิชาต่างๆ ไว้อย่างมีระเบียบตาม    ความยากง่าย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ความต่อเนื่องของประสบการณ์ที่จัดให้เด็กทุกระยะ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คำนึงถึงความแตกต่างทางเพศด้วย      สามารถทำได้โดยการกำหนดวิชาและประสบการณ์ให้เหมาะสำหรับแต่ละเพศ</a:t>
            </a:r>
          </a:p>
          <a:p>
            <a:pPr marL="457200" lvl="1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4771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จิตวิทยา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92071"/>
            <a:ext cx="8915400" cy="5076967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จิตวิทยาการเรียนรู้กับการพัฒนาหลักสูตร</a:t>
            </a:r>
          </a:p>
          <a:p>
            <a:pPr lvl="1"/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ทฤษฎีการเรียนรู้กลุ่มพฤติกรรมนิยม (</a:t>
            </a: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Behaviorism)</a:t>
            </a:r>
            <a:endParaRPr lang="th-TH" sz="2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/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ทฤษฎีการเรียนรู้ของกลุ่มพุทธินิยม (</a:t>
            </a:r>
            <a:r>
              <a:rPr lang="en-US" sz="28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Cognitivism</a:t>
            </a: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endParaRPr lang="th-TH" sz="2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/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Jean Piaget    4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ขั้น คือ </a:t>
            </a:r>
            <a:endParaRPr lang="en-US" sz="2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/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1)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ขั้นประสาทรับรู้และเคลื่อนไหว (</a:t>
            </a:r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Sensory – motor Stage) </a:t>
            </a:r>
          </a:p>
          <a:p>
            <a:pPr lvl="1"/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2)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ขั้นการคิดที่ยังขาดกระบวนการของเหตุผล (</a:t>
            </a:r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Preoperational stage</a:t>
            </a:r>
          </a:p>
          <a:p>
            <a:pPr lvl="1"/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3)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ขั้นการคิดอย่างมีเหตุผลจากสิ่งที่เป็นรูปธรรม (</a:t>
            </a:r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Concrete operational Stage) </a:t>
            </a:r>
            <a:endParaRPr lang="th-TH" sz="2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/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4)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ขั้นการคิดอย่างมีเหตุผลจากสิ่งที่เป็นนามธรรม (</a:t>
            </a:r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Formal operational Stage)</a:t>
            </a:r>
            <a:endParaRPr lang="th-TH" sz="2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886666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546</TotalTime>
  <Words>1240</Words>
  <Application>Microsoft Office PowerPoint</Application>
  <PresentationFormat>Widescreen</PresentationFormat>
  <Paragraphs>146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Angsana New</vt:lpstr>
      <vt:lpstr>Arial</vt:lpstr>
      <vt:lpstr>Browallia New</vt:lpstr>
      <vt:lpstr>Calibri</vt:lpstr>
      <vt:lpstr>Century Gothic</vt:lpstr>
      <vt:lpstr>Cordia New</vt:lpstr>
      <vt:lpstr>Sarabun</vt:lpstr>
      <vt:lpstr>Tahoma</vt:lpstr>
      <vt:lpstr>Wingdings</vt:lpstr>
      <vt:lpstr>Wingdings 3</vt:lpstr>
      <vt:lpstr>Wisp</vt:lpstr>
      <vt:lpstr>Clip</vt:lpstr>
      <vt:lpstr>บทที่ 2             ข้อมูลพื้นฐาน ในการพัฒนาหลักสูตร </vt:lpstr>
      <vt:lpstr>PowerPoint Presentation</vt:lpstr>
      <vt:lpstr>PowerPoint Presentation</vt:lpstr>
      <vt:lpstr>PowerPoint Presentation</vt:lpstr>
      <vt:lpstr>ปรัชญาการศึกษา</vt:lpstr>
      <vt:lpstr>พื้นฐานทางปรัชญาการศึกษา</vt:lpstr>
      <vt:lpstr>PowerPoint Presentation</vt:lpstr>
      <vt:lpstr>จิตวิทยา</vt:lpstr>
      <vt:lpstr>จิตวิทยา</vt:lpstr>
      <vt:lpstr>Learning Theory: ทฤษฎีการเรียนรู้ </vt:lpstr>
      <vt:lpstr> การทดลองของพาฟลอฟ (Pavlov’s Classic Experiment)  </vt:lpstr>
      <vt:lpstr>  การทดลองของสกินเนอร์  (Skinner’s Experiment)  </vt:lpstr>
      <vt:lpstr>จิตวิทยาการเรียนรู้กับการพัฒนาหลักสูตร</vt:lpstr>
      <vt:lpstr>PowerPoint Presentation</vt:lpstr>
      <vt:lpstr>PowerPoint Presentation</vt:lpstr>
      <vt:lpstr>PowerPoint Presentation</vt:lpstr>
      <vt:lpstr>ทฤษฎีการเรียนรู้กลุ่มมนุษยนิยม  (Humanistic)</vt:lpstr>
      <vt:lpstr>PowerPoint Presentation</vt:lpstr>
      <vt:lpstr>จิตวิทยาการเรียนรู้นำมาใช้ประกอบวางหลักสูตร</vt:lpstr>
      <vt:lpstr>พื้นฐานทางวิทยาศาสตร์และเทคโนโลยี</vt:lpstr>
      <vt:lpstr>PowerPoint Presentation</vt:lpstr>
      <vt:lpstr>สังคมและวัฒนธรรม</vt:lpstr>
      <vt:lpstr>PowerPoint Presentation</vt:lpstr>
      <vt:lpstr>PowerPoint Presentation</vt:lpstr>
      <vt:lpstr>PowerPoint Presentation</vt:lpstr>
      <vt:lpstr>ด้านเศรษฐกิจ </vt:lpstr>
      <vt:lpstr>PowerPoint Presentation</vt:lpstr>
      <vt:lpstr>พื้นฐานทางการเมือง การปกครอง</vt:lpstr>
      <vt:lpstr>PowerPoint Presentation</vt:lpstr>
      <vt:lpstr>Group Activity (10) (ใบงานที่แจกให้)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2</dc:title>
  <dc:creator>User</dc:creator>
  <cp:lastModifiedBy>nick wan</cp:lastModifiedBy>
  <cp:revision>18</cp:revision>
  <dcterms:created xsi:type="dcterms:W3CDTF">2019-01-28T02:53:09Z</dcterms:created>
  <dcterms:modified xsi:type="dcterms:W3CDTF">2024-12-22T17:06:41Z</dcterms:modified>
</cp:coreProperties>
</file>