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03a0bbf692e4b7e" /><Relationship Type="http://schemas.openxmlformats.org/officeDocument/2006/relationships/extended-properties" Target="/docProps/app.xml" Id="R5a7c5abae38e4e9c" /><Relationship Type="http://schemas.openxmlformats.org/officeDocument/2006/relationships/officeDocument" Target="/ppt/presentation.xml" Id="Rc9b6fa09a20c4ff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cd602140d2a42ed"/>
  </p:sldMasterIdLst>
  <p:notesMasterIdLst>
    <p:notesMasterId xmlns:r="http://schemas.openxmlformats.org/officeDocument/2006/relationships" r:id="R878160290f374cdf"/>
  </p:notesMasterIdLst>
  <p:sldIdLst>
    <p:sldId xmlns:r="http://schemas.openxmlformats.org/officeDocument/2006/relationships" id="256" r:id="Rb3dedfaaf4334a18"/>
    <p:sldId xmlns:r="http://schemas.openxmlformats.org/officeDocument/2006/relationships" id="257" r:id="Rcc6a95f032734a9e"/>
    <p:sldId xmlns:r="http://schemas.openxmlformats.org/officeDocument/2006/relationships" id="258" r:id="R96815631bdc8466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671372843624673" /><Relationship Type="http://schemas.openxmlformats.org/officeDocument/2006/relationships/slideMaster" Target="/ppt/slideMasters/slideMaster1.xml" Id="R3cd602140d2a42ed" /><Relationship Type="http://schemas.openxmlformats.org/officeDocument/2006/relationships/notesMaster" Target="/ppt/notesMasters/notesMaster1.xml" Id="R878160290f374cdf" /><Relationship Type="http://schemas.openxmlformats.org/officeDocument/2006/relationships/presProps" Target="/ppt/presProps.xml" Id="R1b89bc06d0eb4487" /><Relationship Type="http://schemas.openxmlformats.org/officeDocument/2006/relationships/tableStyles" Target="/ppt/tableStyles.xml" Id="R5050ced053f540d9" /><Relationship Type="http://schemas.openxmlformats.org/officeDocument/2006/relationships/slide" Target="/ppt/slides/slide1.xml" Id="Rb3dedfaaf4334a18" /><Relationship Type="http://schemas.openxmlformats.org/officeDocument/2006/relationships/slide" Target="/ppt/slides/slide2.xml" Id="Rcc6a95f032734a9e" /><Relationship Type="http://schemas.openxmlformats.org/officeDocument/2006/relationships/slide" Target="/ppt/slides/slide3.xml" Id="R96815631bdc8466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5a09407613c4e5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220e680666b46a0" /><Relationship Type="http://schemas.openxmlformats.org/officeDocument/2006/relationships/notesMaster" Target="/ppt/notesMasters/notesMaster1.xml" Id="Rc07db85518ce40d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cd300471f04c8d" /><Relationship Type="http://schemas.openxmlformats.org/officeDocument/2006/relationships/notesMaster" Target="/ppt/notesMasters/notesMaster1.xml" Id="R92d170de9c4c44c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b826dd1f6dc4eaa" /><Relationship Type="http://schemas.openxmlformats.org/officeDocument/2006/relationships/notesMaster" Target="/ppt/notesMasters/notesMaster1.xml" Id="R933ebd1454e546b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234271e68c48e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3f69b9210e64b97" /><Relationship Type="http://schemas.openxmlformats.org/officeDocument/2006/relationships/slideLayout" Target="/ppt/slideLayouts/slideLayout1.xml" Id="Rc2f99a4c6d3e473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2f99a4c6d3e473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c7acd0e7ad42f0" /><Relationship Type="http://schemas.openxmlformats.org/officeDocument/2006/relationships/notesSlide" Target="/ppt/notesSlides/notesSlide1.xml" Id="R5c0ed5d1219b4ad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0e87fd823f4cd6" /><Relationship Type="http://schemas.openxmlformats.org/officeDocument/2006/relationships/notesSlide" Target="/ppt/notesSlides/notesSlide2.xml" Id="R3a0c8c37651841a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93fbaa3a234784" /><Relationship Type="http://schemas.openxmlformats.org/officeDocument/2006/relationships/notesSlide" Target="/ppt/notesSlides/notesSlide3.xml" Id="Rfa4e9a129f9140e5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0455DD00-F64C-427A-B521-928359CEF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705926D2-E4A3-46EC-8EAE-452F75CF3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focused search helps students find a suitable internship</a:t>
            </a:r>
          </a:p>
        </p:txBody>
      </p:sp>
      <p:sp>
        <p:nvSpPr>
          <p:cNvPr id="3" name="Google-Shape-558-p61-4">
            <a:extLst xmlns:a="http://schemas.openxmlformats.org/drawingml/2006/main">
              <a:ext uri="{FF2B5EF4-FFF2-40B4-BE49-F238E27FC236}">
                <a16:creationId xmlns:a16="http://schemas.microsoft.com/office/drawing/2014/main" id="{42C3EE52-160F-4E3F-94A8-E5B6178F4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DEFINE THE TARGET
Choose a role, industry, location, work format, learning goals, and skills to develop.</a:t>
            </a:r>
          </a:p>
        </p:txBody>
      </p:sp>
      <p:sp>
        <p:nvSpPr>
          <p:cNvPr id="4" name="Google-Shape-559-p61-5">
            <a:extLst xmlns:a="http://schemas.openxmlformats.org/drawingml/2006/main">
              <a:ext uri="{FF2B5EF4-FFF2-40B4-BE49-F238E27FC236}">
                <a16:creationId xmlns:a16="http://schemas.microsoft.com/office/drawing/2014/main" id="{30CF8826-29D0-4611-B263-B1BE6E03E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7968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RESEARCH OPTIONS
Use company websites, university networks, alumni, professional platforms, and career events.</a:t>
            </a:r>
          </a:p>
        </p:txBody>
      </p:sp>
      <p:sp>
        <p:nvSpPr>
          <p:cNvPr id="5" name="Google-Shape-560-p61-6">
            <a:extLst xmlns:a="http://schemas.openxmlformats.org/drawingml/2006/main">
              <a:ext uri="{FF2B5EF4-FFF2-40B4-BE49-F238E27FC236}">
                <a16:creationId xmlns:a16="http://schemas.microsoft.com/office/drawing/2014/main" id="{0D344763-3F65-4CBA-9A06-3A40C3511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2267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VERIFY THE FIT
Review duties, supervision, working hours, safety, travel, required documents, and deadlines.</a:t>
            </a:r>
          </a:p>
        </p:txBody>
      </p:sp>
      <p:sp>
        <p:nvSpPr>
          <p:cNvPr id="6" name="Google-Shape-561-p61-7">
            <a:extLst xmlns:a="http://schemas.openxmlformats.org/drawingml/2006/main">
              <a:ext uri="{FF2B5EF4-FFF2-40B4-BE49-F238E27FC236}">
                <a16:creationId xmlns:a16="http://schemas.microsoft.com/office/drawing/2014/main" id="{0C3CD0B7-3E72-4735-9B1A-6C98660CA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868" y="3382328"/>
            <a:ext cx="315563" cy="353854"/>
          </a:xfrm>
          <a:custGeom xmlns:a="http://schemas.openxmlformats.org/drawingml/2006/main">
            <a:pathLst>
              <a:path w="192747900" h="191595375">
                <a:moveTo>
                  <a:pt x="107661075" y="24707850"/>
                </a:moveTo>
                <a:lnTo>
                  <a:pt x="20716875" y="114138075"/>
                </a:lnTo>
                <a:lnTo>
                  <a:pt x="86039325" y="114138075"/>
                </a:lnTo>
                <a:cubicBezTo>
                  <a:pt x="89192100" y="114138075"/>
                  <a:pt x="92182950" y="115423950"/>
                  <a:pt x="94135575" y="117614700"/>
                </a:cubicBezTo>
                <a:cubicBezTo>
                  <a:pt x="96097725" y="119814975"/>
                  <a:pt x="96821625" y="122682000"/>
                  <a:pt x="96097725" y="125406150"/>
                </a:cubicBezTo>
                <a:lnTo>
                  <a:pt x="85086825" y="166897050"/>
                </a:lnTo>
                <a:lnTo>
                  <a:pt x="172031025" y="77466825"/>
                </a:lnTo>
                <a:lnTo>
                  <a:pt x="106708575" y="77466825"/>
                </a:lnTo>
                <a:cubicBezTo>
                  <a:pt x="103555800" y="77466825"/>
                  <a:pt x="100564950" y="76190475"/>
                  <a:pt x="98612325" y="73990200"/>
                </a:cubicBezTo>
                <a:cubicBezTo>
                  <a:pt x="96650175" y="71789925"/>
                  <a:pt x="95926275" y="68922900"/>
                  <a:pt x="96650175" y="66198750"/>
                </a:cubicBezTo>
                <a:lnTo>
                  <a:pt x="107661075" y="24707850"/>
                </a:lnTo>
                <a:close/>
                <a:moveTo>
                  <a:pt x="98888550" y="5648325"/>
                </a:moveTo>
                <a:cubicBezTo>
                  <a:pt x="111242475" y="-7067550"/>
                  <a:pt x="134540625" y="3457575"/>
                  <a:pt x="130206750" y="19792950"/>
                </a:cubicBezTo>
                <a:lnTo>
                  <a:pt x="119767350" y="59131200"/>
                </a:lnTo>
                <a:lnTo>
                  <a:pt x="172031025" y="59131200"/>
                </a:lnTo>
                <a:cubicBezTo>
                  <a:pt x="189718950" y="59131200"/>
                  <a:pt x="199243950" y="77552550"/>
                  <a:pt x="187690125" y="89439750"/>
                </a:cubicBezTo>
                <a:lnTo>
                  <a:pt x="93859350" y="185956575"/>
                </a:lnTo>
                <a:cubicBezTo>
                  <a:pt x="81505425" y="198672450"/>
                  <a:pt x="58207275" y="188147325"/>
                  <a:pt x="62541150" y="171811950"/>
                </a:cubicBezTo>
                <a:lnTo>
                  <a:pt x="72980550" y="132473700"/>
                </a:lnTo>
                <a:lnTo>
                  <a:pt x="20716875" y="132473700"/>
                </a:lnTo>
                <a:cubicBezTo>
                  <a:pt x="3028950" y="132473700"/>
                  <a:pt x="-6496050" y="114052350"/>
                  <a:pt x="5057775" y="102165150"/>
                </a:cubicBezTo>
                <a:lnTo>
                  <a:pt x="98888550" y="5648325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7" name="Google-Shape-562-p61-8">
            <a:extLst xmlns:a="http://schemas.openxmlformats.org/drawingml/2006/main">
              <a:ext uri="{FF2B5EF4-FFF2-40B4-BE49-F238E27FC236}">
                <a16:creationId xmlns:a16="http://schemas.microsoft.com/office/drawing/2014/main" id="{28C46622-7FFB-4263-8749-BDDEFA762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384" y="3378232"/>
            <a:ext cx="327089" cy="362045"/>
          </a:xfrm>
          <a:custGeom xmlns:a="http://schemas.openxmlformats.org/drawingml/2006/main">
            <a:pathLst>
              <a:path w="205740000" h="203196825">
                <a:moveTo>
                  <a:pt x="108194475" y="20288250"/>
                </a:moveTo>
                <a:cubicBezTo>
                  <a:pt x="104908350" y="18583275"/>
                  <a:pt x="100850700" y="18583275"/>
                  <a:pt x="97545525" y="20288250"/>
                </a:cubicBezTo>
                <a:lnTo>
                  <a:pt x="30956250" y="54597300"/>
                </a:lnTo>
                <a:lnTo>
                  <a:pt x="103031925" y="90773250"/>
                </a:lnTo>
                <a:lnTo>
                  <a:pt x="177098325" y="55778400"/>
                </a:lnTo>
                <a:lnTo>
                  <a:pt x="108194475" y="20288250"/>
                </a:lnTo>
                <a:close/>
                <a:moveTo>
                  <a:pt x="184442100" y="73809225"/>
                </a:moveTo>
                <a:lnTo>
                  <a:pt x="113518950" y="107318175"/>
                </a:lnTo>
                <a:lnTo>
                  <a:pt x="113518950" y="180174900"/>
                </a:lnTo>
                <a:lnTo>
                  <a:pt x="179117625" y="146370675"/>
                </a:lnTo>
                <a:cubicBezTo>
                  <a:pt x="182422800" y="144675225"/>
                  <a:pt x="184442100" y="141541500"/>
                  <a:pt x="184442100" y="138141075"/>
                </a:cubicBezTo>
                <a:lnTo>
                  <a:pt x="184442100" y="73809225"/>
                </a:lnTo>
                <a:close/>
                <a:moveTo>
                  <a:pt x="92221050" y="180174900"/>
                </a:moveTo>
                <a:lnTo>
                  <a:pt x="92221050" y="107156250"/>
                </a:lnTo>
                <a:lnTo>
                  <a:pt x="21297900" y="71561325"/>
                </a:lnTo>
                <a:lnTo>
                  <a:pt x="21297900" y="138141075"/>
                </a:lnTo>
                <a:cubicBezTo>
                  <a:pt x="21297900" y="141541500"/>
                  <a:pt x="23317200" y="144675225"/>
                  <a:pt x="26622375" y="146370675"/>
                </a:cubicBezTo>
                <a:lnTo>
                  <a:pt x="92221050" y="180174900"/>
                </a:lnTo>
                <a:close/>
                <a:moveTo>
                  <a:pt x="86896575" y="3819525"/>
                </a:moveTo>
                <a:cubicBezTo>
                  <a:pt x="96774000" y="-1266825"/>
                  <a:pt x="108966000" y="-1266825"/>
                  <a:pt x="118843425" y="3819525"/>
                </a:cubicBezTo>
                <a:lnTo>
                  <a:pt x="189766575" y="40366950"/>
                </a:lnTo>
                <a:cubicBezTo>
                  <a:pt x="199663050" y="45462825"/>
                  <a:pt x="205740000" y="54873525"/>
                  <a:pt x="205740000" y="65055750"/>
                </a:cubicBezTo>
                <a:lnTo>
                  <a:pt x="205740000" y="138141075"/>
                </a:lnTo>
                <a:cubicBezTo>
                  <a:pt x="205740000" y="148323300"/>
                  <a:pt x="199663050" y="157743525"/>
                  <a:pt x="189766575" y="162839400"/>
                </a:cubicBezTo>
                <a:lnTo>
                  <a:pt x="118843425" y="199377300"/>
                </a:lnTo>
                <a:cubicBezTo>
                  <a:pt x="108966000" y="204473175"/>
                  <a:pt x="96774000" y="204473175"/>
                  <a:pt x="86896575" y="199377300"/>
                </a:cubicBezTo>
                <a:lnTo>
                  <a:pt x="15973425" y="162839400"/>
                </a:lnTo>
                <a:cubicBezTo>
                  <a:pt x="6096000" y="157743525"/>
                  <a:pt x="0" y="148323300"/>
                  <a:pt x="0" y="138141075"/>
                </a:cubicBezTo>
                <a:lnTo>
                  <a:pt x="0" y="65055750"/>
                </a:lnTo>
                <a:cubicBezTo>
                  <a:pt x="0" y="54873525"/>
                  <a:pt x="6096000" y="45462825"/>
                  <a:pt x="15973425" y="40366950"/>
                </a:cubicBezTo>
                <a:lnTo>
                  <a:pt x="86896575" y="3819525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8" name="Google-Shape-563-p61-9">
            <a:extLst xmlns:a="http://schemas.openxmlformats.org/drawingml/2006/main">
              <a:ext uri="{FF2B5EF4-FFF2-40B4-BE49-F238E27FC236}">
                <a16:creationId xmlns:a16="http://schemas.microsoft.com/office/drawing/2014/main" id="{C7FD9B9A-649D-4B7B-B688-BC587E395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1600" y="3406807"/>
            <a:ext cx="338614" cy="270891"/>
          </a:xfrm>
          <a:custGeom xmlns:a="http://schemas.openxmlformats.org/drawingml/2006/main">
            <a:pathLst>
              <a:path w="205740000" h="205740000">
                <a:moveTo>
                  <a:pt x="59245500" y="0"/>
                </a:moveTo>
                <a:lnTo>
                  <a:pt x="146494500" y="0"/>
                </a:lnTo>
                <a:cubicBezTo>
                  <a:pt x="154781250" y="0"/>
                  <a:pt x="161620200" y="0"/>
                  <a:pt x="167182800" y="561975"/>
                </a:cubicBezTo>
                <a:cubicBezTo>
                  <a:pt x="172964475" y="1162050"/>
                  <a:pt x="178279425" y="2428875"/>
                  <a:pt x="183270525" y="5610225"/>
                </a:cubicBezTo>
                <a:cubicBezTo>
                  <a:pt x="191023875" y="10534650"/>
                  <a:pt x="197310375" y="18402300"/>
                  <a:pt x="201253725" y="28079700"/>
                </a:cubicBezTo>
                <a:cubicBezTo>
                  <a:pt x="203796900" y="34318575"/>
                  <a:pt x="204816075" y="40967025"/>
                  <a:pt x="205282800" y="48196500"/>
                </a:cubicBezTo>
                <a:cubicBezTo>
                  <a:pt x="205740000" y="55149750"/>
                  <a:pt x="205740000" y="63703200"/>
                  <a:pt x="205740000" y="74056875"/>
                </a:cubicBezTo>
                <a:lnTo>
                  <a:pt x="205740000" y="131683125"/>
                </a:lnTo>
                <a:cubicBezTo>
                  <a:pt x="205740000" y="142036800"/>
                  <a:pt x="205740000" y="150590250"/>
                  <a:pt x="205282800" y="157543500"/>
                </a:cubicBezTo>
                <a:cubicBezTo>
                  <a:pt x="204816075" y="164772975"/>
                  <a:pt x="203796900" y="171421425"/>
                  <a:pt x="201253725" y="177660300"/>
                </a:cubicBezTo>
                <a:cubicBezTo>
                  <a:pt x="197310375" y="187337700"/>
                  <a:pt x="191023875" y="195205350"/>
                  <a:pt x="183270525" y="200129775"/>
                </a:cubicBezTo>
                <a:cubicBezTo>
                  <a:pt x="178279425" y="203311125"/>
                  <a:pt x="172964475" y="204577950"/>
                  <a:pt x="167182800" y="205178025"/>
                </a:cubicBezTo>
                <a:cubicBezTo>
                  <a:pt x="161620200" y="205740000"/>
                  <a:pt x="154781250" y="205740000"/>
                  <a:pt x="146494500" y="205740000"/>
                </a:cubicBezTo>
                <a:lnTo>
                  <a:pt x="59245500" y="205740000"/>
                </a:lnTo>
                <a:cubicBezTo>
                  <a:pt x="50958750" y="205740000"/>
                  <a:pt x="44119800" y="205740000"/>
                  <a:pt x="38557200" y="205178025"/>
                </a:cubicBezTo>
                <a:cubicBezTo>
                  <a:pt x="32775525" y="204577950"/>
                  <a:pt x="27460575" y="203311125"/>
                  <a:pt x="22469475" y="200129775"/>
                </a:cubicBezTo>
                <a:cubicBezTo>
                  <a:pt x="14716125" y="195205350"/>
                  <a:pt x="8429625" y="187337700"/>
                  <a:pt x="4486275" y="177660300"/>
                </a:cubicBezTo>
                <a:cubicBezTo>
                  <a:pt x="1943100" y="171421425"/>
                  <a:pt x="923925" y="164772975"/>
                  <a:pt x="457200" y="157543500"/>
                </a:cubicBezTo>
                <a:cubicBezTo>
                  <a:pt x="0" y="150590250"/>
                  <a:pt x="0" y="142036800"/>
                  <a:pt x="0" y="131683125"/>
                </a:cubicBezTo>
                <a:lnTo>
                  <a:pt x="0" y="74056875"/>
                </a:lnTo>
                <a:cubicBezTo>
                  <a:pt x="0" y="63703200"/>
                  <a:pt x="0" y="55149750"/>
                  <a:pt x="457200" y="48196500"/>
                </a:cubicBezTo>
                <a:cubicBezTo>
                  <a:pt x="923925" y="40967025"/>
                  <a:pt x="1943100" y="34318575"/>
                  <a:pt x="4486275" y="28079700"/>
                </a:cubicBezTo>
                <a:cubicBezTo>
                  <a:pt x="8429625" y="18402300"/>
                  <a:pt x="14716125" y="10534650"/>
                  <a:pt x="22469475" y="5610225"/>
                </a:cubicBezTo>
                <a:cubicBezTo>
                  <a:pt x="27460575" y="2428875"/>
                  <a:pt x="32775525" y="1162050"/>
                  <a:pt x="38557200" y="561975"/>
                </a:cubicBezTo>
                <a:cubicBezTo>
                  <a:pt x="44119800" y="0"/>
                  <a:pt x="50958750" y="0"/>
                  <a:pt x="59245500" y="0"/>
                </a:cubicBezTo>
                <a:close/>
                <a:moveTo>
                  <a:pt x="20574000" y="90011250"/>
                </a:moveTo>
                <a:lnTo>
                  <a:pt x="20574000" y="131159250"/>
                </a:lnTo>
                <a:cubicBezTo>
                  <a:pt x="20574000" y="142179675"/>
                  <a:pt x="20583525" y="149666325"/>
                  <a:pt x="20964525" y="155448000"/>
                </a:cubicBezTo>
                <a:cubicBezTo>
                  <a:pt x="21326475" y="161077275"/>
                  <a:pt x="21993225" y="163972875"/>
                  <a:pt x="22812375" y="165982650"/>
                </a:cubicBezTo>
                <a:cubicBezTo>
                  <a:pt x="24793575" y="170811825"/>
                  <a:pt x="27936825" y="174755175"/>
                  <a:pt x="31803975" y="177222150"/>
                </a:cubicBezTo>
                <a:cubicBezTo>
                  <a:pt x="33413700" y="178250850"/>
                  <a:pt x="35728275" y="179079525"/>
                  <a:pt x="40233600" y="179536725"/>
                </a:cubicBezTo>
                <a:cubicBezTo>
                  <a:pt x="44862750" y="180012975"/>
                  <a:pt x="50844450" y="180022500"/>
                  <a:pt x="59664600" y="180022500"/>
                </a:cubicBezTo>
                <a:lnTo>
                  <a:pt x="146075400" y="180022500"/>
                </a:lnTo>
                <a:cubicBezTo>
                  <a:pt x="154895550" y="180022500"/>
                  <a:pt x="160877250" y="180012975"/>
                  <a:pt x="165506400" y="179536725"/>
                </a:cubicBezTo>
                <a:cubicBezTo>
                  <a:pt x="170011725" y="179079525"/>
                  <a:pt x="172326300" y="178250850"/>
                  <a:pt x="173936025" y="177222150"/>
                </a:cubicBezTo>
                <a:cubicBezTo>
                  <a:pt x="177803175" y="174755175"/>
                  <a:pt x="180946425" y="170811825"/>
                  <a:pt x="182927625" y="165982650"/>
                </a:cubicBezTo>
                <a:cubicBezTo>
                  <a:pt x="183746775" y="163972875"/>
                  <a:pt x="184413525" y="161077275"/>
                  <a:pt x="184775475" y="155448000"/>
                </a:cubicBezTo>
                <a:cubicBezTo>
                  <a:pt x="185156475" y="149666325"/>
                  <a:pt x="185166000" y="142179675"/>
                  <a:pt x="185166000" y="131159250"/>
                </a:cubicBezTo>
                <a:lnTo>
                  <a:pt x="185166000" y="90011250"/>
                </a:lnTo>
                <a:lnTo>
                  <a:pt x="20574000" y="90011250"/>
                </a:lnTo>
                <a:close/>
                <a:moveTo>
                  <a:pt x="185146950" y="64293750"/>
                </a:moveTo>
                <a:cubicBezTo>
                  <a:pt x="185118375" y="58559700"/>
                  <a:pt x="185023125" y="54073425"/>
                  <a:pt x="184775475" y="50292000"/>
                </a:cubicBezTo>
                <a:cubicBezTo>
                  <a:pt x="184413525" y="44662725"/>
                  <a:pt x="183746775" y="41767125"/>
                  <a:pt x="182927625" y="39757350"/>
                </a:cubicBezTo>
                <a:cubicBezTo>
                  <a:pt x="180946425" y="34928175"/>
                  <a:pt x="177803175" y="30994350"/>
                  <a:pt x="173936025" y="28517850"/>
                </a:cubicBezTo>
                <a:cubicBezTo>
                  <a:pt x="172326300" y="27489150"/>
                  <a:pt x="170011725" y="26660475"/>
                  <a:pt x="165506400" y="26203275"/>
                </a:cubicBezTo>
                <a:cubicBezTo>
                  <a:pt x="160877250" y="25727025"/>
                  <a:pt x="154895550" y="25717500"/>
                  <a:pt x="146075400" y="25717500"/>
                </a:cubicBezTo>
                <a:lnTo>
                  <a:pt x="59664600" y="25717500"/>
                </a:lnTo>
                <a:cubicBezTo>
                  <a:pt x="50844450" y="25717500"/>
                  <a:pt x="44862750" y="25727025"/>
                  <a:pt x="40233600" y="26203275"/>
                </a:cubicBezTo>
                <a:cubicBezTo>
                  <a:pt x="35728275" y="26660475"/>
                  <a:pt x="33413700" y="27489150"/>
                  <a:pt x="31803975" y="28517850"/>
                </a:cubicBezTo>
                <a:cubicBezTo>
                  <a:pt x="27936825" y="30994350"/>
                  <a:pt x="24793575" y="34928175"/>
                  <a:pt x="22812375" y="39757350"/>
                </a:cubicBezTo>
                <a:cubicBezTo>
                  <a:pt x="21993225" y="41767125"/>
                  <a:pt x="21326475" y="44662725"/>
                  <a:pt x="20964525" y="50292000"/>
                </a:cubicBezTo>
                <a:cubicBezTo>
                  <a:pt x="20716875" y="54073425"/>
                  <a:pt x="20621625" y="58559700"/>
                  <a:pt x="20593050" y="64293750"/>
                </a:cubicBezTo>
                <a:lnTo>
                  <a:pt x="185146950" y="64293750"/>
                </a:lnTo>
                <a:close/>
                <a:moveTo>
                  <a:pt x="123444000" y="141446250"/>
                </a:moveTo>
                <a:cubicBezTo>
                  <a:pt x="123444000" y="134350125"/>
                  <a:pt x="128054100" y="128587500"/>
                  <a:pt x="133731000" y="128587500"/>
                </a:cubicBezTo>
                <a:lnTo>
                  <a:pt x="154305000" y="128587500"/>
                </a:lnTo>
                <a:cubicBezTo>
                  <a:pt x="159981900" y="128587500"/>
                  <a:pt x="164592000" y="134350125"/>
                  <a:pt x="164592000" y="141446250"/>
                </a:cubicBezTo>
                <a:cubicBezTo>
                  <a:pt x="164592000" y="148542375"/>
                  <a:pt x="159981900" y="154305000"/>
                  <a:pt x="154305000" y="154305000"/>
                </a:cubicBezTo>
                <a:lnTo>
                  <a:pt x="133731000" y="154305000"/>
                </a:lnTo>
                <a:cubicBezTo>
                  <a:pt x="128054100" y="154305000"/>
                  <a:pt x="123444000" y="148542375"/>
                  <a:pt x="123444000" y="141446250"/>
                </a:cubicBez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</p:spTree>
    <p:extLst>
      <p:ext uri="{BB962C8B-B14F-4D97-AF65-F5344CB8AC3E}">
        <p14:creationId xmlns:p14="http://schemas.microsoft.com/office/powerpoint/2010/main" val="13488011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-Number-Placeholder-3-2">
            <a:extLst xmlns:a="http://schemas.openxmlformats.org/drawingml/2006/main">
              <a:ext uri="{FF2B5EF4-FFF2-40B4-BE49-F238E27FC236}">
                <a16:creationId xmlns:a16="http://schemas.microsoft.com/office/drawing/2014/main" id="{6547AA34-703B-4445-B729-44282E125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/>
            </a:r>
          </a:p>
        </p:txBody>
      </p:sp>
      <p:sp>
        <p:nvSpPr>
          <p:cNvPr id="2" name="Title-10-3">
            <a:extLst xmlns:a="http://schemas.openxmlformats.org/drawingml/2006/main">
              <a:ext uri="{FF2B5EF4-FFF2-40B4-BE49-F238E27FC236}">
                <a16:creationId xmlns:a16="http://schemas.microsoft.com/office/drawing/2014/main" id="{8418AB83-C0A5-4E61-A926-57449A0F3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 confident interview connects preparation with clear examples</a:t>
            </a:r>
          </a:p>
        </p:txBody>
      </p:sp>
      <p:cxnSp>
        <p:nvCxnSpPr>
          <p:cNvPr id="15" name="Google-Shape-2259-p159-4"/>
          <p:cNvCxnSpPr/>
          <p:nvPr/>
        </p:nvCxnSpPr>
        <p:spPr>
          <a:xfrm xmlns:a="http://schemas.openxmlformats.org/drawingml/2006/main">
            <a:off x="337757" y="3373755"/>
            <a:ext cx="12245435" cy="286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000000"/>
            </a:solidFill>
            <a:prstDash val="solid"/>
          </a:ln>
        </p:spPr>
      </p:cxnSp>
      <p:sp>
        <p:nvSpPr>
          <p:cNvPr id="4" name="Google-Shape-2260-p159-5">
            <a:extLst xmlns:a="http://schemas.openxmlformats.org/drawingml/2006/main">
              <a:ext uri="{FF2B5EF4-FFF2-40B4-BE49-F238E27FC236}">
                <a16:creationId xmlns:a16="http://schemas.microsoft.com/office/drawing/2014/main" id="{1BA085D4-A4F6-4443-85AC-169EE76BB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757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5" name="Google-Shape-2261-p159-6">
            <a:extLst xmlns:a="http://schemas.openxmlformats.org/drawingml/2006/main">
              <a:ext uri="{FF2B5EF4-FFF2-40B4-BE49-F238E27FC236}">
                <a16:creationId xmlns:a16="http://schemas.microsoft.com/office/drawing/2014/main" id="{40F5A295-9163-4E4C-81B4-F919412A3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770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6" name="Google-Shape-2262-p159-7">
            <a:extLst xmlns:a="http://schemas.openxmlformats.org/drawingml/2006/main">
              <a:ext uri="{FF2B5EF4-FFF2-40B4-BE49-F238E27FC236}">
                <a16:creationId xmlns:a16="http://schemas.microsoft.com/office/drawing/2014/main" id="{238285ED-FB0A-4D3E-880D-B691E5EA5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6070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7" name="Content-Placeholder-15-8">
            <a:extLst xmlns:a="http://schemas.openxmlformats.org/drawingml/2006/main">
              <a:ext uri="{FF2B5EF4-FFF2-40B4-BE49-F238E27FC236}">
                <a16:creationId xmlns:a16="http://schemas.microsoft.com/office/drawing/2014/main" id="{172415DA-0464-4321-B1A5-F4B98EA29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01  BEFORE</a:t>
            </a:r>
          </a:p>
        </p:txBody>
      </p:sp>
      <p:sp>
        <p:nvSpPr>
          <p:cNvPr id="8" name="Content-Placeholder-15-9">
            <a:extLst xmlns:a="http://schemas.openxmlformats.org/drawingml/2006/main">
              <a:ext uri="{FF2B5EF4-FFF2-40B4-BE49-F238E27FC236}">
                <a16:creationId xmlns:a16="http://schemas.microsoft.com/office/drawing/2014/main" id="{7A0B76B5-D083-4B5B-98D5-F835EF889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4156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02  DURING</a:t>
            </a:r>
          </a:p>
        </p:txBody>
      </p:sp>
      <p:sp>
        <p:nvSpPr>
          <p:cNvPr id="9" name="Content-Placeholder-15-10">
            <a:extLst xmlns:a="http://schemas.openxmlformats.org/drawingml/2006/main">
              <a:ext uri="{FF2B5EF4-FFF2-40B4-BE49-F238E27FC236}">
                <a16:creationId xmlns:a16="http://schemas.microsoft.com/office/drawing/2014/main" id="{B6EFFA09-8B9C-4386-807C-83761F05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18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03  AFTER</a:t>
            </a:r>
          </a:p>
        </p:txBody>
      </p:sp>
      <p:sp>
        <p:nvSpPr>
          <p:cNvPr id="10" name="Text-Placeholder-16-11">
            <a:extLst xmlns:a="http://schemas.openxmlformats.org/drawingml/2006/main">
              <a:ext uri="{FF2B5EF4-FFF2-40B4-BE49-F238E27FC236}">
                <a16:creationId xmlns:a16="http://schemas.microsoft.com/office/drawing/2014/main" id="{0C0C67B9-1804-4065-A1BE-9B7263DA6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7111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Communicate clearly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Listen carefully, answer with examples, explain your role, and show willingness to learn.</a:t>
            </a:r>
          </a:p>
        </p:txBody>
      </p:sp>
      <p:sp>
        <p:nvSpPr>
          <p:cNvPr id="11" name="Text-Placeholder-16-12">
            <a:extLst xmlns:a="http://schemas.openxmlformats.org/drawingml/2006/main">
              <a:ext uri="{FF2B5EF4-FFF2-40B4-BE49-F238E27FC236}">
                <a16:creationId xmlns:a16="http://schemas.microsoft.com/office/drawing/2014/main" id="{FBF763D0-7818-49B6-BA22-1DACFD8A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859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Prepare evidence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Research the organization, review your portfolio, practice answers, and prepare questions.</a:t>
            </a:r>
          </a:p>
        </p:txBody>
      </p:sp>
      <p:sp>
        <p:nvSpPr>
          <p:cNvPr id="12" name="Text-Placeholder-16-13">
            <a:extLst xmlns:a="http://schemas.openxmlformats.org/drawingml/2006/main">
              <a:ext uri="{FF2B5EF4-FFF2-40B4-BE49-F238E27FC236}">
                <a16:creationId xmlns:a16="http://schemas.microsoft.com/office/drawing/2014/main" id="{60F00365-F4C0-43A8-9AE3-72F8A3831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879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Follow up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Send a concise message, confirm next steps, record feedback, and improve future interviews.</a:t>
            </a:r>
          </a:p>
        </p:txBody>
      </p:sp>
    </p:spTree>
    <p:extLst>
      <p:ext uri="{BB962C8B-B14F-4D97-AF65-F5344CB8AC3E}">
        <p14:creationId xmlns:p14="http://schemas.microsoft.com/office/powerpoint/2010/main" val="196972467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-3-1">
            <a:extLst xmlns:a="http://schemas.openxmlformats.org/drawingml/2006/main">
              <a:ext uri="{FF2B5EF4-FFF2-40B4-BE49-F238E27FC236}">
                <a16:creationId xmlns:a16="http://schemas.microsoft.com/office/drawing/2014/main" id="{4971C3A8-DC19-46CB-8D8F-972DA85E6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738789"/>
            <a:ext cx="9448800" cy="24914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0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Ask. Listen.
Respond.</a:t>
            </a:r>
          </a:p>
        </p:txBody>
      </p:sp>
      <p:sp>
        <p:nvSpPr>
          <p:cNvPr id="2" name="Subtitle-4-2">
            <a:extLst xmlns:a="http://schemas.openxmlformats.org/drawingml/2006/main">
              <a:ext uri="{FF2B5EF4-FFF2-40B4-BE49-F238E27FC236}">
                <a16:creationId xmlns:a16="http://schemas.microsoft.com/office/drawing/2014/main" id="{7BCB8055-FB23-4C75-87CF-416F5837C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973288"/>
            <a:ext cx="3568732" cy="108023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1. Work in groups of three.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2. Rotate interviewer, applicant, and observer roles.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rPr>
              <a:t>3. Give specific feedback on clarity and professionalism.</a:t>
            </a:r>
          </a:p>
        </p:txBody>
      </p:sp>
      <p:sp>
        <p:nvSpPr>
          <p:cNvPr id="3" name="Subtitle-4-3">
            <a:extLst xmlns:a="http://schemas.openxmlformats.org/drawingml/2006/main">
              <a:ext uri="{FF2B5EF4-FFF2-40B4-BE49-F238E27FC236}">
                <a16:creationId xmlns:a16="http://schemas.microsoft.com/office/drawing/2014/main" id="{D0F68E38-27AA-4655-A44F-158E8A10C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1612868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3D8DFF"/>
                </a:solidFill>
                <a:latin typeface="Helvetica Neue"/>
                <a:ea typeface="Helvetica Neue"/>
                <a:cs typeface="Helvetica Neue"/>
              </a:rPr>
              <a:t>ROLE-PLAY</a:t>
            </a:r>
          </a:p>
        </p:txBody>
      </p:sp>
    </p:spTree>
    <p:extLst>
      <p:ext uri="{BB962C8B-B14F-4D97-AF65-F5344CB8AC3E}">
        <p14:creationId xmlns:p14="http://schemas.microsoft.com/office/powerpoint/2010/main" val="8416992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2026-08-10T15:34:12.2240000Z</dcterms:created>
  <dcterms:modified xsi:type="dcterms:W3CDTF">2026-08-10T15:34:12.2240000Z</dcterms:modified>
</coreProperties>
</file>