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1" r:id="rId2"/>
    <p:sldId id="267" r:id="rId3"/>
    <p:sldId id="268" r:id="rId4"/>
    <p:sldId id="280" r:id="rId5"/>
    <p:sldId id="269" r:id="rId6"/>
    <p:sldId id="291" r:id="rId7"/>
    <p:sldId id="273" r:id="rId8"/>
    <p:sldId id="274" r:id="rId9"/>
    <p:sldId id="281" r:id="rId10"/>
    <p:sldId id="292" r:id="rId11"/>
    <p:sldId id="29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1/15/2026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factorium.tech/article-p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%E0%B8%81%E0%B8%B2%E0%B8%A3%E0%B8%9A%E0%B8%B3%E0%B8%A3%E0%B8%B8%E0%B8%87%E0%B8%A3%E0%B8%B1%E0%B8%81%E0%B8%A9%E0%B8%B2%E0%B9%80%E0%B8%8A%E0%B8%B4%E0%B8%87%E0%B8%84%E0%B8%B2%E0%B8%94%E0%B8%81%E0%B8%B2%E0%B8%A3%E0%B8%93%E0%B9%8C+(Predictive+Maintenance)&amp;sca_esv=4349badbe1162cc9&amp;sxsrf=AE3TifPTTLh4pC03bZuJGYU-Mmh4VODm_Q:1766119789916&amp;ei=bdlEaYXJN8uA2roP46a24AI&amp;ved=2ahUKEwiz4Yf47MiRAxU6slYBHXQDDtoQgK4QegQIBRAD&amp;uact=5&amp;oq=%E0%B8%81%E0%B8%B2%E0%B8%A3%E0%B8%A7%E0%B8%B2%E0%B8%87%E0%B9%81%E0%B8%9C%E0%B8%99%E0%B8%9A%E0%B8%B3%E0%B8%A3%E0%B8%B8%E0%B8%87%E0%B8%A3%E0%B8%B1%E0%B8%81%E0%B8%A9%E0%B8%B2&amp;gs_lp=Egxnd3Mtd2l6LXNlcnAiOeC4geC4suC4o-C4p-C4suC4h-C5geC4nOC4meC4muC4s-C4o-C4uOC4h-C4o-C4seC4geC4qeC4sjIFEAAYgAQyCBAAGIAEGKIEMgUQABjvBTIFEAAY7wUyBRAAGO8FSKsXUL0JWL4PcAF4AJABAJgBcaAB2wKqAQMzLjG4AQPIAQD4AQGYAgWgAocDwgILEAAYgAQYsAMYogTCAggQABiwAxjvBcICBxAhGKABGArCAgUQIRigAZgDAIgGAZAGBZIHAzQuMaAH5A-yBwMzLjG4B4EDwgcDMi01yAcYgAgA&amp;sclient=gws-wiz-serp&amp;mstk=AUtExfCMTNl8m7rwYzGlkMrxoqU8mGZExH1MFnhoN-JNKxmJUpUpLW6A_cM1H3VCzaYnYfXAp7hMV0L3kJ4EhyBdpr7Oxd8r0PYjj-gHzZGlouE4ytyz_m1In8WxePF64GRjsPu5T0ZCp8pVuOy0n4yu5oZSKNvfhK0hr4RHSos52ZxZvN99WhCpaJTWAD5iBQxQpdUNpxLFGsIDFKFPusecvZ1wbvQ2PJwoR_orchN4buOaYY-wxL6LzxLU7kg8-4T8xunYkh7L2xeIfff4Zxbgv_wrq_Ff6EDZA4ecs7vOUcIT-w&amp;csui=3" TargetMode="External"/><Relationship Id="rId2" Type="http://schemas.openxmlformats.org/officeDocument/2006/relationships/hyperlink" Target="https://www.google.com/search?q=%E0%B8%81%E0%B8%B2%E0%B8%A3%E0%B8%9A%E0%B8%B3%E0%B8%A3%E0%B8%B8%E0%B8%87%E0%B8%A3%E0%B8%B1%E0%B8%81%E0%B8%A9%E0%B8%B2%E0%B9%80%E0%B8%8A%E0%B8%B4%E0%B8%87%E0%B8%9B%E0%B9%89%E0%B8%AD%E0%B8%87%E0%B8%81%E0%B8%B1%E0%B8%99+(Preventive+Maintenance+-+PM)&amp;sca_esv=4349badbe1162cc9&amp;sxsrf=AE3TifPTTLh4pC03bZuJGYU-Mmh4VODm_Q:1766119789916&amp;ei=bdlEaYXJN8uA2roP46a24AI&amp;ved=2ahUKEwiz4Yf47MiRAxU6slYBHXQDDtoQgK4QegQIBRAB&amp;uact=5&amp;oq=%E0%B8%81%E0%B8%B2%E0%B8%A3%E0%B8%A7%E0%B8%B2%E0%B8%87%E0%B9%81%E0%B8%9C%E0%B8%99%E0%B8%9A%E0%B8%B3%E0%B8%A3%E0%B8%B8%E0%B8%87%E0%B8%A3%E0%B8%B1%E0%B8%81%E0%B8%A9%E0%B8%B2&amp;gs_lp=Egxnd3Mtd2l6LXNlcnAiOeC4geC4suC4o-C4p-C4suC4h-C5geC4nOC4meC4muC4s-C4o-C4uOC4h-C4o-C4seC4geC4qeC4sjIFEAAYgAQyCBAAGIAEGKIEMgUQABjvBTIFEAAY7wUyBRAAGO8FSKsXUL0JWL4PcAF4AJABAJgBcaAB2wKqAQMzLjG4AQPIAQD4AQGYAgWgAocDwgILEAAYgAQYsAMYogTCAggQABiwAxjvBcICBxAhGKABGArCAgUQIRigAZgDAIgGAZAGBZIHAzQuMaAH5A-yBwMzLjG4B4EDwgcDMi01yAcYgAgA&amp;sclient=gws-wiz-serp&amp;mstk=AUtExfCMTNl8m7rwYzGlkMrxoqU8mGZExH1MFnhoN-JNKxmJUpUpLW6A_cM1H3VCzaYnYfXAp7hMV0L3kJ4EhyBdpr7Oxd8r0PYjj-gHzZGlouE4ytyz_m1In8WxePF64GRjsPu5T0ZCp8pVuOy0n4yu5oZSKNvfhK0hr4RHSos52ZxZvN99WhCpaJTWAD5iBQxQpdUNpxLFGsIDFKFPusecvZ1wbvQ2PJwoR_orchN4buOaYY-wxL6LzxLU7kg8-4T8xunYkh7L2xeIfff4Zxbgv_wrq_Ff6EDZA4ecs7vOUcIT-w&amp;csui=3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hyperlink" Target="https://www.google.com/search?q=%E0%B8%81%E0%B8%B2%E0%B8%A3%E0%B8%9A%E0%B8%B3%E0%B8%A3%E0%B8%B8%E0%B8%87%E0%B8%A3%E0%B8%B1%E0%B8%81%E0%B8%A9%E0%B8%B2%E0%B9%80%E0%B8%8A%E0%B8%B4%E0%B8%87%E0%B8%97%E0%B8%A7%E0%B8%B5%E0%B8%9C%E0%B8%A5%E0%B8%A3%E0%B8%A7%E0%B8%A1+(Total+Productive+Maintenance+-+TPM)&amp;sca_esv=4349badbe1162cc9&amp;sxsrf=AE3TifPTTLh4pC03bZuJGYU-Mmh4VODm_Q:1766119789916&amp;ei=bdlEaYXJN8uA2roP46a24AI&amp;ved=2ahUKEwiz4Yf47MiRAxU6slYBHXQDDtoQgK4QegQIBRAF&amp;uact=5&amp;oq=%E0%B8%81%E0%B8%B2%E0%B8%A3%E0%B8%A7%E0%B8%B2%E0%B8%87%E0%B9%81%E0%B8%9C%E0%B8%99%E0%B8%9A%E0%B8%B3%E0%B8%A3%E0%B8%B8%E0%B8%87%E0%B8%A3%E0%B8%B1%E0%B8%81%E0%B8%A9%E0%B8%B2&amp;gs_lp=Egxnd3Mtd2l6LXNlcnAiOeC4geC4suC4o-C4p-C4suC4h-C5geC4nOC4meC4muC4s-C4o-C4uOC4h-C4o-C4seC4geC4qeC4sjIFEAAYgAQyCBAAGIAEGKIEMgUQABjvBTIFEAAY7wUyBRAAGO8FSKsXUL0JWL4PcAF4AJABAJgBcaAB2wKqAQMzLjG4AQPIAQD4AQGYAgWgAocDwgILEAAYgAQYsAMYogTCAggQABiwAxjvBcICBxAhGKABGArCAgUQIRigAZgDAIgGAZAGBZIHAzQuMaAH5A-yBwMzLjG4B4EDwgcDMi01yAcYgAgA&amp;sclient=gws-wiz-serp&amp;mstk=AUtExfCMTNl8m7rwYzGlkMrxoqU8mGZExH1MFnhoN-JNKxmJUpUpLW6A_cM1H3VCzaYnYfXAp7hMV0L3kJ4EhyBdpr7Oxd8r0PYjj-gHzZGlouE4ytyz_m1In8WxePF64GRjsPu5T0ZCp8pVuOy0n4yu5oZSKNvfhK0hr4RHSos52ZxZvN99WhCpaJTWAD5iBQxQpdUNpxLFGsIDFKFPusecvZ1wbvQ2PJwoR_orchN4buOaYY-wxL6LzxLU7kg8-4T8xunYkh7L2xeIfff4Zxbgv_wrq_Ff6EDZA4ecs7vOUcIT-w&amp;csui=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h-TH" sz="5400" b="1" dirty="0" smtClean="0">
                <a:solidFill>
                  <a:srgbClr val="0A0A0A"/>
                </a:solidFill>
                <a:latin typeface="Google Sans"/>
              </a:rPr>
              <a:t>การวางแผนบำรุงรักษา</a:t>
            </a:r>
            <a:endParaRPr lang="th-TH" sz="5400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97280" y="2063943"/>
            <a:ext cx="10058400" cy="4023360"/>
          </a:xfrm>
        </p:spPr>
        <p:txBody>
          <a:bodyPr>
            <a:normAutofit/>
          </a:bodyPr>
          <a:lstStyle/>
          <a:p>
            <a:r>
              <a:rPr lang="th-TH" sz="4800" b="1" dirty="0" smtClean="0">
                <a:solidFill>
                  <a:schemeClr val="tx1"/>
                </a:solidFill>
                <a:cs typeface="+mj-cs"/>
              </a:rPr>
              <a:t>หัวข้อบรรยายในวันนี้</a:t>
            </a:r>
          </a:p>
          <a:p>
            <a:r>
              <a:rPr lang="th-TH" sz="4800" b="1" dirty="0" smtClean="0">
                <a:solidFill>
                  <a:schemeClr val="tx1"/>
                </a:solidFill>
                <a:cs typeface="+mj-cs"/>
              </a:rPr>
              <a:t>1.</a:t>
            </a:r>
            <a:r>
              <a:rPr lang="th-TH" sz="4800" dirty="0" smtClean="0">
                <a:solidFill>
                  <a:schemeClr val="tx1"/>
                </a:solidFill>
              </a:rPr>
              <a:t> </a:t>
            </a:r>
            <a:r>
              <a:rPr lang="th-TH" sz="4800" b="1" dirty="0" smtClean="0">
                <a:solidFill>
                  <a:schemeClr val="tx1"/>
                </a:solidFill>
                <a:cs typeface="+mj-cs"/>
              </a:rPr>
              <a:t>การวางแผนบำรุงรักษา</a:t>
            </a:r>
          </a:p>
          <a:p>
            <a:r>
              <a:rPr lang="th-TH" sz="4800" b="1" dirty="0" smtClean="0">
                <a:solidFill>
                  <a:schemeClr val="tx1"/>
                </a:solidFill>
                <a:cs typeface="+mj-cs"/>
              </a:rPr>
              <a:t>2. หลักการ</a:t>
            </a:r>
            <a:r>
              <a:rPr lang="th-TH" sz="4800" b="1" dirty="0">
                <a:solidFill>
                  <a:schemeClr val="tx1"/>
                </a:solidFill>
                <a:cs typeface="+mj-cs"/>
              </a:rPr>
              <a:t>บริหารและโปรแกรมการบำรุงรักษา</a:t>
            </a:r>
            <a:br>
              <a:rPr lang="th-TH" sz="4800" b="1" dirty="0">
                <a:solidFill>
                  <a:schemeClr val="tx1"/>
                </a:solidFill>
                <a:cs typeface="+mj-cs"/>
              </a:rPr>
            </a:br>
            <a:r>
              <a:rPr lang="th-TH" sz="4800" b="1" dirty="0" smtClean="0">
                <a:solidFill>
                  <a:schemeClr val="tx1"/>
                </a:solidFill>
                <a:cs typeface="+mj-cs"/>
              </a:rPr>
              <a:t>3. ปัจจัย</a:t>
            </a:r>
            <a:r>
              <a:rPr lang="th-TH" sz="4800" b="1" dirty="0">
                <a:solidFill>
                  <a:schemeClr val="tx1"/>
                </a:solidFill>
                <a:cs typeface="+mj-cs"/>
              </a:rPr>
              <a:t>สำคัญที่มีผลต่อการบริหารการบำรุงรักษา</a:t>
            </a:r>
            <a:br>
              <a:rPr lang="th-TH" sz="4800" b="1" dirty="0">
                <a:solidFill>
                  <a:schemeClr val="tx1"/>
                </a:solidFill>
                <a:cs typeface="+mj-cs"/>
              </a:rPr>
            </a:br>
            <a:r>
              <a:rPr lang="th-TH" sz="4800" b="1" dirty="0">
                <a:solidFill>
                  <a:schemeClr val="tx1"/>
                </a:solidFill>
                <a:cs typeface="+mj-cs"/>
              </a:rPr>
              <a:t>4</a:t>
            </a:r>
            <a:r>
              <a:rPr lang="th-TH" sz="4800" b="1" dirty="0" smtClean="0">
                <a:solidFill>
                  <a:schemeClr val="tx1"/>
                </a:solidFill>
                <a:cs typeface="+mj-cs"/>
              </a:rPr>
              <a:t>. </a:t>
            </a:r>
            <a:r>
              <a:rPr lang="th-TH" sz="4800" b="1" dirty="0">
                <a:solidFill>
                  <a:schemeClr val="tx1"/>
                </a:solidFill>
                <a:cs typeface="+mj-cs"/>
              </a:rPr>
              <a:t>นโยบายการบำรุงรักษา</a:t>
            </a: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943" y="0"/>
            <a:ext cx="1365057" cy="136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66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solidFill>
                  <a:schemeClr val="tx1"/>
                </a:solidFill>
              </a:rPr>
              <a:t>ขั้นตอนการวางแผนการบำรุงรักษา</a:t>
            </a:r>
            <a:endParaRPr lang="th-TH" b="1" dirty="0">
              <a:solidFill>
                <a:schemeClr val="tx1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b="1" dirty="0">
                <a:solidFill>
                  <a:schemeClr val="tx1"/>
                </a:solidFill>
                <a:cs typeface="+mj-cs"/>
              </a:rPr>
              <a:t>การวางแผนการบำรุงรักษาที่ดีประกอบด้วยขั้นตอนหลักคือ การกำหนดเป้าหมายและประเมินสินทรัพย์, การวางแผนงาน (ระบุ 'อะไร' 'ทำไม' 'อย่างไร' และทรัพยากร), การจัดตาราง (กำหนด 'เมื่อไหร่' 'ใคร'), การดำเนินการตามแผน, และการติดตามประเมินผลเพื่อปรับปรุงอย่างต่อเนื่อง (เช่น การใช้ข้อมูลจาก </a:t>
            </a:r>
            <a:r>
              <a:rPr lang="en-US" sz="3200" b="1" dirty="0">
                <a:solidFill>
                  <a:schemeClr val="tx1"/>
                </a:solidFill>
                <a:cs typeface="+mj-cs"/>
                <a:hlinkClick r:id="rId2"/>
              </a:rPr>
              <a:t>CMMS</a:t>
            </a:r>
            <a:r>
              <a:rPr lang="en-US" sz="3200" b="1" dirty="0">
                <a:solidFill>
                  <a:schemeClr val="tx1"/>
                </a:solidFill>
                <a:cs typeface="+mj-cs"/>
              </a:rPr>
              <a:t> </a:t>
            </a:r>
            <a:r>
              <a:rPr lang="th-TH" sz="3200" b="1" dirty="0">
                <a:solidFill>
                  <a:schemeClr val="tx1"/>
                </a:solidFill>
                <a:cs typeface="+mj-cs"/>
              </a:rPr>
              <a:t>และการทำแบบสอบถามจากผู้ใช้) เพื่อให้มั่นใจว่าสินทรัพย์มีประสิทธิภาพและลดการหยุดทำงาน. </a:t>
            </a:r>
            <a:endParaRPr lang="th-TH" sz="3200" b="1" dirty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86115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003761" y="332509"/>
            <a:ext cx="10058400" cy="781396"/>
          </a:xfrm>
        </p:spPr>
        <p:txBody>
          <a:bodyPr/>
          <a:lstStyle/>
          <a:p>
            <a:r>
              <a:rPr lang="th-TH" b="1" dirty="0">
                <a:solidFill>
                  <a:schemeClr val="tx1"/>
                </a:solidFill>
              </a:rPr>
              <a:t>ขั้นตอนการวางแผนการบำรุงรักษา</a:t>
            </a:r>
            <a:endParaRPr lang="th-TH" b="1" dirty="0">
              <a:solidFill>
                <a:schemeClr val="tx1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03761" y="1113905"/>
            <a:ext cx="10058400" cy="4023360"/>
          </a:xfrm>
        </p:spPr>
        <p:txBody>
          <a:bodyPr>
            <a:noAutofit/>
          </a:bodyPr>
          <a:lstStyle/>
          <a:p>
            <a:r>
              <a:rPr lang="th-TH" sz="1400" dirty="0" smtClean="0">
                <a:solidFill>
                  <a:schemeClr val="tx1"/>
                </a:solidFill>
                <a:cs typeface="+mj-cs"/>
              </a:rPr>
              <a:t>1. กำหนด</a:t>
            </a:r>
            <a:r>
              <a:rPr lang="th-TH" sz="1400" dirty="0">
                <a:solidFill>
                  <a:schemeClr val="tx1"/>
                </a:solidFill>
                <a:cs typeface="+mj-cs"/>
              </a:rPr>
              <a:t>เป้าหมายและประเมินสินทรัพย์ (</a:t>
            </a:r>
            <a:r>
              <a:rPr lang="en-US" sz="1400" dirty="0">
                <a:solidFill>
                  <a:schemeClr val="tx1"/>
                </a:solidFill>
                <a:cs typeface="+mj-cs"/>
              </a:rPr>
              <a:t>Goal Setting &amp; Asset Assessment):</a:t>
            </a:r>
          </a:p>
          <a:p>
            <a:pPr lvl="1"/>
            <a:r>
              <a:rPr lang="th-TH" sz="1400" dirty="0">
                <a:solidFill>
                  <a:schemeClr val="tx1"/>
                </a:solidFill>
                <a:cs typeface="+mj-cs"/>
              </a:rPr>
              <a:t>กำหนด</a:t>
            </a:r>
            <a:r>
              <a:rPr lang="th-TH" sz="1400" dirty="0" err="1">
                <a:solidFill>
                  <a:schemeClr val="tx1"/>
                </a:solidFill>
                <a:cs typeface="+mj-cs"/>
              </a:rPr>
              <a:t>วัตถุุ</a:t>
            </a:r>
            <a:r>
              <a:rPr lang="th-TH" sz="1400" dirty="0">
                <a:solidFill>
                  <a:schemeClr val="tx1"/>
                </a:solidFill>
                <a:cs typeface="+mj-cs"/>
              </a:rPr>
              <a:t>ประสงค์ที่ชัดเจน (ลด </a:t>
            </a:r>
            <a:r>
              <a:rPr lang="en-US" sz="1400" dirty="0">
                <a:solidFill>
                  <a:schemeClr val="tx1"/>
                </a:solidFill>
                <a:cs typeface="+mj-cs"/>
              </a:rPr>
              <a:t>Downtime, </a:t>
            </a:r>
            <a:r>
              <a:rPr lang="th-TH" sz="1400" dirty="0">
                <a:solidFill>
                  <a:schemeClr val="tx1"/>
                </a:solidFill>
                <a:cs typeface="+mj-cs"/>
              </a:rPr>
              <a:t>ยืดอายุการใช้งาน, เพิ่มความปลอดภัย).</a:t>
            </a:r>
          </a:p>
          <a:p>
            <a:pPr lvl="1"/>
            <a:r>
              <a:rPr lang="th-TH" sz="1400" dirty="0">
                <a:solidFill>
                  <a:schemeClr val="tx1"/>
                </a:solidFill>
                <a:cs typeface="+mj-cs"/>
              </a:rPr>
              <a:t>ระบุและจัดลำดับความสำคัญของเครื่องจักร/อุปกรณ์สำคัญ (</a:t>
            </a:r>
            <a:r>
              <a:rPr lang="en-US" sz="1400" dirty="0">
                <a:solidFill>
                  <a:schemeClr val="tx1"/>
                </a:solidFill>
                <a:cs typeface="+mj-cs"/>
              </a:rPr>
              <a:t>Critical Assets) </a:t>
            </a:r>
            <a:r>
              <a:rPr lang="th-TH" sz="1400" dirty="0">
                <a:solidFill>
                  <a:schemeClr val="tx1"/>
                </a:solidFill>
                <a:cs typeface="+mj-cs"/>
              </a:rPr>
              <a:t>โดยพิจารณาจากความเสี่ยงและความล้มเหลวที่อาจเกิดขึ้น.</a:t>
            </a:r>
          </a:p>
          <a:p>
            <a:r>
              <a:rPr lang="th-TH" sz="1400" dirty="0" smtClean="0">
                <a:solidFill>
                  <a:schemeClr val="tx1"/>
                </a:solidFill>
                <a:cs typeface="+mj-cs"/>
              </a:rPr>
              <a:t>2. การ</a:t>
            </a:r>
            <a:r>
              <a:rPr lang="th-TH" sz="1400" dirty="0">
                <a:solidFill>
                  <a:schemeClr val="tx1"/>
                </a:solidFill>
                <a:cs typeface="+mj-cs"/>
              </a:rPr>
              <a:t>วางแผนงาน (</a:t>
            </a:r>
            <a:r>
              <a:rPr lang="en-US" sz="1400" dirty="0">
                <a:solidFill>
                  <a:schemeClr val="tx1"/>
                </a:solidFill>
                <a:cs typeface="+mj-cs"/>
              </a:rPr>
              <a:t>Work Planning):</a:t>
            </a:r>
          </a:p>
          <a:p>
            <a:pPr lvl="1"/>
            <a:r>
              <a:rPr lang="th-TH" sz="1400" dirty="0">
                <a:solidFill>
                  <a:schemeClr val="tx1"/>
                </a:solidFill>
                <a:cs typeface="+mj-cs"/>
              </a:rPr>
              <a:t>ระบุงาน: กำหนด "อะไร" ที่ต้องทำ (เช่น ตรวจสอบ, ทำความสะอาด, เปลี่ยนอะไหล่).</a:t>
            </a:r>
          </a:p>
          <a:p>
            <a:pPr lvl="1"/>
            <a:r>
              <a:rPr lang="th-TH" sz="1400" dirty="0">
                <a:solidFill>
                  <a:schemeClr val="tx1"/>
                </a:solidFill>
                <a:cs typeface="+mj-cs"/>
              </a:rPr>
              <a:t>ระบุเหตุผล: กำหนด "ทำไม" ถึงต้องทำ (แก้ไขปัญหา, ป้องกันการเสีย).</a:t>
            </a:r>
          </a:p>
          <a:p>
            <a:pPr lvl="1"/>
            <a:r>
              <a:rPr lang="th-TH" sz="1400" dirty="0">
                <a:solidFill>
                  <a:schemeClr val="tx1"/>
                </a:solidFill>
                <a:cs typeface="+mj-cs"/>
              </a:rPr>
              <a:t>ระบุวิธีการ: กำหนด "อย่างไร" ในการปฏิบัติงาน.</a:t>
            </a:r>
          </a:p>
          <a:p>
            <a:pPr lvl="1"/>
            <a:r>
              <a:rPr lang="th-TH" sz="1400" dirty="0">
                <a:solidFill>
                  <a:schemeClr val="tx1"/>
                </a:solidFill>
                <a:cs typeface="+mj-cs"/>
              </a:rPr>
              <a:t>จัดหาทรัพยากร: เตรียมเครื่องมือ, อะไหล่, วัสดุ, และแรงงานที่จำเป็น (รวมถึงผู้รับเหมาภายนอกถ้ามี).</a:t>
            </a:r>
          </a:p>
          <a:p>
            <a:r>
              <a:rPr lang="th-TH" sz="1400" dirty="0" smtClean="0">
                <a:solidFill>
                  <a:schemeClr val="tx1"/>
                </a:solidFill>
                <a:cs typeface="+mj-cs"/>
              </a:rPr>
              <a:t>3. การ</a:t>
            </a:r>
            <a:r>
              <a:rPr lang="th-TH" sz="1400" dirty="0">
                <a:solidFill>
                  <a:schemeClr val="tx1"/>
                </a:solidFill>
                <a:cs typeface="+mj-cs"/>
              </a:rPr>
              <a:t>จัดตารางการปฏิบัติงาน (</a:t>
            </a:r>
            <a:r>
              <a:rPr lang="en-US" sz="1400" dirty="0">
                <a:solidFill>
                  <a:schemeClr val="tx1"/>
                </a:solidFill>
                <a:cs typeface="+mj-cs"/>
              </a:rPr>
              <a:t>Scheduling):</a:t>
            </a:r>
          </a:p>
          <a:p>
            <a:pPr lvl="1"/>
            <a:r>
              <a:rPr lang="th-TH" sz="1400" dirty="0">
                <a:solidFill>
                  <a:schemeClr val="tx1"/>
                </a:solidFill>
                <a:cs typeface="+mj-cs"/>
              </a:rPr>
              <a:t>กำหนด "เมื่อไหร่" และ "ใคร" ที่จะทำงานนั้นๆ โดยใช้ข้อมูลจากแผนงาน, ความพร้อมของทีม, และลำดับความสำคัญ.</a:t>
            </a:r>
          </a:p>
          <a:p>
            <a:pPr lvl="1"/>
            <a:r>
              <a:rPr lang="th-TH" sz="1400" dirty="0">
                <a:solidFill>
                  <a:schemeClr val="tx1"/>
                </a:solidFill>
                <a:cs typeface="+mj-cs"/>
              </a:rPr>
              <a:t>ใช้ทักษะและประสบการณ์ของช่างเทคนิคในการประเมินเวลาปฏิบัติงานจริง.</a:t>
            </a:r>
          </a:p>
          <a:p>
            <a:r>
              <a:rPr lang="th-TH" sz="1400" dirty="0" smtClean="0">
                <a:solidFill>
                  <a:schemeClr val="tx1"/>
                </a:solidFill>
                <a:cs typeface="+mj-cs"/>
              </a:rPr>
              <a:t>4. การ</a:t>
            </a:r>
            <a:r>
              <a:rPr lang="th-TH" sz="1400" dirty="0">
                <a:solidFill>
                  <a:schemeClr val="tx1"/>
                </a:solidFill>
                <a:cs typeface="+mj-cs"/>
              </a:rPr>
              <a:t>ดำเนินการและการควบคุม (</a:t>
            </a:r>
            <a:r>
              <a:rPr lang="en-US" sz="1400" dirty="0">
                <a:solidFill>
                  <a:schemeClr val="tx1"/>
                </a:solidFill>
                <a:cs typeface="+mj-cs"/>
              </a:rPr>
              <a:t>Execution &amp; Control):</a:t>
            </a:r>
          </a:p>
          <a:p>
            <a:pPr lvl="1"/>
            <a:r>
              <a:rPr lang="th-TH" sz="1400" dirty="0">
                <a:solidFill>
                  <a:schemeClr val="tx1"/>
                </a:solidFill>
                <a:cs typeface="+mj-cs"/>
              </a:rPr>
              <a:t>ดำเนินการตามใบสั่งงาน (</a:t>
            </a:r>
            <a:r>
              <a:rPr lang="en-US" sz="1400" dirty="0">
                <a:solidFill>
                  <a:schemeClr val="tx1"/>
                </a:solidFill>
                <a:cs typeface="+mj-cs"/>
              </a:rPr>
              <a:t>Work Order) </a:t>
            </a:r>
            <a:r>
              <a:rPr lang="th-TH" sz="1400" dirty="0">
                <a:solidFill>
                  <a:schemeClr val="tx1"/>
                </a:solidFill>
                <a:cs typeface="+mj-cs"/>
              </a:rPr>
              <a:t>ที่วางแผนไว้.</a:t>
            </a:r>
          </a:p>
          <a:p>
            <a:pPr lvl="1"/>
            <a:r>
              <a:rPr lang="th-TH" sz="1400" dirty="0">
                <a:solidFill>
                  <a:schemeClr val="tx1"/>
                </a:solidFill>
                <a:cs typeface="+mj-cs"/>
              </a:rPr>
              <a:t>ใช้ระบบ </a:t>
            </a:r>
            <a:r>
              <a:rPr lang="en-US" sz="1400" dirty="0">
                <a:solidFill>
                  <a:schemeClr val="tx1"/>
                </a:solidFill>
                <a:cs typeface="+mj-cs"/>
              </a:rPr>
              <a:t>CMMS (Computerized Maintenance Management System) </a:t>
            </a:r>
            <a:r>
              <a:rPr lang="th-TH" sz="1400" dirty="0">
                <a:solidFill>
                  <a:schemeClr val="tx1"/>
                </a:solidFill>
                <a:cs typeface="+mj-cs"/>
              </a:rPr>
              <a:t>เพื่อติดตามงานและบันทึกข้อมูล.</a:t>
            </a:r>
          </a:p>
          <a:p>
            <a:r>
              <a:rPr lang="th-TH" sz="1400" dirty="0" smtClean="0">
                <a:solidFill>
                  <a:schemeClr val="tx1"/>
                </a:solidFill>
                <a:cs typeface="+mj-cs"/>
              </a:rPr>
              <a:t>5. การ</a:t>
            </a:r>
            <a:r>
              <a:rPr lang="th-TH" sz="1400" dirty="0">
                <a:solidFill>
                  <a:schemeClr val="tx1"/>
                </a:solidFill>
                <a:cs typeface="+mj-cs"/>
              </a:rPr>
              <a:t>ติดตามและปรับปรุง (</a:t>
            </a:r>
            <a:r>
              <a:rPr lang="en-US" sz="1400" dirty="0">
                <a:solidFill>
                  <a:schemeClr val="tx1"/>
                </a:solidFill>
                <a:cs typeface="+mj-cs"/>
              </a:rPr>
              <a:t>Monitoring &amp; Improvement):</a:t>
            </a:r>
          </a:p>
          <a:p>
            <a:pPr lvl="1"/>
            <a:r>
              <a:rPr lang="th-TH" sz="1400" dirty="0">
                <a:solidFill>
                  <a:schemeClr val="tx1"/>
                </a:solidFill>
                <a:cs typeface="+mj-cs"/>
              </a:rPr>
              <a:t>วัดผล: เปรียบเทียบเวลาทำงานจริงกับแผนที่วางไว้ (</a:t>
            </a:r>
            <a:r>
              <a:rPr lang="en-US" sz="1400" dirty="0">
                <a:solidFill>
                  <a:schemeClr val="tx1"/>
                </a:solidFill>
                <a:cs typeface="+mj-cs"/>
              </a:rPr>
              <a:t>KPIs).</a:t>
            </a:r>
          </a:p>
          <a:p>
            <a:pPr lvl="1"/>
            <a:r>
              <a:rPr lang="th-TH" sz="1400" dirty="0">
                <a:solidFill>
                  <a:schemeClr val="tx1"/>
                </a:solidFill>
                <a:cs typeface="+mj-cs"/>
              </a:rPr>
              <a:t>ประเมิน: ทบทวนประสิทธิภาพ, ระบุรูปแบบความล้มเหลว, รับฟังความคิดเห็นจากทีม.</a:t>
            </a:r>
          </a:p>
          <a:p>
            <a:pPr lvl="1"/>
            <a:r>
              <a:rPr lang="th-TH" sz="1400" dirty="0">
                <a:solidFill>
                  <a:schemeClr val="tx1"/>
                </a:solidFill>
                <a:cs typeface="+mj-cs"/>
              </a:rPr>
              <a:t>ปรับปรุง: </a:t>
            </a:r>
            <a:r>
              <a:rPr lang="th-TH" sz="1400" dirty="0" err="1">
                <a:solidFill>
                  <a:schemeClr val="tx1"/>
                </a:solidFill>
                <a:cs typeface="+mj-cs"/>
              </a:rPr>
              <a:t>อัปเดต</a:t>
            </a:r>
            <a:r>
              <a:rPr lang="th-TH" sz="1400" dirty="0">
                <a:solidFill>
                  <a:schemeClr val="tx1"/>
                </a:solidFill>
                <a:cs typeface="+mj-cs"/>
              </a:rPr>
              <a:t>แผน, ขั้นตอนปฏิบัติงาน (</a:t>
            </a:r>
            <a:r>
              <a:rPr lang="en-US" sz="1400" dirty="0">
                <a:solidFill>
                  <a:schemeClr val="tx1"/>
                </a:solidFill>
                <a:cs typeface="+mj-cs"/>
              </a:rPr>
              <a:t>SOPs), </a:t>
            </a:r>
            <a:r>
              <a:rPr lang="th-TH" sz="1400" dirty="0">
                <a:solidFill>
                  <a:schemeClr val="tx1"/>
                </a:solidFill>
                <a:cs typeface="+mj-cs"/>
              </a:rPr>
              <a:t>และฝึกอบรมพนักงานตามผลการประเมิน. </a:t>
            </a:r>
          </a:p>
          <a:p>
            <a:endParaRPr lang="th-TH" sz="1400" dirty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22154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Maintenance Planning</a:t>
            </a:r>
            <a:endParaRPr lang="th-TH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thaiDist"/>
            <a:r>
              <a:rPr lang="th-TH" sz="3600" b="1" dirty="0">
                <a:solidFill>
                  <a:schemeClr val="tx1"/>
                </a:solidFill>
              </a:rPr>
              <a:t>การวางแผนบำรุงรักษา คือ กระบวนการเชิงระบบในการกำหนดว่าต้องบำรุงรักษา</a:t>
            </a:r>
            <a:r>
              <a:rPr lang="th-TH" sz="3600" b="1" dirty="0" smtClean="0">
                <a:solidFill>
                  <a:schemeClr val="tx1"/>
                </a:solidFill>
              </a:rPr>
              <a:t>เครื่องจักร อุปกรณ์ </a:t>
            </a:r>
            <a:r>
              <a:rPr lang="th-TH" sz="3600" b="1" dirty="0">
                <a:solidFill>
                  <a:schemeClr val="tx1"/>
                </a:solidFill>
              </a:rPr>
              <a:t>หรือสินทรัพย์</a:t>
            </a:r>
            <a:r>
              <a:rPr lang="th-TH" sz="3600" b="1" dirty="0" smtClean="0">
                <a:solidFill>
                  <a:schemeClr val="tx1"/>
                </a:solidFill>
              </a:rPr>
              <a:t>ใด เมื่อไหร่ อย่างไร </a:t>
            </a:r>
            <a:r>
              <a:rPr lang="th-TH" sz="3600" b="1" dirty="0">
                <a:solidFill>
                  <a:schemeClr val="tx1"/>
                </a:solidFill>
              </a:rPr>
              <a:t>และด้วย</a:t>
            </a:r>
            <a:r>
              <a:rPr lang="th-TH" sz="3600" b="1" dirty="0" smtClean="0">
                <a:solidFill>
                  <a:schemeClr val="tx1"/>
                </a:solidFill>
              </a:rPr>
              <a:t>ทรัพยากรใดบ้าง </a:t>
            </a:r>
            <a:r>
              <a:rPr lang="th-TH" sz="3600" b="1" dirty="0">
                <a:solidFill>
                  <a:schemeClr val="tx1"/>
                </a:solidFill>
              </a:rPr>
              <a:t>(เช่น อะไหล่, เครื่องมือ, คน) เพื่อให้สินทรัพย์ทำงานได้อย่างมีประสิทธิภาพสูงสุด ลดการ</a:t>
            </a:r>
            <a:r>
              <a:rPr lang="th-TH" sz="3600" b="1" dirty="0" smtClean="0">
                <a:solidFill>
                  <a:schemeClr val="tx1"/>
                </a:solidFill>
              </a:rPr>
              <a:t>หยุดชะงัก </a:t>
            </a:r>
            <a:r>
              <a:rPr lang="th-TH" sz="3600" b="1" dirty="0">
                <a:solidFill>
                  <a:schemeClr val="tx1"/>
                </a:solidFill>
              </a:rPr>
              <a:t>ยืดอายุการใช้</a:t>
            </a:r>
            <a:r>
              <a:rPr lang="th-TH" sz="3600" b="1" dirty="0" smtClean="0">
                <a:solidFill>
                  <a:schemeClr val="tx1"/>
                </a:solidFill>
              </a:rPr>
              <a:t>งาน </a:t>
            </a:r>
            <a:r>
              <a:rPr lang="th-TH" sz="3600" b="1" dirty="0">
                <a:solidFill>
                  <a:schemeClr val="tx1"/>
                </a:solidFill>
              </a:rPr>
              <a:t>และลดค่าใช้จ่ายระยะยาว โดยมักทำเป็นเอกสารรายละเอียดงานบำรุงรักษาตามกำหนดเวลา (</a:t>
            </a:r>
            <a:r>
              <a:rPr lang="en-US" sz="3600" b="1" dirty="0">
                <a:solidFill>
                  <a:schemeClr val="tx1"/>
                </a:solidFill>
              </a:rPr>
              <a:t>Planned Maintenance) </a:t>
            </a:r>
            <a:r>
              <a:rPr lang="th-TH" sz="3600" b="1" dirty="0">
                <a:solidFill>
                  <a:schemeClr val="tx1"/>
                </a:solidFill>
              </a:rPr>
              <a:t>เพื่อให้การดำเนินงานเป็นไปอย่างมีโครงสร้างและคาดการณ์ได้.</a:t>
            </a:r>
            <a:r>
              <a:rPr lang="th-TH" sz="3600" dirty="0">
                <a:solidFill>
                  <a:schemeClr val="tx1"/>
                </a:solidFill>
              </a:rPr>
              <a:t> </a:t>
            </a:r>
            <a:r>
              <a:rPr lang="th-TH" sz="3600" dirty="0">
                <a:solidFill>
                  <a:schemeClr val="tx1"/>
                </a:solidFill>
                <a:cs typeface="+mj-cs"/>
              </a:rPr>
              <a:t> </a:t>
            </a: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943" y="0"/>
            <a:ext cx="1365057" cy="136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29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th-TH" b="1" dirty="0">
                <a:solidFill>
                  <a:schemeClr val="tx1"/>
                </a:solidFill>
                <a:latin typeface="Arial" panose="020B0604020202020204" pitchFamily="34" charset="0"/>
              </a:rPr>
              <a:t>องค์ประกอบสำคัญของการวางแผนบำรุงรักษา</a:t>
            </a:r>
            <a:endParaRPr lang="th-TH" sz="4000" dirty="0">
              <a:solidFill>
                <a:schemeClr val="tx1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</a:pPr>
            <a:r>
              <a:rPr lang="th-TH" sz="3600" dirty="0">
                <a:solidFill>
                  <a:schemeClr val="tx1"/>
                </a:solidFill>
                <a:cs typeface="+mj-cs"/>
              </a:rPr>
              <a:t> </a:t>
            </a:r>
            <a:r>
              <a:rPr lang="th-TH" sz="3600" b="1" dirty="0" smtClean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 กำหนดขอบเขตงาน:</a:t>
            </a:r>
            <a:r>
              <a:rPr lang="th-TH" sz="3600" dirty="0" smtClean="0">
                <a:solidFill>
                  <a:srgbClr val="0A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th-TH" sz="3600" dirty="0" smtClean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ระบุว่าต้องบำรุงรักษาอะไรบ้าง (เช่น เครื่องจักร, อุปกรณ์) และระบุงานเฉพาะเจาะจง</a:t>
            </a:r>
            <a:endParaRPr lang="th-TH" sz="3600" dirty="0" smtClean="0">
              <a:solidFill>
                <a:srgbClr val="0A0A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h-TH" sz="3600" b="1" dirty="0" smtClean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 กำหนด</a:t>
            </a:r>
            <a:r>
              <a:rPr lang="th-TH" sz="3600" b="1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ความถี่และเวลา:</a:t>
            </a:r>
            <a:r>
              <a:rPr lang="th-TH" sz="3600" dirty="0">
                <a:solidFill>
                  <a:srgbClr val="0A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th-TH" sz="3600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กำหนดตารางการตรวจเช็ค ซ่อมแซมตามรอบเวลา (</a:t>
            </a:r>
            <a:r>
              <a:rPr lang="th-TH" sz="3600" dirty="0" err="1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Periodical</a:t>
            </a:r>
            <a:r>
              <a:rPr lang="th-TH" sz="3600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th-TH" sz="3600" dirty="0" err="1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Check</a:t>
            </a:r>
            <a:r>
              <a:rPr lang="th-TH" sz="3600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) หรือตามสภาพการใช้งานจริง</a:t>
            </a:r>
            <a:endParaRPr lang="th-TH" sz="3600" dirty="0">
              <a:solidFill>
                <a:srgbClr val="0A0A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h-TH" sz="3600" b="1" dirty="0" smtClean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 จัดสรร</a:t>
            </a:r>
            <a:r>
              <a:rPr lang="th-TH" sz="3600" b="1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ทรัพยากร:</a:t>
            </a:r>
            <a:r>
              <a:rPr lang="th-TH" sz="3600" dirty="0">
                <a:solidFill>
                  <a:srgbClr val="0A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th-TH" sz="3600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เตรียมพร้อมเรื่องอะไหล่ วัสดุ เครื่องมือ และบุคลากรที่มีทักษะที่เหมาะสม</a:t>
            </a:r>
            <a:endParaRPr lang="th-TH" sz="3600" dirty="0">
              <a:solidFill>
                <a:srgbClr val="0A0A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h-TH" sz="3600" b="1" dirty="0" smtClean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 วิธีการ</a:t>
            </a:r>
            <a:r>
              <a:rPr lang="th-TH" sz="3600" b="1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และขั้นตอน:</a:t>
            </a:r>
            <a:r>
              <a:rPr lang="th-TH" sz="3600" dirty="0">
                <a:solidFill>
                  <a:srgbClr val="0A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th-TH" sz="3600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กำหนดวิธีการปฏิบัติงานให้ชัดเจน (</a:t>
            </a:r>
            <a:r>
              <a:rPr lang="th-TH" sz="3600" dirty="0" err="1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How</a:t>
            </a:r>
            <a:r>
              <a:rPr lang="th-TH" sz="3600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) เพื่อให้งานมีมาตรฐาน</a:t>
            </a:r>
            <a:endParaRPr lang="th-TH" sz="3600" dirty="0">
              <a:solidFill>
                <a:srgbClr val="0A0A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h-TH" sz="3600" b="1" dirty="0" smtClean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 วิเคราะห์</a:t>
            </a:r>
            <a:r>
              <a:rPr lang="th-TH" sz="3600" b="1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และปรับปรุง:</a:t>
            </a:r>
            <a:r>
              <a:rPr lang="th-TH" sz="3600" dirty="0">
                <a:solidFill>
                  <a:srgbClr val="0A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th-TH" sz="3600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ใช้ข้อมูลความล้มเหลว (</a:t>
            </a:r>
            <a:r>
              <a:rPr lang="th-TH" sz="3600" dirty="0" err="1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MTBF</a:t>
            </a:r>
            <a:r>
              <a:rPr lang="th-TH" sz="3600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, </a:t>
            </a:r>
            <a:r>
              <a:rPr lang="th-TH" sz="3600" dirty="0" err="1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MTTR</a:t>
            </a:r>
            <a:r>
              <a:rPr lang="th-TH" sz="3600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) เพื่อวิเคราะห์ปัญหา และปรับปรุงแผนอย่างต่อเนื่อง</a:t>
            </a:r>
            <a:endParaRPr lang="th-TH" sz="3600" dirty="0">
              <a:solidFill>
                <a:schemeClr val="tx1"/>
              </a:solidFill>
              <a:cs typeface="+mj-cs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943" y="0"/>
            <a:ext cx="1365057" cy="1365057"/>
          </a:xfrm>
          <a:prstGeom prst="rect">
            <a:avLst/>
          </a:prstGeom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-423156"/>
            <a:ext cx="43282" cy="8463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76176" rIns="0" bIns="15235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07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th-TH" b="1" dirty="0">
                <a:solidFill>
                  <a:schemeClr val="tx1"/>
                </a:solidFill>
                <a:latin typeface="Arial" panose="020B0604020202020204" pitchFamily="34" charset="0"/>
              </a:rPr>
              <a:t>ประโยชน์ของการวางแผนที่ดี</a:t>
            </a:r>
            <a:endParaRPr lang="th-TH" sz="2400" dirty="0">
              <a:solidFill>
                <a:schemeClr val="tx1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166899" y="2109736"/>
            <a:ext cx="9919162" cy="220053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6176" rIns="0" bIns="152352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h-TH" sz="3200" b="1" dirty="0" smtClean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เพิ่ม</a:t>
            </a:r>
            <a:r>
              <a:rPr lang="th-TH" sz="3200" b="1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ความน่าเชื่อถือ:</a:t>
            </a:r>
            <a:r>
              <a:rPr lang="th-TH" sz="3200" dirty="0">
                <a:solidFill>
                  <a:srgbClr val="0A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th-TH" sz="3200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สินทรัพย์พร้อมใช้งานและลดการหยุดชะงักที่ไม่คาดคิด</a:t>
            </a:r>
            <a:endParaRPr lang="th-TH" sz="3200" dirty="0">
              <a:solidFill>
                <a:srgbClr val="0A0A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h-TH" sz="3200" b="1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ลดต้นทุน:</a:t>
            </a:r>
            <a:r>
              <a:rPr lang="th-TH" sz="3200" dirty="0">
                <a:solidFill>
                  <a:srgbClr val="0A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th-TH" sz="3200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ประหยัดค่าใช้จ่ายเมื่อเทียบกับการซ่อมฉุกเฉิน</a:t>
            </a:r>
            <a:endParaRPr lang="th-TH" sz="3200" dirty="0">
              <a:solidFill>
                <a:srgbClr val="0A0A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h-TH" sz="3200" b="1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เพิ่มผลผลิต:</a:t>
            </a:r>
            <a:r>
              <a:rPr lang="th-TH" sz="3200" dirty="0">
                <a:solidFill>
                  <a:srgbClr val="0A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th-TH" sz="3200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เครื่องจักรทำงานได้อย่างมีประสิทธิภาพเต็มที่</a:t>
            </a:r>
            <a:endParaRPr lang="th-TH" sz="3200" dirty="0">
              <a:solidFill>
                <a:srgbClr val="0A0A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h-TH" sz="3200" b="1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ความปลอดภัย:</a:t>
            </a:r>
            <a:r>
              <a:rPr lang="th-TH" sz="3200" dirty="0">
                <a:solidFill>
                  <a:srgbClr val="0A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th-TH" sz="3200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ช่วยให้สภาพแวดล้อมการทำงานปลอดภัยยิ่งขึ้น</a:t>
            </a:r>
            <a:endParaRPr kumimoji="0" lang="th-TH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+mj-cs"/>
            </a:endParaRP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943" y="0"/>
            <a:ext cx="1365057" cy="1365057"/>
          </a:xfrm>
          <a:prstGeom prst="rect">
            <a:avLst/>
          </a:prstGeom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-423156"/>
            <a:ext cx="43282" cy="8463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76176" rIns="0" bIns="15235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12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84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th-TH" b="1" dirty="0">
                <a:solidFill>
                  <a:schemeClr val="tx1"/>
                </a:solidFill>
                <a:latin typeface="Arial" panose="020B0604020202020204" pitchFamily="34" charset="0"/>
              </a:rPr>
              <a:t>ประเภทของการวางแผน</a:t>
            </a:r>
            <a:r>
              <a:rPr lang="th-TH" b="1" dirty="0" smtClean="0">
                <a:solidFill>
                  <a:schemeClr val="tx1"/>
                </a:solidFill>
                <a:latin typeface="Arial" panose="020B0604020202020204" pitchFamily="34" charset="0"/>
              </a:rPr>
              <a:t>บำรุงรักษา</a:t>
            </a:r>
            <a:endParaRPr lang="th-TH" sz="2400" dirty="0">
              <a:solidFill>
                <a:schemeClr val="tx1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97280" y="2131994"/>
            <a:ext cx="10058400" cy="355474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6176" rIns="0" bIns="152352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h-TH" sz="2400" b="1" dirty="0" smtClean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  <a:hlinkClick r:id="rId2"/>
              </a:rPr>
              <a:t> การ</a:t>
            </a:r>
            <a:r>
              <a:rPr lang="th-TH" sz="2400" b="1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  <a:hlinkClick r:id="rId2"/>
              </a:rPr>
              <a:t>บำรุงรักษาเชิงป้องกัน (</a:t>
            </a:r>
            <a:r>
              <a:rPr lang="th-TH" sz="2400" b="1" dirty="0" err="1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  <a:hlinkClick r:id="rId2"/>
              </a:rPr>
              <a:t>Preventive</a:t>
            </a:r>
            <a:r>
              <a:rPr lang="th-TH" sz="2400" b="1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  <a:hlinkClick r:id="rId2"/>
              </a:rPr>
              <a:t> </a:t>
            </a:r>
            <a:r>
              <a:rPr lang="th-TH" sz="2400" b="1" dirty="0" err="1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  <a:hlinkClick r:id="rId2"/>
              </a:rPr>
              <a:t>Maintenance</a:t>
            </a:r>
            <a:r>
              <a:rPr lang="th-TH" sz="2400" b="1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  <a:hlinkClick r:id="rId2"/>
              </a:rPr>
              <a:t> - </a:t>
            </a:r>
            <a:r>
              <a:rPr lang="th-TH" sz="2400" b="1" dirty="0" err="1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  <a:hlinkClick r:id="rId2"/>
              </a:rPr>
              <a:t>PM</a:t>
            </a:r>
            <a:r>
              <a:rPr lang="th-TH" sz="2400" b="1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  <a:hlinkClick r:id="rId2"/>
              </a:rPr>
              <a:t>)</a:t>
            </a:r>
            <a:r>
              <a:rPr lang="th-TH" sz="2400" b="1" dirty="0">
                <a:solidFill>
                  <a:srgbClr val="0A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th-TH" sz="2400" dirty="0">
                <a:solidFill>
                  <a:srgbClr val="0A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th-TH" sz="2400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ทำตามตารางเวลาที่กำหนดไว้ เช่น เปลี่ยนถ่ายน้ำมัน, ตรวจเช็คตามคู่มือ เพื่อป้องกันปัญหา</a:t>
            </a:r>
            <a:endParaRPr lang="th-TH" sz="2400" dirty="0">
              <a:solidFill>
                <a:srgbClr val="0A0A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h-TH" sz="2400" b="1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  <a:hlinkClick r:id="rId3"/>
              </a:rPr>
              <a:t>การบำรุงรักษาเชิงคาดการณ์ (</a:t>
            </a:r>
            <a:r>
              <a:rPr lang="th-TH" sz="2400" b="1" dirty="0" err="1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  <a:hlinkClick r:id="rId3"/>
              </a:rPr>
              <a:t>Predictive</a:t>
            </a:r>
            <a:r>
              <a:rPr lang="th-TH" sz="2400" b="1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  <a:hlinkClick r:id="rId3"/>
              </a:rPr>
              <a:t> </a:t>
            </a:r>
            <a:r>
              <a:rPr lang="th-TH" sz="2400" b="1" dirty="0" err="1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  <a:hlinkClick r:id="rId3"/>
              </a:rPr>
              <a:t>Maintenance</a:t>
            </a:r>
            <a:r>
              <a:rPr lang="th-TH" sz="2400" b="1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  <a:hlinkClick r:id="rId3"/>
              </a:rPr>
              <a:t>)</a:t>
            </a:r>
            <a:r>
              <a:rPr lang="th-TH" sz="2400" b="1" dirty="0">
                <a:solidFill>
                  <a:srgbClr val="0A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th-TH" sz="2400" dirty="0">
                <a:solidFill>
                  <a:srgbClr val="0A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th-TH" sz="2400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ใช้เซ็นเซอร์ </a:t>
            </a:r>
            <a:r>
              <a:rPr lang="th-TH" sz="2400" dirty="0" err="1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IoT</a:t>
            </a:r>
            <a:r>
              <a:rPr lang="th-TH" sz="2400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 หรือการวิเคราะห์สภาพ (</a:t>
            </a:r>
            <a:r>
              <a:rPr lang="th-TH" sz="2400" dirty="0" err="1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Condition</a:t>
            </a:r>
            <a:r>
              <a:rPr lang="th-TH" sz="2400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th-TH" sz="2400" dirty="0" err="1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Monitoring</a:t>
            </a:r>
            <a:r>
              <a:rPr lang="th-TH" sz="2400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) เช่น การวิเคราะห์การสั่นสะเทือน เพื่อคาดการณ์ความเสื่อมสภาพและซ่อมก่อนเสียจริง</a:t>
            </a:r>
            <a:endParaRPr lang="th-TH" sz="2400" dirty="0">
              <a:solidFill>
                <a:srgbClr val="0A0A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th-TH" sz="2400" b="1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  <a:hlinkClick r:id="rId4"/>
              </a:rPr>
              <a:t>การบำรุงรักษาเชิงทวีผลรวม (</a:t>
            </a:r>
            <a:r>
              <a:rPr lang="th-TH" sz="2400" b="1" dirty="0" err="1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  <a:hlinkClick r:id="rId4"/>
              </a:rPr>
              <a:t>Total</a:t>
            </a:r>
            <a:r>
              <a:rPr lang="th-TH" sz="2400" b="1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  <a:hlinkClick r:id="rId4"/>
              </a:rPr>
              <a:t> </a:t>
            </a:r>
            <a:r>
              <a:rPr lang="th-TH" sz="2400" b="1" dirty="0" err="1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  <a:hlinkClick r:id="rId4"/>
              </a:rPr>
              <a:t>Productive</a:t>
            </a:r>
            <a:r>
              <a:rPr lang="th-TH" sz="2400" b="1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  <a:hlinkClick r:id="rId4"/>
              </a:rPr>
              <a:t> </a:t>
            </a:r>
            <a:r>
              <a:rPr lang="th-TH" sz="2400" b="1" dirty="0" err="1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  <a:hlinkClick r:id="rId4"/>
              </a:rPr>
              <a:t>Maintenance</a:t>
            </a:r>
            <a:r>
              <a:rPr lang="th-TH" sz="2400" b="1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  <a:hlinkClick r:id="rId4"/>
              </a:rPr>
              <a:t> - </a:t>
            </a:r>
            <a:r>
              <a:rPr lang="th-TH" sz="2400" b="1" dirty="0" err="1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  <a:hlinkClick r:id="rId4"/>
              </a:rPr>
              <a:t>TPM</a:t>
            </a:r>
            <a:r>
              <a:rPr lang="th-TH" sz="2400" b="1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  <a:hlinkClick r:id="rId4"/>
              </a:rPr>
              <a:t>)</a:t>
            </a:r>
            <a:r>
              <a:rPr lang="th-TH" sz="2400" b="1" dirty="0">
                <a:solidFill>
                  <a:srgbClr val="0A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th-TH" sz="2400" dirty="0">
                <a:solidFill>
                  <a:srgbClr val="0A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th-TH" sz="2400" dirty="0">
                <a:solidFill>
                  <a:srgbClr val="0A0A0A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เน้นการมีส่วนร่วมของทุกคนในองค์กรเพื่อเพิ่มประสิทธิภาพการผลิตและการบำรุงรักษา</a:t>
            </a:r>
            <a:r>
              <a:rPr lang="th-TH" sz="2400" dirty="0">
                <a:solidFill>
                  <a:srgbClr val="0A0A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th-TH" sz="48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h-TH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+mj-cs"/>
            </a:endParaRP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943" y="0"/>
            <a:ext cx="1365057" cy="1365057"/>
          </a:xfrm>
          <a:prstGeom prst="rect">
            <a:avLst/>
          </a:prstGeom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-330823"/>
            <a:ext cx="65" cy="66164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76176" rIns="0" bIns="15235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09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ค่าใช้จ่ายการบำรุงรักษา</a:t>
            </a:r>
            <a:endParaRPr lang="th-TH" dirty="0"/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1943245"/>
            <a:ext cx="7362288" cy="4104264"/>
          </a:xfrm>
        </p:spPr>
      </p:pic>
      <p:sp>
        <p:nvSpPr>
          <p:cNvPr id="5" name="กล่องข้อความ 4"/>
          <p:cNvSpPr txBox="1"/>
          <p:nvPr/>
        </p:nvSpPr>
        <p:spPr>
          <a:xfrm>
            <a:off x="8973214" y="2490998"/>
            <a:ext cx="238405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h-TH" b="1" dirty="0" smtClean="0">
                <a:solidFill>
                  <a:srgbClr val="0070C0"/>
                </a:solidFill>
                <a:cs typeface="+mj-cs"/>
              </a:rPr>
              <a:t>การบำรุงรักษาเชิงป้องกัน (</a:t>
            </a:r>
            <a:r>
              <a:rPr lang="en-US" b="1" dirty="0" smtClean="0">
                <a:solidFill>
                  <a:srgbClr val="0070C0"/>
                </a:solidFill>
                <a:cs typeface="+mj-cs"/>
              </a:rPr>
              <a:t>Preventive)</a:t>
            </a:r>
            <a:endParaRPr lang="th-TH" b="1" dirty="0" smtClean="0">
              <a:solidFill>
                <a:srgbClr val="0070C0"/>
              </a:solidFill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h-TH" b="1" dirty="0" smtClean="0">
              <a:solidFill>
                <a:srgbClr val="0070C0"/>
              </a:solidFill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h-TH" b="1" dirty="0">
                <a:solidFill>
                  <a:srgbClr val="0070C0"/>
                </a:solidFill>
                <a:cs typeface="+mj-cs"/>
              </a:rPr>
              <a:t>การบำรุงรักษา</a:t>
            </a:r>
            <a:r>
              <a:rPr lang="th-TH" b="1" dirty="0" smtClean="0">
                <a:solidFill>
                  <a:srgbClr val="0070C0"/>
                </a:solidFill>
                <a:cs typeface="+mj-cs"/>
              </a:rPr>
              <a:t>เชิงรุก (</a:t>
            </a:r>
            <a:r>
              <a:rPr lang="en-US" b="1" dirty="0" smtClean="0">
                <a:solidFill>
                  <a:srgbClr val="0070C0"/>
                </a:solidFill>
                <a:cs typeface="+mj-cs"/>
              </a:rPr>
              <a:t>Proactive)</a:t>
            </a:r>
            <a:endParaRPr lang="th-TH" b="1" dirty="0">
              <a:solidFill>
                <a:srgbClr val="0070C0"/>
              </a:solidFill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h-TH" b="1" dirty="0" smtClean="0">
              <a:solidFill>
                <a:srgbClr val="0070C0"/>
              </a:solidFill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h-TH" b="1" dirty="0">
                <a:solidFill>
                  <a:srgbClr val="0070C0"/>
                </a:solidFill>
                <a:cs typeface="+mj-cs"/>
              </a:rPr>
              <a:t>การบำรุงรักษา</a:t>
            </a:r>
            <a:r>
              <a:rPr lang="th-TH" b="1" dirty="0" smtClean="0">
                <a:solidFill>
                  <a:srgbClr val="0070C0"/>
                </a:solidFill>
                <a:cs typeface="+mj-cs"/>
              </a:rPr>
              <a:t>เชิงแก้ไข </a:t>
            </a:r>
            <a:r>
              <a:rPr lang="en-US" b="1" dirty="0" smtClean="0">
                <a:solidFill>
                  <a:srgbClr val="0070C0"/>
                </a:solidFill>
                <a:cs typeface="+mj-cs"/>
              </a:rPr>
              <a:t>(Reactive)</a:t>
            </a:r>
            <a:endParaRPr lang="th-TH" b="1" dirty="0">
              <a:solidFill>
                <a:srgbClr val="0070C0"/>
              </a:solidFill>
              <a:cs typeface="+mj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h-TH" dirty="0">
              <a:solidFill>
                <a:srgbClr val="0070C0"/>
              </a:solidFill>
              <a:cs typeface="+mj-cs"/>
            </a:endParaRPr>
          </a:p>
        </p:txBody>
      </p:sp>
      <p:pic>
        <p:nvPicPr>
          <p:cNvPr id="6" name="รูปภาพ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943" y="0"/>
            <a:ext cx="1365057" cy="136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369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base"/>
            <a:r>
              <a:rPr lang="th-TH" sz="3600" b="1" dirty="0" smtClean="0"/>
              <a:t>1. การวางแผนบำรุงรักษาเชิงป้องกัน</a:t>
            </a:r>
            <a:br>
              <a:rPr lang="th-TH" sz="3600" b="1" dirty="0" smtClean="0"/>
            </a:br>
            <a:r>
              <a:rPr lang="th-TH" sz="3600" b="1" dirty="0" smtClean="0"/>
              <a:t> </a:t>
            </a:r>
            <a:r>
              <a:rPr lang="th-TH" sz="3600" b="1" dirty="0"/>
              <a:t>(</a:t>
            </a:r>
            <a:r>
              <a:rPr lang="en-US" sz="3600" b="1" dirty="0"/>
              <a:t>Preventive Maintenance)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6396952" y="2109354"/>
            <a:ext cx="4429991" cy="3987749"/>
          </a:xfrm>
        </p:spPr>
        <p:txBody>
          <a:bodyPr>
            <a:normAutofit/>
          </a:bodyPr>
          <a:lstStyle/>
          <a:p>
            <a:r>
              <a:rPr lang="th-TH" sz="3200" b="1" dirty="0" smtClean="0">
                <a:cs typeface="+mj-cs"/>
              </a:rPr>
              <a:t>การบำรุงรักษา</a:t>
            </a:r>
            <a:r>
              <a:rPr lang="th-TH" sz="3200" b="1" dirty="0">
                <a:cs typeface="+mj-cs"/>
              </a:rPr>
              <a:t>เชิงป้องกัน โดยนิยามแล้ว “เป็นการดูแลชิ้นส่วนของเครื่องจักร ให้มีโอกาสล้มเหลวในการทำหน้าที่ของเค้าให้น้อย</a:t>
            </a:r>
            <a:r>
              <a:rPr lang="th-TH" sz="3200" b="1" dirty="0" smtClean="0">
                <a:cs typeface="+mj-cs"/>
              </a:rPr>
              <a:t>ที่สุด </a:t>
            </a:r>
            <a:r>
              <a:rPr lang="th-TH" sz="3200" b="1" dirty="0">
                <a:cs typeface="+mj-cs"/>
              </a:rPr>
              <a:t>ซึ่งเครื่องจักรจะต้องไม่หยุด</a:t>
            </a:r>
            <a:r>
              <a:rPr lang="th-TH" sz="3200" b="1" dirty="0" smtClean="0">
                <a:cs typeface="+mj-cs"/>
              </a:rPr>
              <a:t>กะทันหัน</a:t>
            </a:r>
            <a:r>
              <a:rPr lang="th-TH" sz="3200" b="1" dirty="0">
                <a:cs typeface="+mj-cs"/>
              </a:rPr>
              <a:t>ในขณะที่</a:t>
            </a:r>
            <a:r>
              <a:rPr lang="th-TH" sz="3200" b="1" dirty="0" smtClean="0">
                <a:cs typeface="+mj-cs"/>
              </a:rPr>
              <a:t>ทำงาน</a:t>
            </a:r>
            <a:r>
              <a:rPr lang="th-TH" sz="3200" b="1" dirty="0">
                <a:cs typeface="+mj-cs"/>
              </a:rPr>
              <a:t> ”</a:t>
            </a:r>
            <a:endParaRPr lang="en-US" sz="3200" b="1" dirty="0">
              <a:cs typeface="+mj-cs"/>
            </a:endParaRPr>
          </a:p>
          <a:p>
            <a:r>
              <a:rPr lang="th-TH" sz="3200" dirty="0">
                <a:solidFill>
                  <a:schemeClr val="tx1"/>
                </a:solidFill>
                <a:latin typeface="Angsana New" panose="02020603050405020304" pitchFamily="18" charset="-34"/>
                <a:cs typeface="+mj-cs"/>
              </a:rPr>
              <a:t> </a:t>
            </a:r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943" y="0"/>
            <a:ext cx="1365057" cy="1365057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0102" y="2109354"/>
            <a:ext cx="4741264" cy="26669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430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th-TH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ชนิดของงาน </a:t>
            </a: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Preventive Maintenance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219892" y="1940500"/>
            <a:ext cx="9813175" cy="408001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6176" rIns="0" bIns="152352" numCol="1" anchor="ctr" anchorCtr="0" compatLnSpc="1">
            <a:prstTxWarp prst="textNoShape">
              <a:avLst/>
            </a:prstTxWarp>
            <a:spAutoFit/>
          </a:bodyPr>
          <a:lstStyle/>
          <a:p>
            <a:pPr algn="thaiDist" fontAlgn="base"/>
            <a:r>
              <a:rPr kumimoji="0" lang="th-TH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ngsana New" panose="02020603050405020304" pitchFamily="18" charset="-34"/>
                <a:cs typeface="+mj-cs"/>
              </a:rPr>
              <a:t> </a:t>
            </a:r>
            <a:r>
              <a:rPr lang="th-TH" sz="2800" b="1" dirty="0">
                <a:solidFill>
                  <a:schemeClr val="tx1"/>
                </a:solidFill>
                <a:cs typeface="+mj-cs"/>
              </a:rPr>
              <a:t>1. แผน </a:t>
            </a:r>
            <a:r>
              <a:rPr lang="en-US" sz="2800" b="1" dirty="0">
                <a:solidFill>
                  <a:schemeClr val="tx1"/>
                </a:solidFill>
                <a:cs typeface="+mj-cs"/>
              </a:rPr>
              <a:t>PM </a:t>
            </a:r>
            <a:r>
              <a:rPr lang="th-TH" sz="2800" b="1" dirty="0">
                <a:solidFill>
                  <a:schemeClr val="tx1"/>
                </a:solidFill>
                <a:cs typeface="+mj-cs"/>
              </a:rPr>
              <a:t>ตามระยะเวลา (</a:t>
            </a:r>
            <a:r>
              <a:rPr lang="en-US" sz="2800" b="1" dirty="0">
                <a:solidFill>
                  <a:schemeClr val="tx1"/>
                </a:solidFill>
                <a:cs typeface="+mj-cs"/>
              </a:rPr>
              <a:t>Time-based Preventive Maintenance)</a:t>
            </a:r>
          </a:p>
          <a:p>
            <a:pPr algn="thaiDist" fontAlgn="base"/>
            <a:r>
              <a:rPr lang="th-TH" sz="2800" b="1" dirty="0">
                <a:solidFill>
                  <a:schemeClr val="tx1"/>
                </a:solidFill>
                <a:cs typeface="+mj-cs"/>
              </a:rPr>
              <a:t>ในการกำหนดแผน </a:t>
            </a:r>
            <a:r>
              <a:rPr lang="en-US" sz="2800" b="1" dirty="0">
                <a:solidFill>
                  <a:schemeClr val="tx1"/>
                </a:solidFill>
                <a:cs typeface="+mj-cs"/>
              </a:rPr>
              <a:t>PM </a:t>
            </a:r>
            <a:r>
              <a:rPr lang="th-TH" sz="2800" b="1" dirty="0">
                <a:solidFill>
                  <a:schemeClr val="tx1"/>
                </a:solidFill>
                <a:cs typeface="+mj-cs"/>
              </a:rPr>
              <a:t>โดย</a:t>
            </a:r>
            <a:r>
              <a:rPr lang="th-TH" sz="2800" b="1" u="sng" dirty="0">
                <a:solidFill>
                  <a:schemeClr val="tx1"/>
                </a:solidFill>
                <a:cs typeface="+mj-cs"/>
              </a:rPr>
              <a:t>ใช้เวลา</a:t>
            </a:r>
            <a:r>
              <a:rPr lang="th-TH" sz="2800" b="1" dirty="0">
                <a:solidFill>
                  <a:schemeClr val="tx1"/>
                </a:solidFill>
                <a:cs typeface="+mj-cs"/>
              </a:rPr>
              <a:t>เป็นตัวกำหนดเพื่อทำนายสภาพ และคุณสมบัติของเครื่องจักร ซึ่งใน</a:t>
            </a:r>
            <a:r>
              <a:rPr lang="th-TH" sz="2800" b="1" dirty="0" smtClean="0">
                <a:solidFill>
                  <a:schemeClr val="tx1"/>
                </a:solidFill>
                <a:cs typeface="+mj-cs"/>
              </a:rPr>
              <a:t>กรณีนี้จะ</a:t>
            </a:r>
            <a:r>
              <a:rPr lang="th-TH" sz="2800" b="1" dirty="0">
                <a:solidFill>
                  <a:schemeClr val="tx1"/>
                </a:solidFill>
                <a:cs typeface="+mj-cs"/>
              </a:rPr>
              <a:t>ใช้ในการเข้าไปทำกิจกรรมกับชิ้นส่วนที่มีความสำคัญต่อเครื่องจักรมากๆ ซึ่งชิ้นส่วนตัวนั้นของเครื่องจักรมีผลกระทบรุนแรงต่อเครื่องจักรมากๆ หากชิ้นส่วนนี้เกิดความเสียหาย จะส่งผลกระทบต่อเครื่องจักร และการผลิตของโรงงาน</a:t>
            </a:r>
            <a:r>
              <a:rPr lang="th-TH" sz="2800" b="1" dirty="0" smtClean="0">
                <a:solidFill>
                  <a:schemeClr val="tx1"/>
                </a:solidFill>
                <a:cs typeface="+mj-cs"/>
              </a:rPr>
              <a:t>ได้</a:t>
            </a:r>
            <a:r>
              <a:rPr lang="th-TH" sz="2800" b="1" dirty="0">
                <a:solidFill>
                  <a:schemeClr val="tx1"/>
                </a:solidFill>
                <a:cs typeface="+mj-cs"/>
              </a:rPr>
              <a:t> </a:t>
            </a:r>
            <a:r>
              <a:rPr lang="th-TH" sz="2800" b="1" dirty="0" smtClean="0">
                <a:solidFill>
                  <a:schemeClr val="tx1"/>
                </a:solidFill>
                <a:cs typeface="+mj-cs"/>
              </a:rPr>
              <a:t>หรือ</a:t>
            </a:r>
            <a:r>
              <a:rPr lang="th-TH" sz="2800" b="1" dirty="0">
                <a:solidFill>
                  <a:schemeClr val="tx1"/>
                </a:solidFill>
                <a:cs typeface="+mj-cs"/>
              </a:rPr>
              <a:t>สำหรับโรงงานที่เดิน</a:t>
            </a:r>
            <a:r>
              <a:rPr lang="th-TH" sz="2800" b="1" dirty="0" smtClean="0">
                <a:solidFill>
                  <a:schemeClr val="tx1"/>
                </a:solidFill>
                <a:cs typeface="+mj-cs"/>
              </a:rPr>
              <a:t>เครื่องจักรที่</a:t>
            </a:r>
            <a:r>
              <a:rPr lang="th-TH" sz="2800" b="1" dirty="0">
                <a:solidFill>
                  <a:schemeClr val="tx1"/>
                </a:solidFill>
                <a:cs typeface="+mj-cs"/>
              </a:rPr>
              <a:t>มีระยะเวลาที่แน่นอนตลอด </a:t>
            </a:r>
          </a:p>
          <a:p>
            <a:pPr algn="thaiDist" fontAlgn="base"/>
            <a:r>
              <a:rPr lang="th-TH" sz="2800" b="1" dirty="0" smtClean="0">
                <a:solidFill>
                  <a:schemeClr val="tx1"/>
                </a:solidFill>
                <a:cs typeface="+mj-cs"/>
              </a:rPr>
              <a:t>ตัวอย่างเช่นสมมุติว่ามี</a:t>
            </a:r>
            <a:r>
              <a:rPr lang="th-TH" sz="2800" b="1" dirty="0">
                <a:solidFill>
                  <a:schemeClr val="tx1"/>
                </a:solidFill>
                <a:cs typeface="+mj-cs"/>
              </a:rPr>
              <a:t>ปั้ม 1 ตัว ในระยะเวลา 1 ปี ปั้มอาจจะมีการใช้งานตลอด 6,570 ชม (ใช้งาน 3 เดือน หยุด 1 เดือน; ตลอด 24 ชม) ก็สามารถกำหนดช่วงเวลาเข้าไปเปลี่ยนถ่ายน้ำมันหล่อลื่นทุกๆ 6 เดือน </a:t>
            </a:r>
            <a:r>
              <a:rPr lang="th-TH" sz="2800" b="1" dirty="0" smtClean="0">
                <a:solidFill>
                  <a:schemeClr val="tx1"/>
                </a:solidFill>
                <a:cs typeface="+mj-cs"/>
              </a:rPr>
              <a:t>  เป็นต้น</a:t>
            </a:r>
            <a:endParaRPr lang="th-TH" sz="2800" b="1" dirty="0">
              <a:solidFill>
                <a:schemeClr val="tx1"/>
              </a:solidFill>
              <a:cs typeface="+mj-cs"/>
            </a:endParaRP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943" y="0"/>
            <a:ext cx="1365057" cy="136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53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ชนิดของงาน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Preventive Maintenance</a:t>
            </a:r>
            <a:endParaRPr lang="th-TH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097280" y="1845734"/>
            <a:ext cx="9927475" cy="4023360"/>
          </a:xfrm>
        </p:spPr>
        <p:txBody>
          <a:bodyPr>
            <a:normAutofit/>
          </a:bodyPr>
          <a:lstStyle/>
          <a:p>
            <a:pPr fontAlgn="base"/>
            <a:r>
              <a:rPr lang="th-TH" sz="2800" b="1" dirty="0">
                <a:solidFill>
                  <a:schemeClr val="tx1"/>
                </a:solidFill>
                <a:cs typeface="+mj-cs"/>
              </a:rPr>
              <a:t>2. แผน </a:t>
            </a:r>
            <a:r>
              <a:rPr lang="en-US" sz="2800" b="1" dirty="0">
                <a:solidFill>
                  <a:schemeClr val="tx1"/>
                </a:solidFill>
                <a:cs typeface="+mj-cs"/>
              </a:rPr>
              <a:t>PM </a:t>
            </a:r>
            <a:r>
              <a:rPr lang="th-TH" sz="2800" b="1" dirty="0">
                <a:solidFill>
                  <a:schemeClr val="tx1"/>
                </a:solidFill>
                <a:cs typeface="+mj-cs"/>
              </a:rPr>
              <a:t>ตามปริมาณการใช้งาน (</a:t>
            </a:r>
            <a:r>
              <a:rPr lang="en-US" sz="2800" b="1" dirty="0">
                <a:solidFill>
                  <a:schemeClr val="tx1"/>
                </a:solidFill>
                <a:cs typeface="+mj-cs"/>
              </a:rPr>
              <a:t>Usage-based Preventive Maintenance)</a:t>
            </a:r>
          </a:p>
          <a:p>
            <a:pPr fontAlgn="base"/>
            <a:r>
              <a:rPr lang="th-TH" sz="2800" b="1" dirty="0">
                <a:solidFill>
                  <a:schemeClr val="tx1"/>
                </a:solidFill>
                <a:cs typeface="+mj-cs"/>
              </a:rPr>
              <a:t>ในการกำหนดแผน </a:t>
            </a:r>
            <a:r>
              <a:rPr lang="en-US" sz="2800" b="1" dirty="0">
                <a:solidFill>
                  <a:schemeClr val="tx1"/>
                </a:solidFill>
                <a:cs typeface="+mj-cs"/>
              </a:rPr>
              <a:t>PM </a:t>
            </a:r>
            <a:r>
              <a:rPr lang="th-TH" sz="2800" b="1" dirty="0">
                <a:solidFill>
                  <a:schemeClr val="tx1"/>
                </a:solidFill>
                <a:cs typeface="+mj-cs"/>
              </a:rPr>
              <a:t>ตามลักษณะปริมาณการใช้งานจะ “ชี้ชัดมากกว่า” แบบแผน </a:t>
            </a:r>
            <a:r>
              <a:rPr lang="en-US" sz="2800" b="1" dirty="0">
                <a:solidFill>
                  <a:schemeClr val="tx1"/>
                </a:solidFill>
                <a:cs typeface="+mj-cs"/>
              </a:rPr>
              <a:t>PM </a:t>
            </a:r>
            <a:r>
              <a:rPr lang="th-TH" sz="2800" b="1" dirty="0">
                <a:solidFill>
                  <a:schemeClr val="tx1"/>
                </a:solidFill>
                <a:cs typeface="+mj-cs"/>
              </a:rPr>
              <a:t>ที่กำหนดตามระยะเวลา </a:t>
            </a:r>
            <a:r>
              <a:rPr lang="th-TH" sz="2800" b="1" dirty="0" smtClean="0">
                <a:solidFill>
                  <a:schemeClr val="tx1"/>
                </a:solidFill>
                <a:cs typeface="+mj-cs"/>
              </a:rPr>
              <a:t>เพราะสภาพ </a:t>
            </a:r>
            <a:r>
              <a:rPr lang="th-TH" sz="2800" b="1" dirty="0">
                <a:solidFill>
                  <a:schemeClr val="tx1"/>
                </a:solidFill>
                <a:cs typeface="+mj-cs"/>
              </a:rPr>
              <a:t>และคุณสมบัติของชิ้นส่วนเครื่องจักร รวมถึงชิ้นส่วนสิ้นเปลืองต่างๆ (</a:t>
            </a:r>
            <a:r>
              <a:rPr lang="en-US" sz="2800" b="1" dirty="0">
                <a:solidFill>
                  <a:schemeClr val="tx1"/>
                </a:solidFill>
                <a:cs typeface="+mj-cs"/>
              </a:rPr>
              <a:t>Consume part) </a:t>
            </a:r>
            <a:r>
              <a:rPr lang="th-TH" sz="2800" b="1" dirty="0">
                <a:solidFill>
                  <a:schemeClr val="tx1"/>
                </a:solidFill>
                <a:cs typeface="+mj-cs"/>
              </a:rPr>
              <a:t>จะสามารถทำนายได้</a:t>
            </a:r>
            <a:r>
              <a:rPr lang="th-TH" sz="2800" b="1" dirty="0" smtClean="0">
                <a:solidFill>
                  <a:schemeClr val="tx1"/>
                </a:solidFill>
                <a:cs typeface="+mj-cs"/>
              </a:rPr>
              <a:t>แม่นยำมาก </a:t>
            </a:r>
          </a:p>
          <a:p>
            <a:pPr fontAlgn="base"/>
            <a:r>
              <a:rPr lang="th-TH" sz="2800" b="1" dirty="0" smtClean="0">
                <a:solidFill>
                  <a:schemeClr val="tx1"/>
                </a:solidFill>
                <a:cs typeface="+mj-cs"/>
              </a:rPr>
              <a:t>ตัวอย่างเช่น ถ้าจะ</a:t>
            </a:r>
            <a:r>
              <a:rPr lang="th-TH" sz="2800" b="1" dirty="0">
                <a:solidFill>
                  <a:schemeClr val="tx1"/>
                </a:solidFill>
                <a:cs typeface="+mj-cs"/>
              </a:rPr>
              <a:t>กำหนดเป็น</a:t>
            </a:r>
            <a:r>
              <a:rPr lang="th-TH" sz="2800" b="1" dirty="0" smtClean="0">
                <a:solidFill>
                  <a:schemeClr val="tx1"/>
                </a:solidFill>
                <a:cs typeface="+mj-cs"/>
              </a:rPr>
              <a:t>แผนว่ากิจกรรม</a:t>
            </a:r>
            <a:r>
              <a:rPr lang="th-TH" sz="2800" b="1" dirty="0">
                <a:solidFill>
                  <a:schemeClr val="tx1"/>
                </a:solidFill>
                <a:cs typeface="+mj-cs"/>
              </a:rPr>
              <a:t>ของเครื่องจักรทุกๆการใช้</a:t>
            </a:r>
            <a:r>
              <a:rPr lang="th-TH" sz="2800" b="1" dirty="0" smtClean="0">
                <a:solidFill>
                  <a:schemeClr val="tx1"/>
                </a:solidFill>
                <a:cs typeface="+mj-cs"/>
              </a:rPr>
              <a:t>งานกี่ชั่วโมงที่</a:t>
            </a:r>
            <a:r>
              <a:rPr lang="th-TH" sz="2800" b="1" dirty="0">
                <a:solidFill>
                  <a:schemeClr val="tx1"/>
                </a:solidFill>
                <a:cs typeface="+mj-cs"/>
              </a:rPr>
              <a:t>ใช้งานเครื่องจักรจริงๆ </a:t>
            </a:r>
            <a:r>
              <a:rPr lang="th-TH" sz="2800" b="1" dirty="0" smtClean="0">
                <a:solidFill>
                  <a:schemeClr val="tx1"/>
                </a:solidFill>
                <a:cs typeface="+mj-cs"/>
              </a:rPr>
              <a:t> ตาม</a:t>
            </a:r>
            <a:r>
              <a:rPr lang="th-TH" sz="2800" b="1" dirty="0">
                <a:solidFill>
                  <a:schemeClr val="tx1"/>
                </a:solidFill>
                <a:cs typeface="+mj-cs"/>
              </a:rPr>
              <a:t>จำนวนครั้ง (</a:t>
            </a:r>
            <a:r>
              <a:rPr lang="en-US" sz="2800" b="1" dirty="0">
                <a:solidFill>
                  <a:schemeClr val="tx1"/>
                </a:solidFill>
                <a:cs typeface="+mj-cs"/>
              </a:rPr>
              <a:t>Cycle) </a:t>
            </a:r>
            <a:r>
              <a:rPr lang="th-TH" sz="2800" b="1" dirty="0" smtClean="0">
                <a:solidFill>
                  <a:schemeClr val="tx1"/>
                </a:solidFill>
                <a:cs typeface="+mj-cs"/>
              </a:rPr>
              <a:t>หรือ </a:t>
            </a:r>
            <a:r>
              <a:rPr lang="th-TH" sz="2800" b="1" dirty="0">
                <a:solidFill>
                  <a:schemeClr val="tx1"/>
                </a:solidFill>
                <a:cs typeface="+mj-cs"/>
              </a:rPr>
              <a:t>ระยะทางที่ใช้งาน (ในกรณีของยานพาหนะ) เป็น</a:t>
            </a:r>
            <a:r>
              <a:rPr lang="th-TH" sz="2800" b="1" dirty="0" smtClean="0">
                <a:solidFill>
                  <a:schemeClr val="tx1"/>
                </a:solidFill>
                <a:cs typeface="+mj-cs"/>
              </a:rPr>
              <a:t>ต้น</a:t>
            </a:r>
            <a:endParaRPr lang="th-TH" sz="2800" b="1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462228"/>
            <a:ext cx="65" cy="92445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244398" rIns="0" bIns="24439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15875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158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h-TH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th-TH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รูปภาพ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6943" y="0"/>
            <a:ext cx="1365057" cy="136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304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ย้อนยุค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3820</TotalTime>
  <Words>515</Words>
  <Application>Microsoft Office PowerPoint</Application>
  <PresentationFormat>แบบจอกว้าง</PresentationFormat>
  <Paragraphs>62</Paragraphs>
  <Slides>11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11</vt:i4>
      </vt:variant>
    </vt:vector>
  </HeadingPairs>
  <TitlesOfParts>
    <vt:vector size="18" baseType="lpstr">
      <vt:lpstr>Angsana New</vt:lpstr>
      <vt:lpstr>Arial</vt:lpstr>
      <vt:lpstr>Calibri</vt:lpstr>
      <vt:lpstr>Calibri Light</vt:lpstr>
      <vt:lpstr>Cordia New</vt:lpstr>
      <vt:lpstr>Google Sans</vt:lpstr>
      <vt:lpstr>ย้อนยุค</vt:lpstr>
      <vt:lpstr>การวางแผนบำรุงรักษา</vt:lpstr>
      <vt:lpstr>Maintenance Planning</vt:lpstr>
      <vt:lpstr>องค์ประกอบสำคัญของการวางแผนบำรุงรักษา</vt:lpstr>
      <vt:lpstr>ประโยชน์ของการวางแผนที่ดี</vt:lpstr>
      <vt:lpstr>ประเภทของการวางแผนบำรุงรักษา</vt:lpstr>
      <vt:lpstr>ค่าใช้จ่ายการบำรุงรักษา</vt:lpstr>
      <vt:lpstr>1. การวางแผนบำรุงรักษาเชิงป้องกัน  (Preventive Maintenance)</vt:lpstr>
      <vt:lpstr>ชนิดของงาน Preventive Maintenance</vt:lpstr>
      <vt:lpstr>ชนิดของงาน Preventive Maintenance</vt:lpstr>
      <vt:lpstr>ขั้นตอนการวางแผนการบำรุงรักษา</vt:lpstr>
      <vt:lpstr>ขั้นตอนการวางแผนการบำรุงรักษา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Maintenance Engineering</dc:title>
  <dc:creator>hp</dc:creator>
  <cp:lastModifiedBy>hp</cp:lastModifiedBy>
  <cp:revision>56</cp:revision>
  <dcterms:created xsi:type="dcterms:W3CDTF">2025-12-11T09:04:45Z</dcterms:created>
  <dcterms:modified xsi:type="dcterms:W3CDTF">2026-01-15T09:20:45Z</dcterms:modified>
</cp:coreProperties>
</file>