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9" r:id="rId3"/>
    <p:sldId id="274" r:id="rId4"/>
    <p:sldId id="275" r:id="rId5"/>
    <p:sldId id="276" r:id="rId6"/>
    <p:sldId id="277" r:id="rId7"/>
    <p:sldId id="284" r:id="rId8"/>
    <p:sldId id="278" r:id="rId9"/>
    <p:sldId id="279" r:id="rId10"/>
    <p:sldId id="281" r:id="rId11"/>
    <p:sldId id="282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มุมมน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มุมมน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0" name="ชื่อเรื่องรอง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19" name="ตัวยึดวันที่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11" name="ตัวยึดหมายเลขภาพนิ่ง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สี่เหลี่ยมมุมมน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มุมมน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มุมมน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มุมมน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มนมุมสี่เหลี่ยมหนึ่งมุม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มุมมน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ตัวยึดชื่อเรื่อง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ยึดวันที่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69B98A-44C3-4D0B-B1E4-BA68D4925781}" type="datetimeFigureOut">
              <a:rPr lang="th-TH" smtClean="0"/>
              <a:pPr/>
              <a:t>16/01/62</a:t>
            </a:fld>
            <a:endParaRPr lang="th-TH"/>
          </a:p>
        </p:txBody>
      </p:sp>
      <p:sp>
        <p:nvSpPr>
          <p:cNvPr id="18" name="ตัวยึดท้ายกระดา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7079793-871D-4CC2-BDF3-A0C1D66C979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30197B-2303-47A0-95EC-9D60F60BF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W" dirty="0"/>
              <a:t>Art Direction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687D861-8CAB-4416-8A9B-92AE9EFDEF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/>
              <a:t>การกำกับศิลป์ครั้ง</a:t>
            </a:r>
            <a:r>
              <a:rPr lang="th-TH" dirty="0" smtClean="0"/>
              <a:t>ที่</a:t>
            </a:r>
            <a:r>
              <a:rPr lang="en-US" dirty="0" smtClean="0"/>
              <a:t>2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156875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C55AC7-889D-465A-A78A-5453D6086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426" y="286305"/>
            <a:ext cx="7797662" cy="1151965"/>
          </a:xfrm>
        </p:spPr>
        <p:txBody>
          <a:bodyPr/>
          <a:lstStyle/>
          <a:p>
            <a:r>
              <a:rPr lang="en-US" dirty="0"/>
              <a:t>Activities 2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A4A0CA-9715-466B-B861-42E60B215C73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95536" y="1484784"/>
            <a:ext cx="4320480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th-TH" sz="2400" dirty="0"/>
              <a:t>โจทย์ </a:t>
            </a:r>
            <a:r>
              <a:rPr lang="th-TH" sz="2400" u="sng" dirty="0" smtClean="0">
                <a:solidFill>
                  <a:srgbClr val="FF0000"/>
                </a:solidFill>
              </a:rPr>
              <a:t>เปลี่ยนใหม่</a:t>
            </a:r>
            <a:endParaRPr lang="en-US" sz="2400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         </a:t>
            </a:r>
            <a:r>
              <a:rPr lang="th-TH" sz="2400" dirty="0"/>
              <a:t>เก้าอี้ ให้สร้างแนวคิดกับการออกแบบด้วยหลักการ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AIDA </a:t>
            </a:r>
            <a:r>
              <a:rPr lang="en-US" sz="2400" dirty="0" err="1"/>
              <a:t>MODEL+Creative</a:t>
            </a:r>
            <a:r>
              <a:rPr lang="en-US" sz="2400" dirty="0"/>
              <a:t> </a:t>
            </a:r>
            <a:r>
              <a:rPr lang="th-TH" sz="2400" dirty="0"/>
              <a:t> เพื่อให้ใหม่แตกต่างขึ้นจากเดิม</a:t>
            </a:r>
          </a:p>
          <a:p>
            <a:pPr marL="0" indent="0">
              <a:buNone/>
            </a:pPr>
            <a:r>
              <a:rPr lang="th-TH" sz="2400" dirty="0"/>
              <a:t>เน้นการนั่งคู่สำหรับ </a:t>
            </a:r>
            <a:r>
              <a:rPr lang="th-TH" altLang="th-TH" sz="2400" cap="none" dirty="0" err="1">
                <a:solidFill>
                  <a:srgbClr val="212121"/>
                </a:solidFill>
                <a:latin typeface="inherit"/>
              </a:rPr>
              <a:t>Valentines</a:t>
            </a:r>
            <a:r>
              <a:rPr lang="th-TH" altLang="th-TH" sz="2400" cap="none" dirty="0">
                <a:solidFill>
                  <a:srgbClr val="212121"/>
                </a:solidFill>
                <a:latin typeface="inherit"/>
              </a:rPr>
              <a:t> </a:t>
            </a:r>
            <a:r>
              <a:rPr lang="th-TH" altLang="th-TH" sz="2400" cap="none" dirty="0" err="1">
                <a:solidFill>
                  <a:srgbClr val="212121"/>
                </a:solidFill>
                <a:latin typeface="inherit"/>
              </a:rPr>
              <a:t>Day</a:t>
            </a:r>
            <a:r>
              <a:rPr lang="th-TH" altLang="th-TH" sz="3200" cap="none" dirty="0"/>
              <a:t> </a:t>
            </a:r>
            <a:r>
              <a:rPr lang="th-TH" sz="2400" dirty="0"/>
              <a:t/>
            </a:r>
            <a:br>
              <a:rPr lang="th-TH" sz="2400" dirty="0"/>
            </a:br>
            <a:r>
              <a:rPr lang="en-US" sz="2400" dirty="0"/>
              <a:t> </a:t>
            </a:r>
            <a:r>
              <a:rPr lang="th-TH" sz="2400" dirty="0"/>
              <a:t>    ประเภท อี้</a:t>
            </a:r>
            <a:endParaRPr lang="th-TH" altLang="th-TH" sz="2400" cap="none" dirty="0">
              <a:solidFill>
                <a:srgbClr val="212121"/>
              </a:solidFill>
              <a:latin typeface="inherit"/>
            </a:endParaRPr>
          </a:p>
          <a:p>
            <a:r>
              <a:rPr lang="th-TH" sz="2400" dirty="0"/>
              <a:t>กลุ่มเป้าหมาย  วัยรุ่น</a:t>
            </a:r>
          </a:p>
          <a:p>
            <a:r>
              <a:rPr lang="th-TH" sz="2400" dirty="0"/>
              <a:t>แนวคิด  </a:t>
            </a:r>
            <a:r>
              <a:rPr lang="en-US" sz="2400" dirty="0"/>
              <a:t>:  </a:t>
            </a:r>
            <a:r>
              <a:rPr lang="th-TH" sz="2400" dirty="0"/>
              <a:t>ใหม่อ</a:t>
            </a:r>
            <a:r>
              <a:rPr lang="th-TH" sz="2400" dirty="0" err="1"/>
              <a:t>ิ้ง</a:t>
            </a:r>
            <a:r>
              <a:rPr lang="th-TH" sz="2400" dirty="0"/>
              <a:t>  ทึ่งเกี่ยว   </a:t>
            </a:r>
          </a:p>
          <a:p>
            <a:r>
              <a:rPr lang="th-TH" sz="2400" dirty="0"/>
              <a:t>               เหมือนต้องมากว่า   มากว่าไม่ได้ก็แตกต่างกันไป</a:t>
            </a:r>
          </a:p>
          <a:p>
            <a:r>
              <a:rPr lang="th-TH" sz="2400" dirty="0"/>
              <a:t>                </a:t>
            </a:r>
            <a:r>
              <a:rPr lang="en-US" sz="2400" dirty="0"/>
              <a:t>HWH</a:t>
            </a:r>
            <a:endParaRPr lang="th-TH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       </a:t>
            </a:r>
          </a:p>
          <a:p>
            <a:endParaRPr lang="th-TH" sz="2400" dirty="0"/>
          </a:p>
        </p:txBody>
      </p:sp>
      <p:pic>
        <p:nvPicPr>
          <p:cNvPr id="12290" name="Picture 2" descr="Image result for à¹à¸à¹à¸²à¸­à¸µà¹">
            <a:extLst>
              <a:ext uri="{FF2B5EF4-FFF2-40B4-BE49-F238E27FC236}">
                <a16:creationId xmlns="" xmlns:a16="http://schemas.microsoft.com/office/drawing/2014/main" id="{21A0F164-FE4E-4AAE-9953-F8DF6DBD3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107" y="510187"/>
            <a:ext cx="3514195" cy="46855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968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7649C7-4F98-41BA-92F7-4A378B6A1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92696"/>
            <a:ext cx="8183880" cy="1051560"/>
          </a:xfrm>
        </p:spPr>
        <p:txBody>
          <a:bodyPr/>
          <a:lstStyle/>
          <a:p>
            <a:r>
              <a:rPr lang="en-US" dirty="0"/>
              <a:t>Homework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EF48AF-3687-442E-A343-40B9AFB7292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14351" y="2063396"/>
            <a:ext cx="7796030" cy="331118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h-TH" sz="3200" dirty="0"/>
              <a:t>ให้พัฒนแนวคิดเก้าอี้พร้อมแบบร่างเพื่อนำเสนอในครั้งต่อไป</a:t>
            </a:r>
          </a:p>
          <a:p>
            <a:r>
              <a:rPr lang="th-TH" sz="3200" dirty="0"/>
              <a:t>แบบร่าง  </a:t>
            </a:r>
          </a:p>
          <a:p>
            <a:r>
              <a:rPr lang="th-TH" sz="3200" dirty="0"/>
              <a:t>แนวคิด</a:t>
            </a:r>
          </a:p>
          <a:p>
            <a:r>
              <a:rPr lang="th-TH" sz="3200" dirty="0" err="1"/>
              <a:t>เรฟ</a:t>
            </a:r>
            <a:endParaRPr lang="th-TH" sz="3200" dirty="0"/>
          </a:p>
          <a:p>
            <a:r>
              <a:rPr lang="th-TH" sz="3200" dirty="0"/>
              <a:t>การนำเสนอ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43CEEA80-0CD4-43F2-BEC8-BCCFBD03B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57"/>
            <a:ext cx="65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A16C7B1A-4316-4D5D-A4FC-3B72DB8BF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9095"/>
            <a:ext cx="22442" cy="5901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-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89" name="Rectangle 49">
            <a:extLst>
              <a:ext uri="{FF2B5EF4-FFF2-40B4-BE49-F238E27FC236}">
                <a16:creationId xmlns="" xmlns:a16="http://schemas.microsoft.com/office/drawing/2014/main" id="{026379B5-2854-4C9E-8535-8237131BA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57"/>
            <a:ext cx="65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66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7649C7-4F98-41BA-92F7-4A378B6A1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/>
          <a:lstStyle/>
          <a:p>
            <a:r>
              <a:rPr lang="en-US" dirty="0"/>
              <a:t>Homework</a:t>
            </a:r>
            <a:endParaRPr lang="th-TH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43CEEA80-0CD4-43F2-BEC8-BCCFBD03B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57"/>
            <a:ext cx="65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A16C7B1A-4316-4D5D-A4FC-3B72DB8BF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9095"/>
            <a:ext cx="19236" cy="5901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-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89" name="Rectangle 49">
            <a:extLst>
              <a:ext uri="{FF2B5EF4-FFF2-40B4-BE49-F238E27FC236}">
                <a16:creationId xmlns:a16="http://schemas.microsoft.com/office/drawing/2014/main" xmlns="" id="{026379B5-2854-4C9E-8535-8237131BA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57"/>
            <a:ext cx="65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ตัวยึดเนื้อหา 6"/>
          <p:cNvSpPr>
            <a:spLocks noGrp="1"/>
          </p:cNvSpPr>
          <p:nvPr>
            <p:ph idx="1"/>
          </p:nvPr>
        </p:nvSpPr>
        <p:spPr>
          <a:xfrm>
            <a:off x="960120" y="1340768"/>
            <a:ext cx="8183880" cy="4187952"/>
          </a:xfrm>
        </p:spPr>
        <p:txBody>
          <a:bodyPr/>
          <a:lstStyle/>
          <a:p>
            <a:r>
              <a:rPr lang="th-TH" dirty="0" smtClean="0"/>
              <a:t>กรณีศึกษา</a:t>
            </a:r>
          </a:p>
          <a:p>
            <a:r>
              <a:rPr lang="th-TH" dirty="0" smtClean="0"/>
              <a:t>   หาผลงานออกแบบที่ชื่นชอบมา5ชิ้นและวิเคราะห์ว่า</a:t>
            </a:r>
          </a:p>
          <a:p>
            <a:r>
              <a:rPr lang="th-TH" dirty="0" smtClean="0"/>
              <a:t>   ในชิ้นงานนี้ </a:t>
            </a:r>
            <a:r>
              <a:rPr lang="en-ZW" dirty="0" smtClean="0"/>
              <a:t>Art Di</a:t>
            </a:r>
            <a:r>
              <a:rPr lang="th-TH" dirty="0" smtClean="0"/>
              <a:t>ของตัวชิ้นงาน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42825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B681E3-DC4E-41C8-8C10-321E205A9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852936"/>
            <a:ext cx="7797662" cy="11519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Week2-3</a:t>
            </a:r>
            <a:br>
              <a:rPr lang="en-US" dirty="0"/>
            </a:br>
            <a:r>
              <a:rPr lang="en-US" dirty="0"/>
              <a:t>Creative 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0226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11CEAB-BF1C-4ACA-A399-B8789B8AC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93305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/>
              <a:t>Creative ?</a:t>
            </a:r>
            <a:r>
              <a:rPr lang="th-TH" dirty="0"/>
              <a:t/>
            </a:r>
            <a:br>
              <a:rPr lang="th-TH" dirty="0"/>
            </a:br>
            <a:endParaRPr lang="th-TH" dirty="0"/>
          </a:p>
        </p:txBody>
      </p:sp>
      <p:pic>
        <p:nvPicPr>
          <p:cNvPr id="8194" name="Picture 2" descr="Image result for Creative ad">
            <a:extLst>
              <a:ext uri="{FF2B5EF4-FFF2-40B4-BE49-F238E27FC236}">
                <a16:creationId xmlns="" xmlns:a16="http://schemas.microsoft.com/office/drawing/2014/main" id="{2D4597FB-AC83-437B-9868-B6622DBBD323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32656"/>
            <a:ext cx="3474923" cy="3311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Related image">
            <a:extLst>
              <a:ext uri="{FF2B5EF4-FFF2-40B4-BE49-F238E27FC236}">
                <a16:creationId xmlns="" xmlns:a16="http://schemas.microsoft.com/office/drawing/2014/main" id="{8DA34FC6-B782-47F8-BB08-6AC108F56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3571875" cy="34766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CC2C665-A976-4869-86F9-BD1A5AE3C3E7}"/>
              </a:ext>
            </a:extLst>
          </p:cNvPr>
          <p:cNvSpPr/>
          <p:nvPr/>
        </p:nvSpPr>
        <p:spPr>
          <a:xfrm>
            <a:off x="971600" y="4437112"/>
            <a:ext cx="72185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solidFill>
                  <a:srgbClr val="000080"/>
                </a:solidFill>
                <a:ea typeface="Times New Roman" panose="02020603050405020304" pitchFamily="18" charset="0"/>
                <a:cs typeface="Tahoma" panose="020B0604030504040204" pitchFamily="34" charset="0"/>
              </a:rPr>
              <a:t>ความคิดสร้างสรรค์ คือ กระบวนการคิดของสมองซึ่งมีความสามารถในการคิดได้หลากหลายและแปลกใหม่จากเดิม โดยสามารถนำไปประยุกต์ทฤษฎี หรือหลักการได้อย่างรอบคอบและมีความถูกต้อง จนนำไปสู่การคิดค้นและสร้างสิ่งประดิษฐ์ที่แปลกใหม่หรือรูปแบบความคิดใหม่ </a:t>
            </a:r>
            <a:endParaRPr lang="th-TH" sz="2000" dirty="0"/>
          </a:p>
        </p:txBody>
      </p:sp>
    </p:spTree>
    <p:extLst>
      <p:ext uri="{BB962C8B-B14F-4D97-AF65-F5344CB8AC3E}">
        <p14:creationId xmlns="" xmlns:p14="http://schemas.microsoft.com/office/powerpoint/2010/main" val="321232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A19614-803A-4BC3-9922-178D0F33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/>
              <a:t>Creative </a:t>
            </a:r>
            <a:r>
              <a:rPr lang="th-TH" dirty="0"/>
              <a:t/>
            </a:r>
            <a:br>
              <a:rPr lang="th-TH" dirty="0"/>
            </a:b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8E89A0-22F7-4711-A0BD-84EA40E8696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11560" y="1412776"/>
            <a:ext cx="7796030" cy="439248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th-TH" u="sng" dirty="0" smtClean="0">
                <a:solidFill>
                  <a:srgbClr val="FF0000"/>
                </a:solidFill>
              </a:rPr>
              <a:t>ความคิด</a:t>
            </a:r>
            <a:r>
              <a:rPr lang="th-TH" u="sng" dirty="0">
                <a:solidFill>
                  <a:srgbClr val="FF0000"/>
                </a:solidFill>
              </a:rPr>
              <a:t>สร้างสรรค์ ควรจะประกอบไปด้วย</a:t>
            </a:r>
            <a:r>
              <a:rPr lang="en-US" u="sng" dirty="0">
                <a:solidFill>
                  <a:srgbClr val="FF0000"/>
                </a:solidFill>
              </a:rPr>
              <a:t> 3  </a:t>
            </a:r>
            <a:r>
              <a:rPr lang="th-TH" u="sng" dirty="0">
                <a:solidFill>
                  <a:srgbClr val="FF0000"/>
                </a:solidFill>
              </a:rPr>
              <a:t>ประการ </a:t>
            </a:r>
            <a:r>
              <a:rPr lang="th-TH" dirty="0"/>
              <a:t>คือ</a:t>
            </a:r>
            <a:endParaRPr lang="en-US" dirty="0"/>
          </a:p>
          <a:p>
            <a:r>
              <a:rPr lang="en-US" dirty="0"/>
              <a:t>        1. </a:t>
            </a:r>
            <a:r>
              <a:rPr lang="th-TH" dirty="0"/>
              <a:t>สิ่งใหม่ (</a:t>
            </a:r>
            <a:r>
              <a:rPr lang="en-US" dirty="0"/>
              <a:t>new, original) </a:t>
            </a:r>
            <a:r>
              <a:rPr lang="th-TH" dirty="0"/>
              <a:t>เป็นการคิดที่แหวกวงล้อมความคิดที่มีอยู่เดิม ที่ไม่เคยมีใครคิดได้มาก่อน ไม่ได้ลอกเลียนแบบใคร แม้กระทั่งความคิด</a:t>
            </a:r>
            <a:r>
              <a:rPr lang="th-TH" dirty="0" err="1"/>
              <a:t>เดิมๆ</a:t>
            </a:r>
            <a:r>
              <a:rPr lang="th-TH" dirty="0"/>
              <a:t> ของตนเอง</a:t>
            </a:r>
            <a:endParaRPr lang="en-US" dirty="0"/>
          </a:p>
          <a:p>
            <a:r>
              <a:rPr lang="en-US" dirty="0"/>
              <a:t>        2.</a:t>
            </a:r>
            <a:r>
              <a:rPr lang="th-TH" dirty="0"/>
              <a:t>ใช้การได้ (</a:t>
            </a:r>
            <a:r>
              <a:rPr lang="en-US" dirty="0"/>
              <a:t>workable) </a:t>
            </a:r>
            <a:r>
              <a:rPr lang="th-TH" dirty="0"/>
              <a:t>เป็นความคิดที่เกิดจากการสร้างสรรค์ที่ลึกซึ้ง และสูงเกินกว่าการใช้เพียง</a:t>
            </a:r>
            <a:r>
              <a:rPr lang="en-US" dirty="0"/>
              <a:t> "</a:t>
            </a:r>
            <a:r>
              <a:rPr lang="th-TH" dirty="0"/>
              <a:t>จินตนาการเพ้อฝัน" คือ สามารถนำมาพัฒนาให้เป็นจริง และใช้ประโยชน์ได้อย่างเหมาะสม และสามารถตอบสนองวัตถุประสงค์ ของการคิดได้เป็นอย่า</a:t>
            </a:r>
            <a:r>
              <a:rPr lang="th-TH" dirty="0" smtClean="0"/>
              <a:t>งดี</a:t>
            </a:r>
            <a:endParaRPr lang="en-US" dirty="0" smtClean="0"/>
          </a:p>
          <a:p>
            <a:r>
              <a:rPr lang="en-US" dirty="0" smtClean="0"/>
              <a:t>3.</a:t>
            </a:r>
            <a:r>
              <a:rPr lang="en-US" dirty="0"/>
              <a:t> </a:t>
            </a:r>
            <a:r>
              <a:rPr lang="th-TH" dirty="0"/>
              <a:t>มีความเหมาะสม เป็นความคิดที่สะท้อนความมีเหตุมีผล ที่เหมาะสม และมีคุณค่า ภายใต้มาตรฐานที่ยอมรับกันโดยทั่วไป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76811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9883557-7630-401B-996D-932DF97ED596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61210" y="1220018"/>
            <a:ext cx="7796030" cy="4297214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fontAlgn="base"/>
            <a:r>
              <a:rPr lang="th-TH" sz="3800" dirty="0">
                <a:solidFill>
                  <a:srgbClr val="FF0000"/>
                </a:solidFill>
              </a:rPr>
              <a:t>งานโฆษณาเป็นงานที่ต้องใช้ความคิดสร้างสรรค์ (</a:t>
            </a:r>
            <a:r>
              <a:rPr lang="en-US" sz="3800" dirty="0">
                <a:solidFill>
                  <a:srgbClr val="FF0000"/>
                </a:solidFill>
              </a:rPr>
              <a:t>Creativity) </a:t>
            </a:r>
            <a:r>
              <a:rPr lang="th-TH" sz="3800" dirty="0">
                <a:solidFill>
                  <a:srgbClr val="FF0000"/>
                </a:solidFill>
              </a:rPr>
              <a:t>การสร้างสรรค์งานโฆษณาที่ดี ควรกำหนดวัตถุประสงค์ในการโฆษณาและการส่งเสริม</a:t>
            </a:r>
            <a:r>
              <a:rPr lang="th-TH" sz="3800" dirty="0" smtClean="0">
                <a:solidFill>
                  <a:srgbClr val="FF0000"/>
                </a:solidFill>
              </a:rPr>
              <a:t>การตลาด</a:t>
            </a:r>
          </a:p>
          <a:p>
            <a:pPr fontAlgn="base"/>
            <a:endParaRPr lang="th-TH" dirty="0" smtClean="0"/>
          </a:p>
          <a:p>
            <a:pPr fontAlgn="base"/>
            <a:r>
              <a:rPr lang="th-TH" u="sng" dirty="0" smtClean="0"/>
              <a:t>หลัก </a:t>
            </a:r>
            <a:r>
              <a:rPr lang="en-US" u="sng" dirty="0"/>
              <a:t>AIDA MODEL </a:t>
            </a:r>
            <a:r>
              <a:rPr lang="th-TH" u="sng" dirty="0"/>
              <a:t>ซึ่งทำให้เกิดผล </a:t>
            </a:r>
            <a:r>
              <a:rPr lang="en-US" u="sng" dirty="0"/>
              <a:t>4 </a:t>
            </a:r>
            <a:r>
              <a:rPr lang="th-TH" u="sng" dirty="0"/>
              <a:t>ประการ </a:t>
            </a:r>
            <a:r>
              <a:rPr lang="th-TH" dirty="0"/>
              <a:t>ดังนี้</a:t>
            </a:r>
            <a:endParaRPr lang="en-US" b="1" dirty="0"/>
          </a:p>
          <a:p>
            <a:pPr lvl="0" fontAlgn="base"/>
            <a:r>
              <a:rPr lang="th-TH" b="1" u="sng" dirty="0">
                <a:solidFill>
                  <a:srgbClr val="00B0F0"/>
                </a:solidFill>
              </a:rPr>
              <a:t>การดึงให้เกิดความตั้งใจ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th-TH" dirty="0">
                <a:solidFill>
                  <a:srgbClr val="00B0F0"/>
                </a:solidFill>
              </a:rPr>
              <a:t>การโฆษณาที่ดีต้องสามารถดึงดูดความสนใจ (</a:t>
            </a:r>
            <a:r>
              <a:rPr lang="en-US" dirty="0">
                <a:solidFill>
                  <a:srgbClr val="00B0F0"/>
                </a:solidFill>
              </a:rPr>
              <a:t>Attention) </a:t>
            </a:r>
            <a:r>
              <a:rPr lang="th-TH" dirty="0">
                <a:solidFill>
                  <a:srgbClr val="00B0F0"/>
                </a:solidFill>
              </a:rPr>
              <a:t>ได้เช่น การใช้เสียงเพลงการใช้นักแสดงที่มีชื่อเสียง</a:t>
            </a:r>
            <a:endParaRPr lang="en-US" dirty="0">
              <a:solidFill>
                <a:srgbClr val="00B0F0"/>
              </a:solidFill>
            </a:endParaRPr>
          </a:p>
          <a:p>
            <a:pPr lvl="0" fontAlgn="base"/>
            <a:r>
              <a:rPr lang="th-TH" b="1" u="sng" dirty="0" err="1">
                <a:solidFill>
                  <a:srgbClr val="FF0000"/>
                </a:solidFill>
              </a:rPr>
              <a:t>การทำ</a:t>
            </a:r>
            <a:r>
              <a:rPr lang="th-TH" b="1" u="sng" dirty="0">
                <a:solidFill>
                  <a:srgbClr val="FF0000"/>
                </a:solidFill>
              </a:rPr>
              <a:t>ให้เกิดความสนใจติดตาม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th-TH" dirty="0">
                <a:solidFill>
                  <a:srgbClr val="FF0000"/>
                </a:solidFill>
              </a:rPr>
              <a:t>การโฆษณาต้องเน้นให้ผู้บริโภคเห็นถึงผลประโยชน์ที่จะได้รับจากสินค้าหรือบริการเพื่อทำให้เกิดความสนใจติดตาม (</a:t>
            </a:r>
            <a:r>
              <a:rPr lang="en-US" dirty="0">
                <a:solidFill>
                  <a:srgbClr val="FF0000"/>
                </a:solidFill>
              </a:rPr>
              <a:t>Interest)</a:t>
            </a:r>
          </a:p>
          <a:p>
            <a:pPr lvl="0" fontAlgn="base"/>
            <a:r>
              <a:rPr lang="th-TH" b="1" u="sng" dirty="0">
                <a:solidFill>
                  <a:schemeClr val="accent4">
                    <a:lumMod val="75000"/>
                  </a:schemeClr>
                </a:solidFill>
              </a:rPr>
              <a:t>การกระตุ้นให้เกิดความต้องการ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th-TH" dirty="0">
                <a:solidFill>
                  <a:schemeClr val="accent4">
                    <a:lumMod val="75000"/>
                  </a:schemeClr>
                </a:solidFill>
              </a:rPr>
              <a:t>การเสนอจุดขายที่ชัดเจน แสดงให้เห็นความแตกต่างของการมีสินค้ากับการไม่มีสินค้าหรือความแตกต่างจาก สินค้าประเภทเดียวกัน ทำให้ผู้บริโภคเกิดความต้องการ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Desire) </a:t>
            </a:r>
            <a:r>
              <a:rPr lang="th-TH" dirty="0">
                <a:solidFill>
                  <a:schemeClr val="accent4">
                    <a:lumMod val="75000"/>
                  </a:schemeClr>
                </a:solidFill>
              </a:rPr>
              <a:t>ในสินค้าหรือบริการนั้น</a:t>
            </a:r>
          </a:p>
          <a:p>
            <a:pPr lvl="0" fontAlgn="base"/>
            <a:endParaRPr lang="th-TH" b="1" u="sng" dirty="0" smtClean="0"/>
          </a:p>
          <a:p>
            <a:pPr lvl="0" fontAlgn="base"/>
            <a:r>
              <a:rPr lang="th-TH" b="1" u="sng" dirty="0" smtClean="0"/>
              <a:t>การ</a:t>
            </a:r>
            <a:r>
              <a:rPr lang="th-TH" b="1" u="sng" dirty="0"/>
              <a:t>กระตุ้นให้เกิดการซื้อ</a:t>
            </a:r>
            <a:r>
              <a:rPr lang="th-TH" dirty="0"/>
              <a:t> การโฆษณาต้องเชิญชวนให้ผู้บริโภคกลุ่มเป้าหมายเกิดพฤติกรรมการตอบ สนอง(</a:t>
            </a:r>
            <a:r>
              <a:rPr lang="en-US" dirty="0"/>
              <a:t>Action) </a:t>
            </a:r>
            <a:r>
              <a:rPr lang="th-TH" dirty="0"/>
              <a:t>โดยการซื้อสินค้าหรือใช้บริการ</a:t>
            </a:r>
            <a:r>
              <a:rPr lang="en-US" dirty="0"/>
              <a:t>  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9887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3D8C2-CECE-4738-9A09-95FEACF89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735" y="99875"/>
            <a:ext cx="7797662" cy="1151965"/>
          </a:xfrm>
        </p:spPr>
        <p:txBody>
          <a:bodyPr/>
          <a:lstStyle/>
          <a:p>
            <a:r>
              <a:rPr lang="en-US" dirty="0"/>
              <a:t>AIDA MODEL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04A1AF-8A88-484F-9CDF-01C0E65398F1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81120" y="1083076"/>
            <a:ext cx="7864277" cy="5095783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fontAlgn="base"/>
            <a:r>
              <a:rPr lang="en-US" dirty="0"/>
              <a:t>4.1 </a:t>
            </a:r>
            <a:r>
              <a:rPr lang="th-TH" dirty="0"/>
              <a:t>สร้างความไว้วางใจ การโฆษณาต้องให้ข้อเท็จจริง</a:t>
            </a:r>
            <a:endParaRPr lang="en-US" dirty="0"/>
          </a:p>
          <a:p>
            <a:pPr fontAlgn="base"/>
            <a:r>
              <a:rPr lang="en-US" dirty="0"/>
              <a:t>4.2 </a:t>
            </a:r>
            <a:r>
              <a:rPr lang="th-TH" dirty="0"/>
              <a:t>มีแบบฉบับของตนเองที่แตกต่าง การโฆษณาต้องมีแบบฉบับของตนเองที่ไม่ซ้ำแบบใคร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4.3 </a:t>
            </a:r>
            <a:r>
              <a:rPr lang="th-TH" dirty="0"/>
              <a:t>จุดขายที่ชัดเจนเพียงจุดเดียว การโฆษณาต้องสร้างจุดขายที่จูงใจและชัดเจนเพียงจุดเดียว เพื่อทำให้ผู้บริโภคสามารถจดจำได้</a:t>
            </a:r>
            <a:endParaRPr lang="en-US" dirty="0"/>
          </a:p>
          <a:p>
            <a:pPr fontAlgn="base"/>
            <a:r>
              <a:rPr lang="en-US" dirty="0"/>
              <a:t>4.4 </a:t>
            </a:r>
            <a:r>
              <a:rPr lang="th-TH" dirty="0"/>
              <a:t>โฆษณาต้องน่าเชื่อถือ โฆษณานอกจากจะไม่เกินจริงแล้วยังต้องมีเหตุผลสนับสนุนจุดขายของโฆษณานั้นด้วย</a:t>
            </a:r>
            <a:endParaRPr lang="en-US" dirty="0"/>
          </a:p>
          <a:p>
            <a:pPr fontAlgn="base"/>
            <a:r>
              <a:rPr lang="en-US" dirty="0"/>
              <a:t>4.5 </a:t>
            </a:r>
            <a:r>
              <a:rPr lang="th-TH" dirty="0"/>
              <a:t>โฆษณาต้องเข้าถึงความคิดและอารมณ์ การโฆษณาที่เน้นเหตุผลเพียงอย่างเดียว ไม่มีเรื่องของอารมณ์มาเกี่ยวข้องเลย อาจไม่ได้รับความสนใจหรือสร้างความต้องการได้ ส่วนโฆษณาที่ใช้อารมณ์เพียงอย่างเดียว ไม่มีเหตุผลมาจูงใจ ก็อาจไม่ได้ผลเช่นกัน</a:t>
            </a:r>
            <a:endParaRPr lang="en-US" dirty="0"/>
          </a:p>
          <a:p>
            <a:pPr fontAlgn="base"/>
            <a:r>
              <a:rPr lang="en-US" dirty="0"/>
              <a:t>4.6 </a:t>
            </a:r>
            <a:r>
              <a:rPr lang="th-TH" dirty="0"/>
              <a:t>สะท้อนบุคลิกภาพของสินค้า การโฆษณาต้องแสดงออกซึ่งบุคลิกของสินค้าว่าเป็นสินค้าแบบไหนเช่น ความแข็งแรงทนทาน ขนาดที่เล็กกระทัดรัดรูปแบบที่ทันสมัย</a:t>
            </a:r>
            <a:endParaRPr lang="en-US" dirty="0"/>
          </a:p>
          <a:p>
            <a:pPr fontAlgn="base"/>
            <a:r>
              <a:rPr lang="en-US" dirty="0"/>
              <a:t>4.7 </a:t>
            </a:r>
            <a:r>
              <a:rPr lang="th-TH" dirty="0"/>
              <a:t>สะท้อนตำแหน่งครองใจผลิตภัณฑ์ การโฆษณาต้องแสดงให้เห็นตำแหน่งครองใจของผลิตภัณฑ์ที่ชัดเจนเช่น สบู่ชนิดนี้ใช้แก้สิว สบู่ชนิดนี้ยับยั้งแบคทีเรียสบู่ชนิดนี้มีส่วนผสมของวิตามินอี</a:t>
            </a:r>
            <a:endParaRPr lang="en-US" dirty="0"/>
          </a:p>
          <a:p>
            <a:pPr fontAlgn="base"/>
            <a:r>
              <a:rPr lang="en-US" dirty="0"/>
              <a:t>4.8 </a:t>
            </a:r>
            <a:r>
              <a:rPr lang="th-TH" dirty="0"/>
              <a:t>โฆษณาที่มีความกลมกลืน การโฆษณาต้องมีองค์ประกอบ</a:t>
            </a:r>
            <a:r>
              <a:rPr lang="th-TH" dirty="0" err="1"/>
              <a:t>ต่างๆ</a:t>
            </a:r>
            <a:r>
              <a:rPr lang="th-TH" dirty="0"/>
              <a:t> ที่กลมกลืนกันทั้งภาพ เสียง สี</a:t>
            </a:r>
          </a:p>
        </p:txBody>
      </p:sp>
    </p:spTree>
    <p:extLst>
      <p:ext uri="{BB962C8B-B14F-4D97-AF65-F5344CB8AC3E}">
        <p14:creationId xmlns="" xmlns:p14="http://schemas.microsoft.com/office/powerpoint/2010/main" val="291723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DB5711-D038-4EE7-9B99-265424D8D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46" y="136948"/>
            <a:ext cx="7797662" cy="1151965"/>
          </a:xfrm>
        </p:spPr>
        <p:txBody>
          <a:bodyPr/>
          <a:lstStyle/>
          <a:p>
            <a:r>
              <a:rPr lang="en-US" dirty="0"/>
              <a:t>Activities1</a:t>
            </a:r>
            <a:endParaRPr lang="th-TH" dirty="0"/>
          </a:p>
        </p:txBody>
      </p:sp>
      <p:pic>
        <p:nvPicPr>
          <p:cNvPr id="5123" name="Picture 3" descr="Image result for Pinterest ad">
            <a:extLst>
              <a:ext uri="{FF2B5EF4-FFF2-40B4-BE49-F238E27FC236}">
                <a16:creationId xmlns="" xmlns:a16="http://schemas.microsoft.com/office/drawing/2014/main" id="{8C925A37-6CA2-4E7E-B9B6-E2A67F12B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852936"/>
            <a:ext cx="1323364" cy="2354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Related image">
            <a:extLst>
              <a:ext uri="{FF2B5EF4-FFF2-40B4-BE49-F238E27FC236}">
                <a16:creationId xmlns="" xmlns:a16="http://schemas.microsoft.com/office/drawing/2014/main" id="{F2573F61-DA98-451C-B809-5FA849BE5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780928"/>
            <a:ext cx="1025616" cy="2871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Related image">
            <a:extLst>
              <a:ext uri="{FF2B5EF4-FFF2-40B4-BE49-F238E27FC236}">
                <a16:creationId xmlns="" xmlns:a16="http://schemas.microsoft.com/office/drawing/2014/main" id="{48CF998F-5C83-4FC1-95F7-DA94262C5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930" y="89159"/>
            <a:ext cx="1641329" cy="23995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="" xmlns:a16="http://schemas.microsoft.com/office/drawing/2014/main" id="{160E0EA8-01AD-4D63-AB2E-6CD22BA50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1340768"/>
            <a:ext cx="5071367" cy="5172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-6348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th-TH" sz="2400" dirty="0"/>
              <a:t>โจทย์ </a:t>
            </a:r>
            <a:r>
              <a:rPr lang="en-US" sz="2400" dirty="0"/>
              <a:t>Krispy Kreme </a:t>
            </a:r>
            <a:r>
              <a:rPr lang="th-TH" sz="2400" dirty="0"/>
              <a:t> </a:t>
            </a:r>
            <a:r>
              <a:rPr lang="th-TH" sz="1600" dirty="0"/>
              <a:t>มีความประสงค์อยากได้งาน โฆษณาใน วันแห่งความรัก</a:t>
            </a:r>
          </a:p>
          <a:p>
            <a:pPr marL="0" indent="0">
              <a:buNone/>
            </a:pPr>
            <a:r>
              <a:rPr lang="th-TH" sz="1600" dirty="0"/>
              <a:t>  ในหัวข้อ </a:t>
            </a:r>
            <a:r>
              <a:rPr lang="en-US" sz="1600" dirty="0"/>
              <a:t>lovely</a:t>
            </a:r>
            <a:r>
              <a:rPr lang="th-TH" sz="1600" dirty="0"/>
              <a:t> </a:t>
            </a:r>
            <a:r>
              <a:rPr lang="en-US" sz="1600" dirty="0"/>
              <a:t> Krispy Day </a:t>
            </a:r>
          </a:p>
          <a:p>
            <a:pPr marL="0" indent="0">
              <a:buNone/>
            </a:pPr>
            <a:r>
              <a:rPr lang="en-US" sz="1600" dirty="0"/>
              <a:t>          </a:t>
            </a:r>
            <a:r>
              <a:rPr lang="th-TH" sz="1600" dirty="0"/>
              <a:t>วัตถุประสงค์ คือต้องการภาพที่ที่ส่งผลต่อการรับรู้ และทำให้เกิดการจดจำ </a:t>
            </a:r>
            <a:r>
              <a:rPr lang="th-TH" sz="2400" dirty="0"/>
              <a:t>กับ</a:t>
            </a:r>
            <a:r>
              <a:rPr lang="en-US" sz="2400" dirty="0"/>
              <a:t> Krispy Kreme</a:t>
            </a:r>
            <a:r>
              <a:rPr lang="th-TH" sz="2400" dirty="0"/>
              <a:t> ใน</a:t>
            </a:r>
            <a:r>
              <a:rPr lang="th-TH" dirty="0"/>
              <a:t>เทศการณ์ </a:t>
            </a:r>
            <a:r>
              <a:rPr lang="th-TH" altLang="th-TH" cap="none" dirty="0" err="1">
                <a:solidFill>
                  <a:srgbClr val="212121"/>
                </a:solidFill>
                <a:latin typeface="inherit"/>
              </a:rPr>
              <a:t>Valentines</a:t>
            </a:r>
            <a:r>
              <a:rPr lang="th-TH" altLang="th-TH" cap="none" dirty="0">
                <a:solidFill>
                  <a:srgbClr val="212121"/>
                </a:solidFill>
                <a:latin typeface="inherit"/>
              </a:rPr>
              <a:t> </a:t>
            </a:r>
            <a:r>
              <a:rPr lang="th-TH" altLang="th-TH" cap="none" dirty="0" err="1">
                <a:solidFill>
                  <a:srgbClr val="212121"/>
                </a:solidFill>
                <a:latin typeface="inherit"/>
              </a:rPr>
              <a:t>Day</a:t>
            </a:r>
            <a:r>
              <a:rPr lang="th-TH" altLang="th-TH" sz="2400" cap="none" dirty="0"/>
              <a:t> </a:t>
            </a:r>
            <a:r>
              <a:rPr lang="th-TH" sz="2400" dirty="0"/>
              <a:t>   </a:t>
            </a:r>
          </a:p>
          <a:p>
            <a:pPr marL="0" indent="0">
              <a:buNone/>
            </a:pPr>
            <a:r>
              <a:rPr lang="th-TH" sz="1800" dirty="0"/>
              <a:t>ให้กับไปสร้างสรรค์งานออกแบบสื่อปริ</a:t>
            </a:r>
            <a:r>
              <a:rPr lang="th-TH" sz="1800" dirty="0" err="1"/>
              <a:t>้น</a:t>
            </a:r>
            <a:r>
              <a:rPr lang="en-US" sz="1800" dirty="0"/>
              <a:t>ad</a:t>
            </a:r>
            <a:endParaRPr lang="th-TH" sz="1800" dirty="0"/>
          </a:p>
          <a:p>
            <a:r>
              <a:rPr lang="th-TH" sz="1800" dirty="0"/>
              <a:t>     ประเภท </a:t>
            </a:r>
            <a:r>
              <a:rPr lang="th-TH" altLang="th-TH" sz="1800" cap="none" dirty="0" err="1">
                <a:solidFill>
                  <a:srgbClr val="212121"/>
                </a:solidFill>
                <a:latin typeface="inherit"/>
              </a:rPr>
              <a:t>Poster</a:t>
            </a:r>
            <a:r>
              <a:rPr lang="th-TH" altLang="th-TH" sz="1800" cap="none" dirty="0">
                <a:solidFill>
                  <a:srgbClr val="212121"/>
                </a:solidFill>
                <a:latin typeface="inherit"/>
              </a:rPr>
              <a:t> จำนวน</a:t>
            </a:r>
            <a:r>
              <a:rPr lang="en-US" altLang="th-TH" sz="1800" cap="none" dirty="0">
                <a:solidFill>
                  <a:srgbClr val="212121"/>
                </a:solidFill>
                <a:latin typeface="inherit"/>
              </a:rPr>
              <a:t>1</a:t>
            </a:r>
            <a:r>
              <a:rPr lang="th-TH" altLang="th-TH" sz="1800" cap="none" dirty="0">
                <a:solidFill>
                  <a:srgbClr val="212121"/>
                </a:solidFill>
                <a:latin typeface="inherit"/>
              </a:rPr>
              <a:t>แผ่น</a:t>
            </a:r>
          </a:p>
          <a:p>
            <a:r>
              <a:rPr lang="th-TH" altLang="th-TH" sz="1800" cap="none" dirty="0">
                <a:solidFill>
                  <a:srgbClr val="212121"/>
                </a:solidFill>
                <a:latin typeface="inherit"/>
              </a:rPr>
              <a:t>    แนวตั้งแนวนอนก็ได้</a:t>
            </a:r>
          </a:p>
          <a:p>
            <a:r>
              <a:rPr lang="th-TH" sz="1800" dirty="0"/>
              <a:t>    สินค้า โดนัด</a:t>
            </a:r>
          </a:p>
          <a:p>
            <a:r>
              <a:rPr lang="th-TH" sz="1800" dirty="0"/>
              <a:t>    กลุ่มเป้าหมาย  วัยรุ่น</a:t>
            </a:r>
          </a:p>
          <a:p>
            <a:r>
              <a:rPr lang="th-TH" altLang="th-TH" sz="1800" cap="none" dirty="0">
                <a:latin typeface="Arial" panose="020B0604020202020204" pitchFamily="34" charset="0"/>
              </a:rPr>
              <a:t>ต่อ</a:t>
            </a:r>
            <a:r>
              <a:rPr lang="en-US" altLang="th-TH" sz="1800" cap="none" dirty="0">
                <a:latin typeface="Arial" panose="020B0604020202020204" pitchFamily="34" charset="0"/>
              </a:rPr>
              <a:t>…………………………………..</a:t>
            </a:r>
            <a:endParaRPr lang="th-TH" altLang="th-TH" sz="1800" cap="none" dirty="0">
              <a:latin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3EC4B97-7903-46DD-9EE3-9706F9A46111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 bwMode="auto">
          <a:xfrm>
            <a:off x="3491880" y="404664"/>
            <a:ext cx="3050572" cy="7976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-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h-TH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th-TH" altLang="th-TH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วิเคราะห์</a:t>
            </a:r>
            <a:r>
              <a:rPr lang="th-TH" altLang="th-TH" sz="2800" cap="none" dirty="0">
                <a:latin typeface="Arial" panose="020B0604020202020204" pitchFamily="34" charset="0"/>
              </a:rPr>
              <a:t> การบ้านจากสิ่งที่เรียน</a:t>
            </a:r>
            <a:endParaRPr kumimoji="0" lang="th-TH" altLang="th-TH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97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มุมมอง">
  <a:themeElements>
    <a:clrScheme name="มุมมอง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มุมมอง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มุมมอง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75</TotalTime>
  <Words>311</Words>
  <Application>Microsoft Office PowerPoint</Application>
  <PresentationFormat>นำเสนอทางหน้าจอ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มุมมอง</vt:lpstr>
      <vt:lpstr>Art Direction </vt:lpstr>
      <vt:lpstr>Homework</vt:lpstr>
      <vt:lpstr>Week2-3 Creative    </vt:lpstr>
      <vt:lpstr>Creative ? </vt:lpstr>
      <vt:lpstr>Creative  </vt:lpstr>
      <vt:lpstr>ภาพนิ่ง 6</vt:lpstr>
      <vt:lpstr>ภาพนิ่ง 7</vt:lpstr>
      <vt:lpstr>AIDA MODEL</vt:lpstr>
      <vt:lpstr>Activities1</vt:lpstr>
      <vt:lpstr>Activities 2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tum-Imac</dc:creator>
  <cp:lastModifiedBy>tum-Imac</cp:lastModifiedBy>
  <cp:revision>11</cp:revision>
  <dcterms:created xsi:type="dcterms:W3CDTF">2019-01-09T22:10:43Z</dcterms:created>
  <dcterms:modified xsi:type="dcterms:W3CDTF">2019-01-15T22:21:25Z</dcterms:modified>
</cp:coreProperties>
</file>