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93E2787-F5D0-6F7B-7C34-02A646847EB6}"/>
              </a:ext>
            </a:extLst>
          </p:cNvPr>
          <p:cNvSpPr>
            <a:spLocks noGrp="1"/>
          </p:cNvSpPr>
          <p:nvPr>
            <p:ph type="ctrTitle"/>
          </p:nvPr>
        </p:nvSpPr>
        <p:spPr>
          <a:xfrm>
            <a:off x="1524000" y="1122363"/>
            <a:ext cx="9144000" cy="2387600"/>
          </a:xfrm>
        </p:spPr>
        <p:txBody>
          <a:bodyPr anchor="b"/>
          <a:lstStyle>
            <a:lvl1pPr algn="ctr">
              <a:defRPr sz="6000"/>
            </a:lvl1pPr>
          </a:lstStyle>
          <a:p>
            <a:r>
              <a:rPr lang="th-TH"/>
              <a:t>คลิกเพื่อแก้ไขสไตล์ชื่อเรื่องต้นแบบ</a:t>
            </a:r>
          </a:p>
        </p:txBody>
      </p:sp>
      <p:sp>
        <p:nvSpPr>
          <p:cNvPr id="3" name="ชื่อเรื่องรอง 2">
            <a:extLst>
              <a:ext uri="{FF2B5EF4-FFF2-40B4-BE49-F238E27FC236}">
                <a16:creationId xmlns:a16="http://schemas.microsoft.com/office/drawing/2014/main" id="{9F4A4509-C370-2746-6695-B0936D5E9B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p>
        </p:txBody>
      </p:sp>
      <p:sp>
        <p:nvSpPr>
          <p:cNvPr id="4" name="ตัวแทนวันที่ 3">
            <a:extLst>
              <a:ext uri="{FF2B5EF4-FFF2-40B4-BE49-F238E27FC236}">
                <a16:creationId xmlns:a16="http://schemas.microsoft.com/office/drawing/2014/main" id="{4E9FE633-9591-6250-4994-E80009BC7A62}"/>
              </a:ext>
            </a:extLst>
          </p:cNvPr>
          <p:cNvSpPr>
            <a:spLocks noGrp="1"/>
          </p:cNvSpPr>
          <p:nvPr>
            <p:ph type="dt" sz="half" idx="10"/>
          </p:nvPr>
        </p:nvSpPr>
        <p:spPr/>
        <p:txBody>
          <a:bodyPr/>
          <a:lstStyle/>
          <a:p>
            <a:fld id="{1BE9F3F1-12C7-4A91-93C6-1BA38D4D01E6}"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102991A3-88B3-2EC8-4143-58F8718EB946}"/>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5C25BE6D-E552-C340-295D-84FF96BF851E}"/>
              </a:ext>
            </a:extLst>
          </p:cNvPr>
          <p:cNvSpPr>
            <a:spLocks noGrp="1"/>
          </p:cNvSpPr>
          <p:nvPr>
            <p:ph type="sldNum" sz="quarter" idx="12"/>
          </p:nvPr>
        </p:nvSpPr>
        <p:spPr/>
        <p:txBody>
          <a:bodyPr/>
          <a:lstStyle/>
          <a:p>
            <a:fld id="{9813FD26-A6C3-4EA2-ABFA-0128247F9BD4}" type="slidenum">
              <a:rPr lang="th-TH" smtClean="0"/>
              <a:t>‹#›</a:t>
            </a:fld>
            <a:endParaRPr lang="th-TH"/>
          </a:p>
        </p:txBody>
      </p:sp>
    </p:spTree>
    <p:extLst>
      <p:ext uri="{BB962C8B-B14F-4D97-AF65-F5344CB8AC3E}">
        <p14:creationId xmlns:p14="http://schemas.microsoft.com/office/powerpoint/2010/main" val="95237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DF2B398-5696-70F2-CF90-C97B74067A6F}"/>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ข้อความแนวตั้ง 2">
            <a:extLst>
              <a:ext uri="{FF2B5EF4-FFF2-40B4-BE49-F238E27FC236}">
                <a16:creationId xmlns:a16="http://schemas.microsoft.com/office/drawing/2014/main" id="{8C661B5A-0B1D-BDD8-992D-F06DD4B85E14}"/>
              </a:ext>
            </a:extLst>
          </p:cNvPr>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5F0E0325-3AF4-0593-14F5-DE46E86CE626}"/>
              </a:ext>
            </a:extLst>
          </p:cNvPr>
          <p:cNvSpPr>
            <a:spLocks noGrp="1"/>
          </p:cNvSpPr>
          <p:nvPr>
            <p:ph type="dt" sz="half" idx="10"/>
          </p:nvPr>
        </p:nvSpPr>
        <p:spPr/>
        <p:txBody>
          <a:bodyPr/>
          <a:lstStyle/>
          <a:p>
            <a:fld id="{1BE9F3F1-12C7-4A91-93C6-1BA38D4D01E6}"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29AC6D57-6B9B-EFBB-70CF-2F68DEA265E8}"/>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C30740E6-93B2-3000-586F-E955AB57102A}"/>
              </a:ext>
            </a:extLst>
          </p:cNvPr>
          <p:cNvSpPr>
            <a:spLocks noGrp="1"/>
          </p:cNvSpPr>
          <p:nvPr>
            <p:ph type="sldNum" sz="quarter" idx="12"/>
          </p:nvPr>
        </p:nvSpPr>
        <p:spPr/>
        <p:txBody>
          <a:bodyPr/>
          <a:lstStyle/>
          <a:p>
            <a:fld id="{9813FD26-A6C3-4EA2-ABFA-0128247F9BD4}" type="slidenum">
              <a:rPr lang="th-TH" smtClean="0"/>
              <a:t>‹#›</a:t>
            </a:fld>
            <a:endParaRPr lang="th-TH"/>
          </a:p>
        </p:txBody>
      </p:sp>
    </p:spTree>
    <p:extLst>
      <p:ext uri="{BB962C8B-B14F-4D97-AF65-F5344CB8AC3E}">
        <p14:creationId xmlns:p14="http://schemas.microsoft.com/office/powerpoint/2010/main" val="393938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a:extLst>
              <a:ext uri="{FF2B5EF4-FFF2-40B4-BE49-F238E27FC236}">
                <a16:creationId xmlns:a16="http://schemas.microsoft.com/office/drawing/2014/main" id="{F3B63E07-8151-8891-7969-0C03B92755F4}"/>
              </a:ext>
            </a:extLst>
          </p:cNvPr>
          <p:cNvSpPr>
            <a:spLocks noGrp="1"/>
          </p:cNvSpPr>
          <p:nvPr>
            <p:ph type="title" orient="vert"/>
          </p:nvPr>
        </p:nvSpPr>
        <p:spPr>
          <a:xfrm>
            <a:off x="8724900" y="365125"/>
            <a:ext cx="2628900" cy="5811838"/>
          </a:xfrm>
        </p:spPr>
        <p:txBody>
          <a:bodyPr vert="eaVert"/>
          <a:lstStyle/>
          <a:p>
            <a:r>
              <a:rPr lang="th-TH"/>
              <a:t>คลิกเพื่อแก้ไขสไตล์ชื่อเรื่องต้นแบบ</a:t>
            </a:r>
          </a:p>
        </p:txBody>
      </p:sp>
      <p:sp>
        <p:nvSpPr>
          <p:cNvPr id="3" name="ตัวแทนข้อความแนวตั้ง 2">
            <a:extLst>
              <a:ext uri="{FF2B5EF4-FFF2-40B4-BE49-F238E27FC236}">
                <a16:creationId xmlns:a16="http://schemas.microsoft.com/office/drawing/2014/main" id="{5DF11F15-5D1C-500D-6CF0-D936A77E5007}"/>
              </a:ext>
            </a:extLst>
          </p:cNvPr>
          <p:cNvSpPr>
            <a:spLocks noGrp="1"/>
          </p:cNvSpPr>
          <p:nvPr>
            <p:ph type="body" orient="vert" idx="1"/>
          </p:nvPr>
        </p:nvSpPr>
        <p:spPr>
          <a:xfrm>
            <a:off x="838200" y="365125"/>
            <a:ext cx="7734300"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9D0E628D-D764-E4BD-A5CC-79293FADCB0A}"/>
              </a:ext>
            </a:extLst>
          </p:cNvPr>
          <p:cNvSpPr>
            <a:spLocks noGrp="1"/>
          </p:cNvSpPr>
          <p:nvPr>
            <p:ph type="dt" sz="half" idx="10"/>
          </p:nvPr>
        </p:nvSpPr>
        <p:spPr/>
        <p:txBody>
          <a:bodyPr/>
          <a:lstStyle/>
          <a:p>
            <a:fld id="{1BE9F3F1-12C7-4A91-93C6-1BA38D4D01E6}"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99DE5756-5B62-39A1-A629-72C6DD819146}"/>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1DEF24EC-17EA-DFDB-B0A1-9A8F70B852B7}"/>
              </a:ext>
            </a:extLst>
          </p:cNvPr>
          <p:cNvSpPr>
            <a:spLocks noGrp="1"/>
          </p:cNvSpPr>
          <p:nvPr>
            <p:ph type="sldNum" sz="quarter" idx="12"/>
          </p:nvPr>
        </p:nvSpPr>
        <p:spPr/>
        <p:txBody>
          <a:bodyPr/>
          <a:lstStyle/>
          <a:p>
            <a:fld id="{9813FD26-A6C3-4EA2-ABFA-0128247F9BD4}" type="slidenum">
              <a:rPr lang="th-TH" smtClean="0"/>
              <a:t>‹#›</a:t>
            </a:fld>
            <a:endParaRPr lang="th-TH"/>
          </a:p>
        </p:txBody>
      </p:sp>
    </p:spTree>
    <p:extLst>
      <p:ext uri="{BB962C8B-B14F-4D97-AF65-F5344CB8AC3E}">
        <p14:creationId xmlns:p14="http://schemas.microsoft.com/office/powerpoint/2010/main" val="37233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D5008A0-9BB4-3CE5-B2BF-2814DB889A64}"/>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BEBAAB06-CC4E-E35C-72F8-19F1682694FD}"/>
              </a:ext>
            </a:extLst>
          </p:cNvPr>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4B960D85-1546-50E2-3FFB-DAA8E57206A4}"/>
              </a:ext>
            </a:extLst>
          </p:cNvPr>
          <p:cNvSpPr>
            <a:spLocks noGrp="1"/>
          </p:cNvSpPr>
          <p:nvPr>
            <p:ph type="dt" sz="half" idx="10"/>
          </p:nvPr>
        </p:nvSpPr>
        <p:spPr/>
        <p:txBody>
          <a:bodyPr/>
          <a:lstStyle/>
          <a:p>
            <a:fld id="{1BE9F3F1-12C7-4A91-93C6-1BA38D4D01E6}"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84BA4EEB-87C0-2476-1ED3-77393CBD343C}"/>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73597F1A-553A-170D-3779-2A1BBA30AAA3}"/>
              </a:ext>
            </a:extLst>
          </p:cNvPr>
          <p:cNvSpPr>
            <a:spLocks noGrp="1"/>
          </p:cNvSpPr>
          <p:nvPr>
            <p:ph type="sldNum" sz="quarter" idx="12"/>
          </p:nvPr>
        </p:nvSpPr>
        <p:spPr/>
        <p:txBody>
          <a:bodyPr/>
          <a:lstStyle/>
          <a:p>
            <a:fld id="{9813FD26-A6C3-4EA2-ABFA-0128247F9BD4}" type="slidenum">
              <a:rPr lang="th-TH" smtClean="0"/>
              <a:t>‹#›</a:t>
            </a:fld>
            <a:endParaRPr lang="th-TH"/>
          </a:p>
        </p:txBody>
      </p:sp>
    </p:spTree>
    <p:extLst>
      <p:ext uri="{BB962C8B-B14F-4D97-AF65-F5344CB8AC3E}">
        <p14:creationId xmlns:p14="http://schemas.microsoft.com/office/powerpoint/2010/main" val="166412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0BD8671-4388-9D2A-6FDE-6C4CA5E0AC17}"/>
              </a:ext>
            </a:extLst>
          </p:cNvPr>
          <p:cNvSpPr>
            <a:spLocks noGrp="1"/>
          </p:cNvSpPr>
          <p:nvPr>
            <p:ph type="title"/>
          </p:nvPr>
        </p:nvSpPr>
        <p:spPr>
          <a:xfrm>
            <a:off x="831850" y="1709738"/>
            <a:ext cx="10515600" cy="2852737"/>
          </a:xfrm>
        </p:spPr>
        <p:txBody>
          <a:bodyPr anchor="b"/>
          <a:lstStyle>
            <a:lvl1pPr>
              <a:defRPr sz="6000"/>
            </a:lvl1p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20DDA95A-D19C-2B88-C03C-EC439966AA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a:extLst>
              <a:ext uri="{FF2B5EF4-FFF2-40B4-BE49-F238E27FC236}">
                <a16:creationId xmlns:a16="http://schemas.microsoft.com/office/drawing/2014/main" id="{47E60C06-10DC-AE33-C1A9-4521108025B1}"/>
              </a:ext>
            </a:extLst>
          </p:cNvPr>
          <p:cNvSpPr>
            <a:spLocks noGrp="1"/>
          </p:cNvSpPr>
          <p:nvPr>
            <p:ph type="dt" sz="half" idx="10"/>
          </p:nvPr>
        </p:nvSpPr>
        <p:spPr/>
        <p:txBody>
          <a:bodyPr/>
          <a:lstStyle/>
          <a:p>
            <a:fld id="{1BE9F3F1-12C7-4A91-93C6-1BA38D4D01E6}"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18337048-0F20-496E-08A9-4668F9AFD8F8}"/>
              </a:ext>
            </a:extLst>
          </p:cNvPr>
          <p:cNvSpPr>
            <a:spLocks noGrp="1"/>
          </p:cNvSpPr>
          <p:nvPr>
            <p:ph type="ftr" sz="quarter" idx="11"/>
          </p:nvPr>
        </p:nvSpPr>
        <p:spPr/>
        <p:txBody>
          <a:bodyPr/>
          <a:lstStyle/>
          <a:p>
            <a:endParaRPr lang="th-TH"/>
          </a:p>
        </p:txBody>
      </p:sp>
      <p:sp>
        <p:nvSpPr>
          <p:cNvPr id="6" name="ตัวแทนหมายเลขสไลด์ 5">
            <a:extLst>
              <a:ext uri="{FF2B5EF4-FFF2-40B4-BE49-F238E27FC236}">
                <a16:creationId xmlns:a16="http://schemas.microsoft.com/office/drawing/2014/main" id="{CB0E818E-8432-B092-05CC-ECA3D5A707EB}"/>
              </a:ext>
            </a:extLst>
          </p:cNvPr>
          <p:cNvSpPr>
            <a:spLocks noGrp="1"/>
          </p:cNvSpPr>
          <p:nvPr>
            <p:ph type="sldNum" sz="quarter" idx="12"/>
          </p:nvPr>
        </p:nvSpPr>
        <p:spPr/>
        <p:txBody>
          <a:bodyPr/>
          <a:lstStyle/>
          <a:p>
            <a:fld id="{9813FD26-A6C3-4EA2-ABFA-0128247F9BD4}" type="slidenum">
              <a:rPr lang="th-TH" smtClean="0"/>
              <a:t>‹#›</a:t>
            </a:fld>
            <a:endParaRPr lang="th-TH"/>
          </a:p>
        </p:txBody>
      </p:sp>
    </p:spTree>
    <p:extLst>
      <p:ext uri="{BB962C8B-B14F-4D97-AF65-F5344CB8AC3E}">
        <p14:creationId xmlns:p14="http://schemas.microsoft.com/office/powerpoint/2010/main" val="28410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B6B81CC-B42A-FCA0-058A-3FA9678A6268}"/>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F8B3C599-B0F5-D680-8446-AC0D0C873F87}"/>
              </a:ext>
            </a:extLst>
          </p:cNvPr>
          <p:cNvSpPr>
            <a:spLocks noGrp="1"/>
          </p:cNvSpPr>
          <p:nvPr>
            <p:ph sz="half" idx="1"/>
          </p:nvPr>
        </p:nvSpPr>
        <p:spPr>
          <a:xfrm>
            <a:off x="838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เนื้อหา 3">
            <a:extLst>
              <a:ext uri="{FF2B5EF4-FFF2-40B4-BE49-F238E27FC236}">
                <a16:creationId xmlns:a16="http://schemas.microsoft.com/office/drawing/2014/main" id="{3E8EA559-C751-9BF8-696A-7002EA8623F0}"/>
              </a:ext>
            </a:extLst>
          </p:cNvPr>
          <p:cNvSpPr>
            <a:spLocks noGrp="1"/>
          </p:cNvSpPr>
          <p:nvPr>
            <p:ph sz="half" idx="2"/>
          </p:nvPr>
        </p:nvSpPr>
        <p:spPr>
          <a:xfrm>
            <a:off x="6172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วันที่ 4">
            <a:extLst>
              <a:ext uri="{FF2B5EF4-FFF2-40B4-BE49-F238E27FC236}">
                <a16:creationId xmlns:a16="http://schemas.microsoft.com/office/drawing/2014/main" id="{DAB8B006-1A03-2A99-E8B7-41669129BA4C}"/>
              </a:ext>
            </a:extLst>
          </p:cNvPr>
          <p:cNvSpPr>
            <a:spLocks noGrp="1"/>
          </p:cNvSpPr>
          <p:nvPr>
            <p:ph type="dt" sz="half" idx="10"/>
          </p:nvPr>
        </p:nvSpPr>
        <p:spPr/>
        <p:txBody>
          <a:bodyPr/>
          <a:lstStyle/>
          <a:p>
            <a:fld id="{1BE9F3F1-12C7-4A91-93C6-1BA38D4D01E6}" type="datetimeFigureOut">
              <a:rPr lang="th-TH" smtClean="0"/>
              <a:t>28/07/68</a:t>
            </a:fld>
            <a:endParaRPr lang="th-TH"/>
          </a:p>
        </p:txBody>
      </p:sp>
      <p:sp>
        <p:nvSpPr>
          <p:cNvPr id="6" name="ตัวแทนท้ายกระดาษ 5">
            <a:extLst>
              <a:ext uri="{FF2B5EF4-FFF2-40B4-BE49-F238E27FC236}">
                <a16:creationId xmlns:a16="http://schemas.microsoft.com/office/drawing/2014/main" id="{FEFCC546-0029-BBFD-44DE-EC4153065C6C}"/>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91345D92-AFAC-E0D9-3577-C2137F9BEAF4}"/>
              </a:ext>
            </a:extLst>
          </p:cNvPr>
          <p:cNvSpPr>
            <a:spLocks noGrp="1"/>
          </p:cNvSpPr>
          <p:nvPr>
            <p:ph type="sldNum" sz="quarter" idx="12"/>
          </p:nvPr>
        </p:nvSpPr>
        <p:spPr/>
        <p:txBody>
          <a:bodyPr/>
          <a:lstStyle/>
          <a:p>
            <a:fld id="{9813FD26-A6C3-4EA2-ABFA-0128247F9BD4}" type="slidenum">
              <a:rPr lang="th-TH" smtClean="0"/>
              <a:t>‹#›</a:t>
            </a:fld>
            <a:endParaRPr lang="th-TH"/>
          </a:p>
        </p:txBody>
      </p:sp>
    </p:spTree>
    <p:extLst>
      <p:ext uri="{BB962C8B-B14F-4D97-AF65-F5344CB8AC3E}">
        <p14:creationId xmlns:p14="http://schemas.microsoft.com/office/powerpoint/2010/main" val="16890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7637B2A-C4DD-6B03-E46E-09CB71240AB5}"/>
              </a:ext>
            </a:extLst>
          </p:cNvPr>
          <p:cNvSpPr>
            <a:spLocks noGrp="1"/>
          </p:cNvSpPr>
          <p:nvPr>
            <p:ph type="title"/>
          </p:nvPr>
        </p:nvSpPr>
        <p:spPr>
          <a:xfrm>
            <a:off x="839788" y="365125"/>
            <a:ext cx="10515600" cy="1325563"/>
          </a:xfrm>
        </p:spPr>
        <p:txBody>
          <a:body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3FA59DAF-197F-611E-E6CC-F9C29E1BE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a:extLst>
              <a:ext uri="{FF2B5EF4-FFF2-40B4-BE49-F238E27FC236}">
                <a16:creationId xmlns:a16="http://schemas.microsoft.com/office/drawing/2014/main" id="{257A9186-7B08-174A-A232-1AEEA0D66971}"/>
              </a:ext>
            </a:extLst>
          </p:cNvPr>
          <p:cNvSpPr>
            <a:spLocks noGrp="1"/>
          </p:cNvSpPr>
          <p:nvPr>
            <p:ph sz="half" idx="2"/>
          </p:nvPr>
        </p:nvSpPr>
        <p:spPr>
          <a:xfrm>
            <a:off x="839788" y="2505075"/>
            <a:ext cx="5157787"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ข้อความ 4">
            <a:extLst>
              <a:ext uri="{FF2B5EF4-FFF2-40B4-BE49-F238E27FC236}">
                <a16:creationId xmlns:a16="http://schemas.microsoft.com/office/drawing/2014/main" id="{F78CFD8D-8A93-E990-7706-CCC5131BA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a:extLst>
              <a:ext uri="{FF2B5EF4-FFF2-40B4-BE49-F238E27FC236}">
                <a16:creationId xmlns:a16="http://schemas.microsoft.com/office/drawing/2014/main" id="{AE8EC7E1-8AF4-0B31-9F1C-6CD2AFD0D0AF}"/>
              </a:ext>
            </a:extLst>
          </p:cNvPr>
          <p:cNvSpPr>
            <a:spLocks noGrp="1"/>
          </p:cNvSpPr>
          <p:nvPr>
            <p:ph sz="quarter" idx="4"/>
          </p:nvPr>
        </p:nvSpPr>
        <p:spPr>
          <a:xfrm>
            <a:off x="6172200" y="2505075"/>
            <a:ext cx="5183188"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ตัวแทนวันที่ 6">
            <a:extLst>
              <a:ext uri="{FF2B5EF4-FFF2-40B4-BE49-F238E27FC236}">
                <a16:creationId xmlns:a16="http://schemas.microsoft.com/office/drawing/2014/main" id="{083A65E7-0B5A-B59C-D6E4-37084A78715D}"/>
              </a:ext>
            </a:extLst>
          </p:cNvPr>
          <p:cNvSpPr>
            <a:spLocks noGrp="1"/>
          </p:cNvSpPr>
          <p:nvPr>
            <p:ph type="dt" sz="half" idx="10"/>
          </p:nvPr>
        </p:nvSpPr>
        <p:spPr/>
        <p:txBody>
          <a:bodyPr/>
          <a:lstStyle/>
          <a:p>
            <a:fld id="{1BE9F3F1-12C7-4A91-93C6-1BA38D4D01E6}" type="datetimeFigureOut">
              <a:rPr lang="th-TH" smtClean="0"/>
              <a:t>28/07/68</a:t>
            </a:fld>
            <a:endParaRPr lang="th-TH"/>
          </a:p>
        </p:txBody>
      </p:sp>
      <p:sp>
        <p:nvSpPr>
          <p:cNvPr id="8" name="ตัวแทนท้ายกระดาษ 7">
            <a:extLst>
              <a:ext uri="{FF2B5EF4-FFF2-40B4-BE49-F238E27FC236}">
                <a16:creationId xmlns:a16="http://schemas.microsoft.com/office/drawing/2014/main" id="{44787469-90C5-DBDA-5E73-1E4D47A5A3C4}"/>
              </a:ext>
            </a:extLst>
          </p:cNvPr>
          <p:cNvSpPr>
            <a:spLocks noGrp="1"/>
          </p:cNvSpPr>
          <p:nvPr>
            <p:ph type="ftr" sz="quarter" idx="11"/>
          </p:nvPr>
        </p:nvSpPr>
        <p:spPr/>
        <p:txBody>
          <a:bodyPr/>
          <a:lstStyle/>
          <a:p>
            <a:endParaRPr lang="th-TH"/>
          </a:p>
        </p:txBody>
      </p:sp>
      <p:sp>
        <p:nvSpPr>
          <p:cNvPr id="9" name="ตัวแทนหมายเลขสไลด์ 8">
            <a:extLst>
              <a:ext uri="{FF2B5EF4-FFF2-40B4-BE49-F238E27FC236}">
                <a16:creationId xmlns:a16="http://schemas.microsoft.com/office/drawing/2014/main" id="{A1CE9D00-BFEA-9EC2-0946-433A2AE845F5}"/>
              </a:ext>
            </a:extLst>
          </p:cNvPr>
          <p:cNvSpPr>
            <a:spLocks noGrp="1"/>
          </p:cNvSpPr>
          <p:nvPr>
            <p:ph type="sldNum" sz="quarter" idx="12"/>
          </p:nvPr>
        </p:nvSpPr>
        <p:spPr/>
        <p:txBody>
          <a:bodyPr/>
          <a:lstStyle/>
          <a:p>
            <a:fld id="{9813FD26-A6C3-4EA2-ABFA-0128247F9BD4}" type="slidenum">
              <a:rPr lang="th-TH" smtClean="0"/>
              <a:t>‹#›</a:t>
            </a:fld>
            <a:endParaRPr lang="th-TH"/>
          </a:p>
        </p:txBody>
      </p:sp>
    </p:spTree>
    <p:extLst>
      <p:ext uri="{BB962C8B-B14F-4D97-AF65-F5344CB8AC3E}">
        <p14:creationId xmlns:p14="http://schemas.microsoft.com/office/powerpoint/2010/main" val="2310164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F2CDBC8-5547-B3F4-857A-7DC2D4A9538F}"/>
              </a:ext>
            </a:extLst>
          </p:cNvPr>
          <p:cNvSpPr>
            <a:spLocks noGrp="1"/>
          </p:cNvSpPr>
          <p:nvPr>
            <p:ph type="title"/>
          </p:nvPr>
        </p:nvSpPr>
        <p:spPr/>
        <p:txBody>
          <a:bodyPr/>
          <a:lstStyle/>
          <a:p>
            <a:r>
              <a:rPr lang="th-TH"/>
              <a:t>คลิกเพื่อแก้ไขสไตล์ชื่อเรื่องต้นแบบ</a:t>
            </a:r>
          </a:p>
        </p:txBody>
      </p:sp>
      <p:sp>
        <p:nvSpPr>
          <p:cNvPr id="3" name="ตัวแทนวันที่ 2">
            <a:extLst>
              <a:ext uri="{FF2B5EF4-FFF2-40B4-BE49-F238E27FC236}">
                <a16:creationId xmlns:a16="http://schemas.microsoft.com/office/drawing/2014/main" id="{6B478BE8-B98E-2FD5-AB5A-0D209726E33E}"/>
              </a:ext>
            </a:extLst>
          </p:cNvPr>
          <p:cNvSpPr>
            <a:spLocks noGrp="1"/>
          </p:cNvSpPr>
          <p:nvPr>
            <p:ph type="dt" sz="half" idx="10"/>
          </p:nvPr>
        </p:nvSpPr>
        <p:spPr/>
        <p:txBody>
          <a:bodyPr/>
          <a:lstStyle/>
          <a:p>
            <a:fld id="{1BE9F3F1-12C7-4A91-93C6-1BA38D4D01E6}" type="datetimeFigureOut">
              <a:rPr lang="th-TH" smtClean="0"/>
              <a:t>28/07/68</a:t>
            </a:fld>
            <a:endParaRPr lang="th-TH"/>
          </a:p>
        </p:txBody>
      </p:sp>
      <p:sp>
        <p:nvSpPr>
          <p:cNvPr id="4" name="ตัวแทนท้ายกระดาษ 3">
            <a:extLst>
              <a:ext uri="{FF2B5EF4-FFF2-40B4-BE49-F238E27FC236}">
                <a16:creationId xmlns:a16="http://schemas.microsoft.com/office/drawing/2014/main" id="{6775BCDC-FF33-97F3-032F-778FDA78E16D}"/>
              </a:ext>
            </a:extLst>
          </p:cNvPr>
          <p:cNvSpPr>
            <a:spLocks noGrp="1"/>
          </p:cNvSpPr>
          <p:nvPr>
            <p:ph type="ftr" sz="quarter" idx="11"/>
          </p:nvPr>
        </p:nvSpPr>
        <p:spPr/>
        <p:txBody>
          <a:bodyPr/>
          <a:lstStyle/>
          <a:p>
            <a:endParaRPr lang="th-TH"/>
          </a:p>
        </p:txBody>
      </p:sp>
      <p:sp>
        <p:nvSpPr>
          <p:cNvPr id="5" name="ตัวแทนหมายเลขสไลด์ 4">
            <a:extLst>
              <a:ext uri="{FF2B5EF4-FFF2-40B4-BE49-F238E27FC236}">
                <a16:creationId xmlns:a16="http://schemas.microsoft.com/office/drawing/2014/main" id="{2C39F120-4BDB-9243-56AF-BA8839B731DE}"/>
              </a:ext>
            </a:extLst>
          </p:cNvPr>
          <p:cNvSpPr>
            <a:spLocks noGrp="1"/>
          </p:cNvSpPr>
          <p:nvPr>
            <p:ph type="sldNum" sz="quarter" idx="12"/>
          </p:nvPr>
        </p:nvSpPr>
        <p:spPr/>
        <p:txBody>
          <a:bodyPr/>
          <a:lstStyle/>
          <a:p>
            <a:fld id="{9813FD26-A6C3-4EA2-ABFA-0128247F9BD4}" type="slidenum">
              <a:rPr lang="th-TH" smtClean="0"/>
              <a:t>‹#›</a:t>
            </a:fld>
            <a:endParaRPr lang="th-TH"/>
          </a:p>
        </p:txBody>
      </p:sp>
    </p:spTree>
    <p:extLst>
      <p:ext uri="{BB962C8B-B14F-4D97-AF65-F5344CB8AC3E}">
        <p14:creationId xmlns:p14="http://schemas.microsoft.com/office/powerpoint/2010/main" val="277087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a:extLst>
              <a:ext uri="{FF2B5EF4-FFF2-40B4-BE49-F238E27FC236}">
                <a16:creationId xmlns:a16="http://schemas.microsoft.com/office/drawing/2014/main" id="{1C41EE56-C4D3-1B26-81E2-F0CFA7C5E8B3}"/>
              </a:ext>
            </a:extLst>
          </p:cNvPr>
          <p:cNvSpPr>
            <a:spLocks noGrp="1"/>
          </p:cNvSpPr>
          <p:nvPr>
            <p:ph type="dt" sz="half" idx="10"/>
          </p:nvPr>
        </p:nvSpPr>
        <p:spPr/>
        <p:txBody>
          <a:bodyPr/>
          <a:lstStyle/>
          <a:p>
            <a:fld id="{1BE9F3F1-12C7-4A91-93C6-1BA38D4D01E6}" type="datetimeFigureOut">
              <a:rPr lang="th-TH" smtClean="0"/>
              <a:t>28/07/68</a:t>
            </a:fld>
            <a:endParaRPr lang="th-TH"/>
          </a:p>
        </p:txBody>
      </p:sp>
      <p:sp>
        <p:nvSpPr>
          <p:cNvPr id="3" name="ตัวแทนท้ายกระดาษ 2">
            <a:extLst>
              <a:ext uri="{FF2B5EF4-FFF2-40B4-BE49-F238E27FC236}">
                <a16:creationId xmlns:a16="http://schemas.microsoft.com/office/drawing/2014/main" id="{CA638277-ED49-3BED-3A97-CC48AF50FE25}"/>
              </a:ext>
            </a:extLst>
          </p:cNvPr>
          <p:cNvSpPr>
            <a:spLocks noGrp="1"/>
          </p:cNvSpPr>
          <p:nvPr>
            <p:ph type="ftr" sz="quarter" idx="11"/>
          </p:nvPr>
        </p:nvSpPr>
        <p:spPr/>
        <p:txBody>
          <a:bodyPr/>
          <a:lstStyle/>
          <a:p>
            <a:endParaRPr lang="th-TH"/>
          </a:p>
        </p:txBody>
      </p:sp>
      <p:sp>
        <p:nvSpPr>
          <p:cNvPr id="4" name="ตัวแทนหมายเลขสไลด์ 3">
            <a:extLst>
              <a:ext uri="{FF2B5EF4-FFF2-40B4-BE49-F238E27FC236}">
                <a16:creationId xmlns:a16="http://schemas.microsoft.com/office/drawing/2014/main" id="{69952E1C-6F3E-0063-1908-ADCAF115E2C3}"/>
              </a:ext>
            </a:extLst>
          </p:cNvPr>
          <p:cNvSpPr>
            <a:spLocks noGrp="1"/>
          </p:cNvSpPr>
          <p:nvPr>
            <p:ph type="sldNum" sz="quarter" idx="12"/>
          </p:nvPr>
        </p:nvSpPr>
        <p:spPr/>
        <p:txBody>
          <a:bodyPr/>
          <a:lstStyle/>
          <a:p>
            <a:fld id="{9813FD26-A6C3-4EA2-ABFA-0128247F9BD4}" type="slidenum">
              <a:rPr lang="th-TH" smtClean="0"/>
              <a:t>‹#›</a:t>
            </a:fld>
            <a:endParaRPr lang="th-TH"/>
          </a:p>
        </p:txBody>
      </p:sp>
    </p:spTree>
    <p:extLst>
      <p:ext uri="{BB962C8B-B14F-4D97-AF65-F5344CB8AC3E}">
        <p14:creationId xmlns:p14="http://schemas.microsoft.com/office/powerpoint/2010/main" val="247446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255F817-23DB-14CE-CF64-912C6D4A9D2C}"/>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เนื้อหา 2">
            <a:extLst>
              <a:ext uri="{FF2B5EF4-FFF2-40B4-BE49-F238E27FC236}">
                <a16:creationId xmlns:a16="http://schemas.microsoft.com/office/drawing/2014/main" id="{9651C087-BA4F-6C3D-E51C-FEB754D0E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ข้อความ 3">
            <a:extLst>
              <a:ext uri="{FF2B5EF4-FFF2-40B4-BE49-F238E27FC236}">
                <a16:creationId xmlns:a16="http://schemas.microsoft.com/office/drawing/2014/main" id="{E6D57607-7F54-2E99-EBA5-C93117CC6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3ACDFBD0-E92C-6FCB-9290-8CA2E94BD76F}"/>
              </a:ext>
            </a:extLst>
          </p:cNvPr>
          <p:cNvSpPr>
            <a:spLocks noGrp="1"/>
          </p:cNvSpPr>
          <p:nvPr>
            <p:ph type="dt" sz="half" idx="10"/>
          </p:nvPr>
        </p:nvSpPr>
        <p:spPr/>
        <p:txBody>
          <a:bodyPr/>
          <a:lstStyle/>
          <a:p>
            <a:fld id="{1BE9F3F1-12C7-4A91-93C6-1BA38D4D01E6}" type="datetimeFigureOut">
              <a:rPr lang="th-TH" smtClean="0"/>
              <a:t>28/07/68</a:t>
            </a:fld>
            <a:endParaRPr lang="th-TH"/>
          </a:p>
        </p:txBody>
      </p:sp>
      <p:sp>
        <p:nvSpPr>
          <p:cNvPr id="6" name="ตัวแทนท้ายกระดาษ 5">
            <a:extLst>
              <a:ext uri="{FF2B5EF4-FFF2-40B4-BE49-F238E27FC236}">
                <a16:creationId xmlns:a16="http://schemas.microsoft.com/office/drawing/2014/main" id="{739524D7-41F7-0907-4D15-6E301621848D}"/>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F43FF8D6-E106-74C3-1AB1-F86506BA349D}"/>
              </a:ext>
            </a:extLst>
          </p:cNvPr>
          <p:cNvSpPr>
            <a:spLocks noGrp="1"/>
          </p:cNvSpPr>
          <p:nvPr>
            <p:ph type="sldNum" sz="quarter" idx="12"/>
          </p:nvPr>
        </p:nvSpPr>
        <p:spPr/>
        <p:txBody>
          <a:bodyPr/>
          <a:lstStyle/>
          <a:p>
            <a:fld id="{9813FD26-A6C3-4EA2-ABFA-0128247F9BD4}" type="slidenum">
              <a:rPr lang="th-TH" smtClean="0"/>
              <a:t>‹#›</a:t>
            </a:fld>
            <a:endParaRPr lang="th-TH"/>
          </a:p>
        </p:txBody>
      </p:sp>
    </p:spTree>
    <p:extLst>
      <p:ext uri="{BB962C8B-B14F-4D97-AF65-F5344CB8AC3E}">
        <p14:creationId xmlns:p14="http://schemas.microsoft.com/office/powerpoint/2010/main" val="42414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4085010-80CE-A033-008D-FD1FA7865E0E}"/>
              </a:ext>
            </a:extLst>
          </p:cNvPr>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รูปภาพ 2">
            <a:extLst>
              <a:ext uri="{FF2B5EF4-FFF2-40B4-BE49-F238E27FC236}">
                <a16:creationId xmlns:a16="http://schemas.microsoft.com/office/drawing/2014/main" id="{953842CB-8B9C-80C9-FFEB-4543BD641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a:extLst>
              <a:ext uri="{FF2B5EF4-FFF2-40B4-BE49-F238E27FC236}">
                <a16:creationId xmlns:a16="http://schemas.microsoft.com/office/drawing/2014/main" id="{A723017F-C3AE-C66B-C163-AC3FC6CF4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a:extLst>
              <a:ext uri="{FF2B5EF4-FFF2-40B4-BE49-F238E27FC236}">
                <a16:creationId xmlns:a16="http://schemas.microsoft.com/office/drawing/2014/main" id="{12987675-1493-DDD6-52B8-47378D6D60B0}"/>
              </a:ext>
            </a:extLst>
          </p:cNvPr>
          <p:cNvSpPr>
            <a:spLocks noGrp="1"/>
          </p:cNvSpPr>
          <p:nvPr>
            <p:ph type="dt" sz="half" idx="10"/>
          </p:nvPr>
        </p:nvSpPr>
        <p:spPr/>
        <p:txBody>
          <a:bodyPr/>
          <a:lstStyle/>
          <a:p>
            <a:fld id="{1BE9F3F1-12C7-4A91-93C6-1BA38D4D01E6}" type="datetimeFigureOut">
              <a:rPr lang="th-TH" smtClean="0"/>
              <a:t>28/07/68</a:t>
            </a:fld>
            <a:endParaRPr lang="th-TH"/>
          </a:p>
        </p:txBody>
      </p:sp>
      <p:sp>
        <p:nvSpPr>
          <p:cNvPr id="6" name="ตัวแทนท้ายกระดาษ 5">
            <a:extLst>
              <a:ext uri="{FF2B5EF4-FFF2-40B4-BE49-F238E27FC236}">
                <a16:creationId xmlns:a16="http://schemas.microsoft.com/office/drawing/2014/main" id="{878BF409-C791-D48C-3A96-3DC1046A9775}"/>
              </a:ext>
            </a:extLst>
          </p:cNvPr>
          <p:cNvSpPr>
            <a:spLocks noGrp="1"/>
          </p:cNvSpPr>
          <p:nvPr>
            <p:ph type="ftr" sz="quarter" idx="11"/>
          </p:nvPr>
        </p:nvSpPr>
        <p:spPr/>
        <p:txBody>
          <a:bodyPr/>
          <a:lstStyle/>
          <a:p>
            <a:endParaRPr lang="th-TH"/>
          </a:p>
        </p:txBody>
      </p:sp>
      <p:sp>
        <p:nvSpPr>
          <p:cNvPr id="7" name="ตัวแทนหมายเลขสไลด์ 6">
            <a:extLst>
              <a:ext uri="{FF2B5EF4-FFF2-40B4-BE49-F238E27FC236}">
                <a16:creationId xmlns:a16="http://schemas.microsoft.com/office/drawing/2014/main" id="{23FAB19C-6FF3-F5CA-1ED3-6F8F1D0A89D6}"/>
              </a:ext>
            </a:extLst>
          </p:cNvPr>
          <p:cNvSpPr>
            <a:spLocks noGrp="1"/>
          </p:cNvSpPr>
          <p:nvPr>
            <p:ph type="sldNum" sz="quarter" idx="12"/>
          </p:nvPr>
        </p:nvSpPr>
        <p:spPr/>
        <p:txBody>
          <a:bodyPr/>
          <a:lstStyle/>
          <a:p>
            <a:fld id="{9813FD26-A6C3-4EA2-ABFA-0128247F9BD4}" type="slidenum">
              <a:rPr lang="th-TH" smtClean="0"/>
              <a:t>‹#›</a:t>
            </a:fld>
            <a:endParaRPr lang="th-TH"/>
          </a:p>
        </p:txBody>
      </p:sp>
    </p:spTree>
    <p:extLst>
      <p:ext uri="{BB962C8B-B14F-4D97-AF65-F5344CB8AC3E}">
        <p14:creationId xmlns:p14="http://schemas.microsoft.com/office/powerpoint/2010/main" val="194880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a:extLst>
              <a:ext uri="{FF2B5EF4-FFF2-40B4-BE49-F238E27FC236}">
                <a16:creationId xmlns:a16="http://schemas.microsoft.com/office/drawing/2014/main" id="{B48D9106-0C77-7FBC-7751-78F6963056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a:t>คลิกเพื่อแก้ไขสไตล์ชื่อเรื่องต้นแบบ</a:t>
            </a:r>
          </a:p>
        </p:txBody>
      </p:sp>
      <p:sp>
        <p:nvSpPr>
          <p:cNvPr id="3" name="ตัวแทนข้อความ 2">
            <a:extLst>
              <a:ext uri="{FF2B5EF4-FFF2-40B4-BE49-F238E27FC236}">
                <a16:creationId xmlns:a16="http://schemas.microsoft.com/office/drawing/2014/main" id="{FF900F63-8C1B-9E3A-828E-7DF08BF39A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a:extLst>
              <a:ext uri="{FF2B5EF4-FFF2-40B4-BE49-F238E27FC236}">
                <a16:creationId xmlns:a16="http://schemas.microsoft.com/office/drawing/2014/main" id="{FCC75C4B-88A5-AD70-B58F-3F4E1D911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9F3F1-12C7-4A91-93C6-1BA38D4D01E6}" type="datetimeFigureOut">
              <a:rPr lang="th-TH" smtClean="0"/>
              <a:t>28/07/68</a:t>
            </a:fld>
            <a:endParaRPr lang="th-TH"/>
          </a:p>
        </p:txBody>
      </p:sp>
      <p:sp>
        <p:nvSpPr>
          <p:cNvPr id="5" name="ตัวแทนท้ายกระดาษ 4">
            <a:extLst>
              <a:ext uri="{FF2B5EF4-FFF2-40B4-BE49-F238E27FC236}">
                <a16:creationId xmlns:a16="http://schemas.microsoft.com/office/drawing/2014/main" id="{3F51018D-50DC-50EF-01D6-761FCD09C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แทนหมายเลขสไลด์ 5">
            <a:extLst>
              <a:ext uri="{FF2B5EF4-FFF2-40B4-BE49-F238E27FC236}">
                <a16:creationId xmlns:a16="http://schemas.microsoft.com/office/drawing/2014/main" id="{E50525B0-2C60-2512-AD5C-DED93AD83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3FD26-A6C3-4EA2-ABFA-0128247F9BD4}" type="slidenum">
              <a:rPr lang="th-TH" smtClean="0"/>
              <a:t>‹#›</a:t>
            </a:fld>
            <a:endParaRPr lang="th-TH"/>
          </a:p>
        </p:txBody>
      </p:sp>
    </p:spTree>
    <p:extLst>
      <p:ext uri="{BB962C8B-B14F-4D97-AF65-F5344CB8AC3E}">
        <p14:creationId xmlns:p14="http://schemas.microsoft.com/office/powerpoint/2010/main" val="30263202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1037D4D-77B3-DF56-3E0C-A6B126AB0B38}"/>
              </a:ext>
            </a:extLst>
          </p:cNvPr>
          <p:cNvSpPr>
            <a:spLocks noGrp="1"/>
          </p:cNvSpPr>
          <p:nvPr>
            <p:ph type="ctrTitle"/>
          </p:nvPr>
        </p:nvSpPr>
        <p:spPr>
          <a:xfrm>
            <a:off x="1524000" y="793102"/>
            <a:ext cx="9144000" cy="962706"/>
          </a:xfrm>
        </p:spPr>
        <p:txBody>
          <a:bodyPr>
            <a:normAutofit fontScale="90000"/>
          </a:bodyPr>
          <a:lstStyle/>
          <a:p>
            <a:r>
              <a:rPr lang="en-US"/>
              <a:t>Lesson 3</a:t>
            </a:r>
            <a:br>
              <a:rPr lang="en-US"/>
            </a:br>
            <a:r>
              <a:rPr lang="en-US"/>
              <a:t>summarize</a:t>
            </a:r>
            <a:endParaRPr lang="th-TH" dirty="0"/>
          </a:p>
        </p:txBody>
      </p:sp>
      <p:sp>
        <p:nvSpPr>
          <p:cNvPr id="3" name="ชื่อเรื่องรอง 2">
            <a:extLst>
              <a:ext uri="{FF2B5EF4-FFF2-40B4-BE49-F238E27FC236}">
                <a16:creationId xmlns:a16="http://schemas.microsoft.com/office/drawing/2014/main" id="{DEA197A5-0664-950A-1468-C971599BAA90}"/>
              </a:ext>
            </a:extLst>
          </p:cNvPr>
          <p:cNvSpPr>
            <a:spLocks noGrp="1"/>
          </p:cNvSpPr>
          <p:nvPr>
            <p:ph type="subTitle" idx="1"/>
          </p:nvPr>
        </p:nvSpPr>
        <p:spPr>
          <a:xfrm>
            <a:off x="1524000" y="2267761"/>
            <a:ext cx="9144000" cy="1655762"/>
          </a:xfrm>
        </p:spPr>
        <p:txBody>
          <a:bodyPr/>
          <a:lstStyle/>
          <a:p>
            <a:r>
              <a:rPr lang="en-US" b="1" dirty="0">
                <a:solidFill>
                  <a:srgbClr val="FF0000"/>
                </a:solidFill>
              </a:rPr>
              <a:t>Balance sheet</a:t>
            </a:r>
          </a:p>
          <a:p>
            <a:r>
              <a:rPr lang="en-US" b="1" dirty="0">
                <a:solidFill>
                  <a:srgbClr val="FF0000"/>
                </a:solidFill>
              </a:rPr>
              <a:t>&amp;</a:t>
            </a:r>
          </a:p>
          <a:p>
            <a:r>
              <a:rPr lang="en-US" b="1" dirty="0">
                <a:solidFill>
                  <a:srgbClr val="FF0000"/>
                </a:solidFill>
              </a:rPr>
              <a:t>Income statement</a:t>
            </a:r>
            <a:endParaRPr lang="th-TH" b="1" dirty="0">
              <a:solidFill>
                <a:srgbClr val="FF0000"/>
              </a:solidFill>
            </a:endParaRPr>
          </a:p>
        </p:txBody>
      </p:sp>
    </p:spTree>
    <p:extLst>
      <p:ext uri="{BB962C8B-B14F-4D97-AF65-F5344CB8AC3E}">
        <p14:creationId xmlns:p14="http://schemas.microsoft.com/office/powerpoint/2010/main" val="398426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DB60971-A476-077A-CA51-015E8DB0485E}"/>
              </a:ext>
            </a:extLst>
          </p:cNvPr>
          <p:cNvSpPr>
            <a:spLocks noGrp="1"/>
          </p:cNvSpPr>
          <p:nvPr>
            <p:ph type="title"/>
          </p:nvPr>
        </p:nvSpPr>
        <p:spPr/>
        <p:txBody>
          <a:bodyPr/>
          <a:lstStyle/>
          <a:p>
            <a:r>
              <a:rPr lang="en-US" dirty="0"/>
              <a:t>Current assets</a:t>
            </a:r>
            <a:endParaRPr lang="th-TH" dirty="0"/>
          </a:p>
        </p:txBody>
      </p:sp>
      <p:sp>
        <p:nvSpPr>
          <p:cNvPr id="3" name="ตัวแทนเนื้อหา 2">
            <a:extLst>
              <a:ext uri="{FF2B5EF4-FFF2-40B4-BE49-F238E27FC236}">
                <a16:creationId xmlns:a16="http://schemas.microsoft.com/office/drawing/2014/main" id="{0C4BE68E-7984-521B-C5F4-D3D7CF62D243}"/>
              </a:ext>
            </a:extLst>
          </p:cNvPr>
          <p:cNvSpPr>
            <a:spLocks noGrp="1"/>
          </p:cNvSpPr>
          <p:nvPr>
            <p:ph idx="1"/>
          </p:nvPr>
        </p:nvSpPr>
        <p:spPr/>
        <p:txBody>
          <a:bodyPr/>
          <a:lstStyle/>
          <a:p>
            <a:r>
              <a:rPr lang="en-US" dirty="0">
                <a:solidFill>
                  <a:srgbClr val="FF0000"/>
                </a:solidFill>
              </a:rPr>
              <a:t>Cash and cash equivalents</a:t>
            </a:r>
            <a:r>
              <a:rPr lang="en-US" dirty="0"/>
              <a:t>, simply put, are cash and bank deposits with no obligations.</a:t>
            </a:r>
          </a:p>
          <a:p>
            <a:r>
              <a:rPr lang="en-US" dirty="0"/>
              <a:t>Trade and other </a:t>
            </a:r>
            <a:r>
              <a:rPr lang="en-US" dirty="0">
                <a:solidFill>
                  <a:srgbClr val="FF0000"/>
                </a:solidFill>
              </a:rPr>
              <a:t>current receivables</a:t>
            </a:r>
            <a:r>
              <a:rPr lang="en-US" dirty="0"/>
              <a:t>, this is the receivables from the sale of goods or other receivables that we have not yet received the money for.</a:t>
            </a:r>
          </a:p>
          <a:p>
            <a:r>
              <a:rPr lang="en-US" dirty="0">
                <a:solidFill>
                  <a:srgbClr val="FF0000"/>
                </a:solidFill>
              </a:rPr>
              <a:t>Inventories,</a:t>
            </a:r>
            <a:r>
              <a:rPr lang="en-US" dirty="0"/>
              <a:t> the name itself is straightforward, it is the goods remaining in the warehouse at the end of the year.</a:t>
            </a:r>
          </a:p>
          <a:p>
            <a:r>
              <a:rPr lang="en-US" dirty="0">
                <a:solidFill>
                  <a:srgbClr val="FF0000"/>
                </a:solidFill>
              </a:rPr>
              <a:t>Tax assets</a:t>
            </a:r>
            <a:r>
              <a:rPr lang="en-US" dirty="0"/>
              <a:t>, in this example, would be current tax assets, which are income tax withheld at source, that the business must wait to exercise the right to offset against the annual tax calculated</a:t>
            </a:r>
            <a:endParaRPr lang="th-TH" dirty="0"/>
          </a:p>
        </p:txBody>
      </p:sp>
    </p:spTree>
    <p:extLst>
      <p:ext uri="{BB962C8B-B14F-4D97-AF65-F5344CB8AC3E}">
        <p14:creationId xmlns:p14="http://schemas.microsoft.com/office/powerpoint/2010/main" val="234765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C6A3324-CBE3-1717-1E77-BFFCFA4B2EBB}"/>
              </a:ext>
            </a:extLst>
          </p:cNvPr>
          <p:cNvSpPr>
            <a:spLocks noGrp="1"/>
          </p:cNvSpPr>
          <p:nvPr>
            <p:ph type="title"/>
          </p:nvPr>
        </p:nvSpPr>
        <p:spPr/>
        <p:txBody>
          <a:bodyPr/>
          <a:lstStyle/>
          <a:p>
            <a:r>
              <a:rPr lang="en-US" dirty="0"/>
              <a:t>Non-current assets</a:t>
            </a:r>
            <a:endParaRPr lang="th-TH" dirty="0"/>
          </a:p>
        </p:txBody>
      </p:sp>
      <p:sp>
        <p:nvSpPr>
          <p:cNvPr id="3" name="ตัวแทนเนื้อหา 2">
            <a:extLst>
              <a:ext uri="{FF2B5EF4-FFF2-40B4-BE49-F238E27FC236}">
                <a16:creationId xmlns:a16="http://schemas.microsoft.com/office/drawing/2014/main" id="{40CA3408-7EA8-B1D2-6C05-3168ADFC582A}"/>
              </a:ext>
            </a:extLst>
          </p:cNvPr>
          <p:cNvSpPr>
            <a:spLocks noGrp="1"/>
          </p:cNvSpPr>
          <p:nvPr>
            <p:ph idx="1"/>
          </p:nvPr>
        </p:nvSpPr>
        <p:spPr/>
        <p:txBody>
          <a:bodyPr/>
          <a:lstStyle/>
          <a:p>
            <a:r>
              <a:rPr lang="en-US" dirty="0"/>
              <a:t>It is an asset with low liquidity, providing benefits or converting to cash flow in more than 1 year.</a:t>
            </a:r>
          </a:p>
          <a:p>
            <a:pPr marL="0" indent="0">
              <a:buNone/>
            </a:pPr>
            <a:r>
              <a:rPr lang="en-US" dirty="0"/>
              <a:t>  </a:t>
            </a:r>
            <a:r>
              <a:rPr lang="en-US" dirty="0">
                <a:solidFill>
                  <a:srgbClr val="FF0000"/>
                </a:solidFill>
              </a:rPr>
              <a:t>example: </a:t>
            </a:r>
            <a:r>
              <a:rPr lang="en-US" dirty="0"/>
              <a:t>Land, buildings and equipment These assets are assets used to generate income for the business. </a:t>
            </a:r>
          </a:p>
          <a:p>
            <a:r>
              <a:rPr lang="en-US" dirty="0"/>
              <a:t>The usage period is longer than 1 year, such as factories and machinery. </a:t>
            </a:r>
          </a:p>
          <a:p>
            <a:r>
              <a:rPr lang="en-US" dirty="0"/>
              <a:t>Note that these assets will </a:t>
            </a:r>
            <a:r>
              <a:rPr lang="en-US" dirty="0">
                <a:solidFill>
                  <a:srgbClr val="FF0000"/>
                </a:solidFill>
              </a:rPr>
              <a:t>depreciate</a:t>
            </a:r>
            <a:r>
              <a:rPr lang="en-US" dirty="0"/>
              <a:t> every year, causing the net balance to decrease continuously.</a:t>
            </a:r>
            <a:endParaRPr lang="th-TH" dirty="0"/>
          </a:p>
        </p:txBody>
      </p:sp>
    </p:spTree>
    <p:extLst>
      <p:ext uri="{BB962C8B-B14F-4D97-AF65-F5344CB8AC3E}">
        <p14:creationId xmlns:p14="http://schemas.microsoft.com/office/powerpoint/2010/main" val="147785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63370F8-37FC-87F7-FB84-F6F6CEB7B1ED}"/>
              </a:ext>
            </a:extLst>
          </p:cNvPr>
          <p:cNvSpPr>
            <a:spLocks noGrp="1"/>
          </p:cNvSpPr>
          <p:nvPr>
            <p:ph type="title"/>
          </p:nvPr>
        </p:nvSpPr>
        <p:spPr/>
        <p:txBody>
          <a:bodyPr/>
          <a:lstStyle/>
          <a:p>
            <a:r>
              <a:rPr lang="en-US" dirty="0"/>
              <a:t>Debt or Liabilities</a:t>
            </a:r>
            <a:endParaRPr lang="th-TH" dirty="0"/>
          </a:p>
        </p:txBody>
      </p:sp>
      <p:sp>
        <p:nvSpPr>
          <p:cNvPr id="3" name="ตัวแทนเนื้อหา 2">
            <a:extLst>
              <a:ext uri="{FF2B5EF4-FFF2-40B4-BE49-F238E27FC236}">
                <a16:creationId xmlns:a16="http://schemas.microsoft.com/office/drawing/2014/main" id="{6FE9E785-D621-0E3D-0CE6-7788A5A50F42}"/>
              </a:ext>
            </a:extLst>
          </p:cNvPr>
          <p:cNvSpPr>
            <a:spLocks noGrp="1"/>
          </p:cNvSpPr>
          <p:nvPr>
            <p:ph idx="1"/>
          </p:nvPr>
        </p:nvSpPr>
        <p:spPr/>
        <p:txBody>
          <a:bodyPr/>
          <a:lstStyle/>
          <a:p>
            <a:pPr marL="514350" indent="-514350">
              <a:buAutoNum type="arabicPeriod"/>
            </a:pPr>
            <a:r>
              <a:rPr lang="en-US" dirty="0">
                <a:solidFill>
                  <a:srgbClr val="FF0000"/>
                </a:solidFill>
              </a:rPr>
              <a:t>Current liabilities</a:t>
            </a:r>
          </a:p>
          <a:p>
            <a:pPr marL="0" indent="0">
              <a:buNone/>
            </a:pPr>
            <a:r>
              <a:rPr lang="en-US" dirty="0">
                <a:solidFill>
                  <a:srgbClr val="FF0000"/>
                </a:solidFill>
              </a:rPr>
              <a:t>* </a:t>
            </a:r>
            <a:r>
              <a:rPr lang="en-US" dirty="0"/>
              <a:t>These are obligations that must be paid back to outsiders within 1 year. </a:t>
            </a:r>
          </a:p>
          <a:p>
            <a:r>
              <a:rPr lang="en-US" dirty="0"/>
              <a:t> </a:t>
            </a:r>
            <a:r>
              <a:rPr lang="en-US" dirty="0">
                <a:solidFill>
                  <a:srgbClr val="FF0000"/>
                </a:solidFill>
              </a:rPr>
              <a:t>example</a:t>
            </a:r>
            <a:r>
              <a:rPr lang="en-US" dirty="0"/>
              <a:t>, Trade creditors and other current creditors mostly arise from creditors who purchase goods and services that we owe them but have not yet paid them at the end of the period.</a:t>
            </a:r>
          </a:p>
          <a:p>
            <a:pPr marL="0" indent="0">
              <a:buNone/>
            </a:pPr>
            <a:endParaRPr lang="en-US" dirty="0"/>
          </a:p>
          <a:p>
            <a:pPr marL="0" indent="0">
              <a:buNone/>
            </a:pPr>
            <a:r>
              <a:rPr lang="en-US" dirty="0">
                <a:solidFill>
                  <a:srgbClr val="FF0000"/>
                </a:solidFill>
              </a:rPr>
              <a:t>*</a:t>
            </a:r>
            <a:r>
              <a:rPr lang="en-US" dirty="0"/>
              <a:t>Tax liabilities In this example, it will be tax liabilities from VAT creditors waiting to be sent to the Revenue Department each month.</a:t>
            </a:r>
            <a:endParaRPr lang="th-TH" dirty="0"/>
          </a:p>
        </p:txBody>
      </p:sp>
    </p:spTree>
    <p:extLst>
      <p:ext uri="{BB962C8B-B14F-4D97-AF65-F5344CB8AC3E}">
        <p14:creationId xmlns:p14="http://schemas.microsoft.com/office/powerpoint/2010/main" val="241510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B95FDFB-B44F-3910-E2D8-58546699CC54}"/>
              </a:ext>
            </a:extLst>
          </p:cNvPr>
          <p:cNvSpPr>
            <a:spLocks noGrp="1"/>
          </p:cNvSpPr>
          <p:nvPr>
            <p:ph type="title"/>
          </p:nvPr>
        </p:nvSpPr>
        <p:spPr/>
        <p:txBody>
          <a:bodyPr/>
          <a:lstStyle/>
          <a:p>
            <a:r>
              <a:rPr lang="en-US" dirty="0"/>
              <a:t>Debt or Liabilities (cont.)</a:t>
            </a:r>
            <a:endParaRPr lang="th-TH" dirty="0"/>
          </a:p>
        </p:txBody>
      </p:sp>
      <p:sp>
        <p:nvSpPr>
          <p:cNvPr id="3" name="ตัวแทนเนื้อหา 2">
            <a:extLst>
              <a:ext uri="{FF2B5EF4-FFF2-40B4-BE49-F238E27FC236}">
                <a16:creationId xmlns:a16="http://schemas.microsoft.com/office/drawing/2014/main" id="{508AB58A-D582-F380-6B17-8F9E89D70A75}"/>
              </a:ext>
            </a:extLst>
          </p:cNvPr>
          <p:cNvSpPr>
            <a:spLocks noGrp="1"/>
          </p:cNvSpPr>
          <p:nvPr>
            <p:ph idx="1"/>
          </p:nvPr>
        </p:nvSpPr>
        <p:spPr/>
        <p:txBody>
          <a:bodyPr/>
          <a:lstStyle/>
          <a:p>
            <a:pPr marL="0" indent="0">
              <a:buNone/>
            </a:pPr>
            <a:r>
              <a:rPr lang="en-US" dirty="0"/>
              <a:t>2. Non-current liabilities</a:t>
            </a:r>
          </a:p>
          <a:p>
            <a:pPr marL="0" indent="0">
              <a:buNone/>
            </a:pPr>
            <a:r>
              <a:rPr lang="en-US" dirty="0"/>
              <a:t>It is an obligation that the business must pay within a period of more than 1 year, such </a:t>
            </a:r>
            <a:r>
              <a:rPr lang="en-US" dirty="0">
                <a:solidFill>
                  <a:srgbClr val="FF0000"/>
                </a:solidFill>
              </a:rPr>
              <a:t>as long-term </a:t>
            </a:r>
            <a:r>
              <a:rPr lang="en-US" dirty="0"/>
              <a:t>loans from banks.</a:t>
            </a:r>
          </a:p>
          <a:p>
            <a:pPr marL="0" indent="0">
              <a:buNone/>
            </a:pPr>
            <a:r>
              <a:rPr lang="en-US" dirty="0"/>
              <a:t> . In this example, even though the business does not have non-current liabilities, if there are any, please know that non-current liabilities must be shown in this section of the statement.</a:t>
            </a:r>
            <a:endParaRPr lang="th-TH" dirty="0"/>
          </a:p>
        </p:txBody>
      </p:sp>
    </p:spTree>
    <p:extLst>
      <p:ext uri="{BB962C8B-B14F-4D97-AF65-F5344CB8AC3E}">
        <p14:creationId xmlns:p14="http://schemas.microsoft.com/office/powerpoint/2010/main" val="11406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E72E821-AFB2-8764-AD7B-BF955A76F256}"/>
              </a:ext>
            </a:extLst>
          </p:cNvPr>
          <p:cNvSpPr>
            <a:spLocks noGrp="1"/>
          </p:cNvSpPr>
          <p:nvPr>
            <p:ph type="title"/>
          </p:nvPr>
        </p:nvSpPr>
        <p:spPr/>
        <p:txBody>
          <a:bodyPr/>
          <a:lstStyle/>
          <a:p>
            <a:r>
              <a:rPr lang="en-US" dirty="0"/>
              <a:t>Shareholders' equity</a:t>
            </a:r>
            <a:endParaRPr lang="th-TH" dirty="0"/>
          </a:p>
        </p:txBody>
      </p:sp>
      <p:sp>
        <p:nvSpPr>
          <p:cNvPr id="3" name="ตัวแทนเนื้อหา 2">
            <a:extLst>
              <a:ext uri="{FF2B5EF4-FFF2-40B4-BE49-F238E27FC236}">
                <a16:creationId xmlns:a16="http://schemas.microsoft.com/office/drawing/2014/main" id="{9CC07D27-99EB-BD2F-0B61-1335DDB4864F}"/>
              </a:ext>
            </a:extLst>
          </p:cNvPr>
          <p:cNvSpPr>
            <a:spLocks noGrp="1"/>
          </p:cNvSpPr>
          <p:nvPr>
            <p:ph idx="1"/>
          </p:nvPr>
        </p:nvSpPr>
        <p:spPr/>
        <p:txBody>
          <a:bodyPr/>
          <a:lstStyle/>
          <a:p>
            <a:r>
              <a:rPr lang="en-US" dirty="0">
                <a:solidFill>
                  <a:srgbClr val="FF0000"/>
                </a:solidFill>
              </a:rPr>
              <a:t>Issued and paid-up capital </a:t>
            </a:r>
            <a:r>
              <a:rPr lang="en-US" dirty="0"/>
              <a:t>is the money that all shareholders have invested in this business. The numbers here are straightforward and do not require complicated interpretation.</a:t>
            </a:r>
          </a:p>
          <a:p>
            <a:pPr marL="0" indent="0">
              <a:buNone/>
            </a:pPr>
            <a:endParaRPr lang="en-US" dirty="0"/>
          </a:p>
          <a:p>
            <a:r>
              <a:rPr lang="en-US" dirty="0"/>
              <a:t> </a:t>
            </a:r>
            <a:r>
              <a:rPr lang="en-US" dirty="0">
                <a:solidFill>
                  <a:srgbClr val="FF0000"/>
                </a:solidFill>
              </a:rPr>
              <a:t>Accumulated profit (loss</a:t>
            </a:r>
            <a:r>
              <a:rPr lang="en-US" dirty="0"/>
              <a:t>) This is the result of profits earned each year that are continuously added together. But if at any time this number is negative, always remember that we are experiencing accumulated losses, which is the opposite of profit.</a:t>
            </a:r>
            <a:endParaRPr lang="th-TH" dirty="0"/>
          </a:p>
        </p:txBody>
      </p:sp>
    </p:spTree>
    <p:extLst>
      <p:ext uri="{BB962C8B-B14F-4D97-AF65-F5344CB8AC3E}">
        <p14:creationId xmlns:p14="http://schemas.microsoft.com/office/powerpoint/2010/main" val="2484387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A324C36-E778-D7EA-9520-47E83154C904}"/>
              </a:ext>
            </a:extLst>
          </p:cNvPr>
          <p:cNvSpPr>
            <a:spLocks noGrp="1"/>
          </p:cNvSpPr>
          <p:nvPr>
            <p:ph type="title"/>
          </p:nvPr>
        </p:nvSpPr>
        <p:spPr>
          <a:xfrm>
            <a:off x="2657669" y="346464"/>
            <a:ext cx="4984102" cy="1325563"/>
          </a:xfrm>
        </p:spPr>
        <p:txBody>
          <a:bodyPr/>
          <a:lstStyle/>
          <a:p>
            <a:r>
              <a:rPr lang="en-US" dirty="0"/>
              <a:t>Income statement</a:t>
            </a:r>
            <a:endParaRPr lang="th-TH" dirty="0"/>
          </a:p>
        </p:txBody>
      </p:sp>
      <p:sp>
        <p:nvSpPr>
          <p:cNvPr id="3" name="ตัวแทนเนื้อหา 2">
            <a:extLst>
              <a:ext uri="{FF2B5EF4-FFF2-40B4-BE49-F238E27FC236}">
                <a16:creationId xmlns:a16="http://schemas.microsoft.com/office/drawing/2014/main" id="{AC769DF4-0DD2-1406-3BBD-25264E5C1F41}"/>
              </a:ext>
            </a:extLst>
          </p:cNvPr>
          <p:cNvSpPr>
            <a:spLocks noGrp="1"/>
          </p:cNvSpPr>
          <p:nvPr>
            <p:ph idx="1"/>
          </p:nvPr>
        </p:nvSpPr>
        <p:spPr>
          <a:xfrm>
            <a:off x="677333" y="1672027"/>
            <a:ext cx="11013923" cy="4369335"/>
          </a:xfrm>
        </p:spPr>
        <p:txBody>
          <a:bodyPr>
            <a:normAutofit/>
          </a:bodyPr>
          <a:lstStyle/>
          <a:p>
            <a:pPr marL="0" indent="0">
              <a:buNone/>
            </a:pPr>
            <a:r>
              <a:rPr lang="en-US" sz="3200" dirty="0"/>
              <a:t>is a financial statement that lays out a company's </a:t>
            </a:r>
            <a:r>
              <a:rPr lang="en-US" sz="3200" dirty="0">
                <a:solidFill>
                  <a:srgbClr val="FF0000"/>
                </a:solidFill>
              </a:rPr>
              <a:t>revenue, expenses, gains, and losses during a set accounting period</a:t>
            </a:r>
            <a:r>
              <a:rPr lang="en-US" sz="3200" dirty="0"/>
              <a:t>. It provides valuable insights into various aspects of a business, including its overall profitability and earnings per share.</a:t>
            </a:r>
            <a:endParaRPr lang="th-TH" sz="3200" dirty="0"/>
          </a:p>
        </p:txBody>
      </p:sp>
    </p:spTree>
    <p:extLst>
      <p:ext uri="{BB962C8B-B14F-4D97-AF65-F5344CB8AC3E}">
        <p14:creationId xmlns:p14="http://schemas.microsoft.com/office/powerpoint/2010/main" val="2488660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E080A9B4-1692-7B32-A0F4-C3D1FFF59F01}"/>
              </a:ext>
            </a:extLst>
          </p:cNvPr>
          <p:cNvPicPr>
            <a:picLocks noGrp="1" noChangeAspect="1"/>
          </p:cNvPicPr>
          <p:nvPr>
            <p:ph idx="1"/>
          </p:nvPr>
        </p:nvPicPr>
        <p:blipFill>
          <a:blip r:embed="rId2"/>
          <a:stretch>
            <a:fillRect/>
          </a:stretch>
        </p:blipFill>
        <p:spPr>
          <a:xfrm>
            <a:off x="111967" y="447869"/>
            <a:ext cx="12080033" cy="6186196"/>
          </a:xfrm>
        </p:spPr>
      </p:pic>
    </p:spTree>
    <p:extLst>
      <p:ext uri="{BB962C8B-B14F-4D97-AF65-F5344CB8AC3E}">
        <p14:creationId xmlns:p14="http://schemas.microsoft.com/office/powerpoint/2010/main" val="152594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81964C29-2C14-0BBB-8F6A-E5CD7F783FD8}"/>
              </a:ext>
            </a:extLst>
          </p:cNvPr>
          <p:cNvPicPr>
            <a:picLocks noGrp="1" noChangeAspect="1"/>
          </p:cNvPicPr>
          <p:nvPr>
            <p:ph idx="1"/>
          </p:nvPr>
        </p:nvPicPr>
        <p:blipFill>
          <a:blip r:embed="rId2"/>
          <a:stretch>
            <a:fillRect/>
          </a:stretch>
        </p:blipFill>
        <p:spPr>
          <a:xfrm>
            <a:off x="93306" y="-36713"/>
            <a:ext cx="12098694" cy="6894713"/>
          </a:xfrm>
        </p:spPr>
      </p:pic>
    </p:spTree>
    <p:extLst>
      <p:ext uri="{BB962C8B-B14F-4D97-AF65-F5344CB8AC3E}">
        <p14:creationId xmlns:p14="http://schemas.microsoft.com/office/powerpoint/2010/main" val="3476458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0B61CE3-F195-A7FA-EE2D-C85643C28433}"/>
              </a:ext>
            </a:extLst>
          </p:cNvPr>
          <p:cNvSpPr>
            <a:spLocks noGrp="1"/>
          </p:cNvSpPr>
          <p:nvPr>
            <p:ph type="title"/>
          </p:nvPr>
        </p:nvSpPr>
        <p:spPr>
          <a:xfrm>
            <a:off x="1066800" y="65315"/>
            <a:ext cx="10058400" cy="841621"/>
          </a:xfrm>
        </p:spPr>
        <p:txBody>
          <a:bodyPr/>
          <a:lstStyle/>
          <a:p>
            <a:r>
              <a:rPr lang="en-US" dirty="0"/>
              <a:t>Common Categories and Terms</a:t>
            </a:r>
            <a:endParaRPr lang="th-TH" dirty="0"/>
          </a:p>
        </p:txBody>
      </p:sp>
      <p:sp>
        <p:nvSpPr>
          <p:cNvPr id="3" name="ตัวแทนเนื้อหา 2">
            <a:extLst>
              <a:ext uri="{FF2B5EF4-FFF2-40B4-BE49-F238E27FC236}">
                <a16:creationId xmlns:a16="http://schemas.microsoft.com/office/drawing/2014/main" id="{0798CFEB-0D35-01D7-82F1-A89D4D458E50}"/>
              </a:ext>
            </a:extLst>
          </p:cNvPr>
          <p:cNvSpPr>
            <a:spLocks noGrp="1"/>
          </p:cNvSpPr>
          <p:nvPr>
            <p:ph idx="1"/>
          </p:nvPr>
        </p:nvSpPr>
        <p:spPr>
          <a:xfrm>
            <a:off x="503853" y="906935"/>
            <a:ext cx="10651827" cy="5783113"/>
          </a:xfrm>
        </p:spPr>
        <p:txBody>
          <a:bodyPr>
            <a:noAutofit/>
          </a:bodyPr>
          <a:lstStyle/>
          <a:p>
            <a:r>
              <a:rPr lang="en-US" sz="3200" dirty="0"/>
              <a:t>Revenues</a:t>
            </a:r>
          </a:p>
          <a:p>
            <a:r>
              <a:rPr lang="en-US" sz="3200" dirty="0"/>
              <a:t>Cost of Sales</a:t>
            </a:r>
          </a:p>
          <a:p>
            <a:r>
              <a:rPr lang="en-US" sz="3200" dirty="0"/>
              <a:t>Gross Profits </a:t>
            </a:r>
          </a:p>
          <a:p>
            <a:r>
              <a:rPr lang="en-US" sz="3200" dirty="0"/>
              <a:t>Operating Expenses</a:t>
            </a:r>
          </a:p>
          <a:p>
            <a:r>
              <a:rPr lang="en-US" sz="3200" dirty="0"/>
              <a:t>Operating Income</a:t>
            </a:r>
          </a:p>
          <a:p>
            <a:r>
              <a:rPr lang="en-US" sz="3200" dirty="0">
                <a:solidFill>
                  <a:srgbClr val="FF0000"/>
                </a:solidFill>
              </a:rPr>
              <a:t>EBITDA :Earnings Before Interest, Taxes, Depreciation, and Amortization</a:t>
            </a:r>
          </a:p>
          <a:p>
            <a:r>
              <a:rPr lang="en-US" sz="3200" dirty="0"/>
              <a:t>Other Income (Expense)</a:t>
            </a:r>
          </a:p>
          <a:p>
            <a:r>
              <a:rPr lang="en-US" sz="3200" dirty="0"/>
              <a:t>Income Tax </a:t>
            </a:r>
          </a:p>
          <a:p>
            <a:r>
              <a:rPr lang="en-US" sz="3200" dirty="0"/>
              <a:t>Net Income</a:t>
            </a:r>
            <a:endParaRPr lang="th-TH" sz="3200" dirty="0"/>
          </a:p>
        </p:txBody>
      </p:sp>
    </p:spTree>
    <p:extLst>
      <p:ext uri="{BB962C8B-B14F-4D97-AF65-F5344CB8AC3E}">
        <p14:creationId xmlns:p14="http://schemas.microsoft.com/office/powerpoint/2010/main" val="188222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4">
            <a:extLst>
              <a:ext uri="{FF2B5EF4-FFF2-40B4-BE49-F238E27FC236}">
                <a16:creationId xmlns:a16="http://schemas.microsoft.com/office/drawing/2014/main" id="{70B20607-80B1-626A-96CC-DC04C521D519}"/>
              </a:ext>
            </a:extLst>
          </p:cNvPr>
          <p:cNvPicPr>
            <a:picLocks noGrp="1" noChangeAspect="1"/>
          </p:cNvPicPr>
          <p:nvPr>
            <p:ph idx="1"/>
          </p:nvPr>
        </p:nvPicPr>
        <p:blipFill>
          <a:blip r:embed="rId2"/>
          <a:stretch>
            <a:fillRect/>
          </a:stretch>
        </p:blipFill>
        <p:spPr>
          <a:xfrm>
            <a:off x="363894" y="354563"/>
            <a:ext cx="11485984" cy="6503437"/>
          </a:xfrm>
        </p:spPr>
      </p:pic>
    </p:spTree>
    <p:extLst>
      <p:ext uri="{BB962C8B-B14F-4D97-AF65-F5344CB8AC3E}">
        <p14:creationId xmlns:p14="http://schemas.microsoft.com/office/powerpoint/2010/main" val="287133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B775822-7999-1A7E-C839-C4AA2E2AE963}"/>
              </a:ext>
            </a:extLst>
          </p:cNvPr>
          <p:cNvSpPr>
            <a:spLocks noGrp="1"/>
          </p:cNvSpPr>
          <p:nvPr>
            <p:ph type="title"/>
          </p:nvPr>
        </p:nvSpPr>
        <p:spPr/>
        <p:txBody>
          <a:bodyPr/>
          <a:lstStyle/>
          <a:p>
            <a:r>
              <a:rPr lang="en-US" dirty="0"/>
              <a:t>Balance Sheet</a:t>
            </a:r>
            <a:endParaRPr lang="th-TH" dirty="0"/>
          </a:p>
        </p:txBody>
      </p:sp>
      <p:sp>
        <p:nvSpPr>
          <p:cNvPr id="3" name="ตัวแทนเนื้อหา 2">
            <a:extLst>
              <a:ext uri="{FF2B5EF4-FFF2-40B4-BE49-F238E27FC236}">
                <a16:creationId xmlns:a16="http://schemas.microsoft.com/office/drawing/2014/main" id="{81D78210-15F4-A5B4-8C62-5C660D161D73}"/>
              </a:ext>
            </a:extLst>
          </p:cNvPr>
          <p:cNvSpPr>
            <a:spLocks noGrp="1"/>
          </p:cNvSpPr>
          <p:nvPr>
            <p:ph idx="1"/>
          </p:nvPr>
        </p:nvSpPr>
        <p:spPr>
          <a:xfrm>
            <a:off x="838200" y="1778972"/>
            <a:ext cx="10515600" cy="4351338"/>
          </a:xfrm>
        </p:spPr>
        <p:txBody>
          <a:bodyPr/>
          <a:lstStyle/>
          <a:p>
            <a:r>
              <a:rPr lang="en-US" dirty="0"/>
              <a:t>A balance sheet is a statement of a business's financial position as of a given date based on generally accepted accounting principles, </a:t>
            </a:r>
            <a:r>
              <a:rPr lang="en-US" dirty="0">
                <a:solidFill>
                  <a:srgbClr val="FF0000"/>
                </a:solidFill>
              </a:rPr>
              <a:t>showing how much assets, liabilities and owner's equity </a:t>
            </a:r>
            <a:r>
              <a:rPr lang="en-US" dirty="0"/>
              <a:t>it has. </a:t>
            </a:r>
          </a:p>
          <a:p>
            <a:r>
              <a:rPr lang="en-US" dirty="0"/>
              <a:t>The details of the presentation of assets on the balance sheet are arranged in order of liquidity, with cash being the most liquid because it can pay off debts faster than other assets.</a:t>
            </a:r>
            <a:endParaRPr lang="th-TH" dirty="0"/>
          </a:p>
        </p:txBody>
      </p:sp>
    </p:spTree>
    <p:extLst>
      <p:ext uri="{BB962C8B-B14F-4D97-AF65-F5344CB8AC3E}">
        <p14:creationId xmlns:p14="http://schemas.microsoft.com/office/powerpoint/2010/main" val="414198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93C74F6-1D54-B335-9DFF-9155D5F26253}"/>
              </a:ext>
            </a:extLst>
          </p:cNvPr>
          <p:cNvSpPr>
            <a:spLocks noGrp="1"/>
          </p:cNvSpPr>
          <p:nvPr>
            <p:ph type="title"/>
          </p:nvPr>
        </p:nvSpPr>
        <p:spPr/>
        <p:txBody>
          <a:bodyPr/>
          <a:lstStyle/>
          <a:p>
            <a:pPr algn="ctr"/>
            <a:r>
              <a:rPr lang="en-US" dirty="0"/>
              <a:t>Balance sheet equation</a:t>
            </a:r>
            <a:endParaRPr lang="th-TH" dirty="0"/>
          </a:p>
        </p:txBody>
      </p:sp>
      <p:sp>
        <p:nvSpPr>
          <p:cNvPr id="3" name="ตัวแทนเนื้อหา 2">
            <a:extLst>
              <a:ext uri="{FF2B5EF4-FFF2-40B4-BE49-F238E27FC236}">
                <a16:creationId xmlns:a16="http://schemas.microsoft.com/office/drawing/2014/main" id="{5FC78F92-DC66-98A9-246A-D51D7E5CEB24}"/>
              </a:ext>
            </a:extLst>
          </p:cNvPr>
          <p:cNvSpPr>
            <a:spLocks noGrp="1"/>
          </p:cNvSpPr>
          <p:nvPr>
            <p:ph idx="1"/>
          </p:nvPr>
        </p:nvSpPr>
        <p:spPr>
          <a:xfrm>
            <a:off x="1024128" y="2286000"/>
            <a:ext cx="11012362" cy="4023360"/>
          </a:xfrm>
        </p:spPr>
        <p:txBody>
          <a:bodyPr>
            <a:normAutofit/>
          </a:bodyPr>
          <a:lstStyle/>
          <a:p>
            <a:r>
              <a:rPr lang="en-US" sz="4000" b="1" dirty="0">
                <a:solidFill>
                  <a:srgbClr val="FF0000"/>
                </a:solidFill>
                <a:latin typeface="AngsanaUPC" panose="02020603050405020304" pitchFamily="18" charset="-34"/>
                <a:cs typeface="AngsanaUPC" panose="02020603050405020304" pitchFamily="18" charset="-34"/>
              </a:rPr>
              <a:t>Assets = Liabilities + Owner's Equity (Capital)</a:t>
            </a:r>
            <a:endParaRPr lang="th-TH" sz="4000" b="1" dirty="0">
              <a:solidFill>
                <a:srgbClr val="FF0000"/>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86602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26ED64D-21DE-3D8D-9B44-8BB503C3EE44}"/>
              </a:ext>
            </a:extLst>
          </p:cNvPr>
          <p:cNvSpPr>
            <a:spLocks noGrp="1"/>
          </p:cNvSpPr>
          <p:nvPr>
            <p:ph type="title"/>
          </p:nvPr>
        </p:nvSpPr>
        <p:spPr>
          <a:xfrm>
            <a:off x="4757057" y="0"/>
            <a:ext cx="1923661" cy="1325563"/>
          </a:xfrm>
        </p:spPr>
        <p:txBody>
          <a:bodyPr/>
          <a:lstStyle/>
          <a:p>
            <a:r>
              <a:rPr lang="en-US" dirty="0"/>
              <a:t>Assets</a:t>
            </a:r>
            <a:endParaRPr lang="th-TH" dirty="0"/>
          </a:p>
        </p:txBody>
      </p:sp>
      <p:sp>
        <p:nvSpPr>
          <p:cNvPr id="3" name="ตัวแทนเนื้อหา 2">
            <a:extLst>
              <a:ext uri="{FF2B5EF4-FFF2-40B4-BE49-F238E27FC236}">
                <a16:creationId xmlns:a16="http://schemas.microsoft.com/office/drawing/2014/main" id="{C623BE10-1000-548F-8CBA-B8BD12AC4928}"/>
              </a:ext>
            </a:extLst>
          </p:cNvPr>
          <p:cNvSpPr>
            <a:spLocks noGrp="1"/>
          </p:cNvSpPr>
          <p:nvPr>
            <p:ph idx="1"/>
          </p:nvPr>
        </p:nvSpPr>
        <p:spPr>
          <a:xfrm>
            <a:off x="838200" y="867747"/>
            <a:ext cx="10515600" cy="5850294"/>
          </a:xfrm>
        </p:spPr>
        <p:txBody>
          <a:bodyPr>
            <a:noAutofit/>
          </a:bodyPr>
          <a:lstStyle/>
          <a:p>
            <a:r>
              <a:rPr lang="en-US" sz="2800" b="1" dirty="0">
                <a:solidFill>
                  <a:srgbClr val="FF0000"/>
                </a:solidFill>
                <a:latin typeface="AngsanaUPC" panose="02020603050405020304" pitchFamily="18" charset="-34"/>
                <a:cs typeface="AngsanaUPC" panose="02020603050405020304" pitchFamily="18" charset="-34"/>
              </a:rPr>
              <a:t>Current Assets – </a:t>
            </a:r>
            <a:r>
              <a:rPr lang="en-US" sz="2800" dirty="0">
                <a:latin typeface="AngsanaUPC" panose="02020603050405020304" pitchFamily="18" charset="-34"/>
                <a:cs typeface="AngsanaUPC" panose="02020603050405020304" pitchFamily="18" charset="-34"/>
              </a:rPr>
              <a:t>These are assets that are expected to be converted into cash or consumed within one operating cycle or one year, whichever is shorter. Examples include cash and cash equivalents, accounts receivable, inventory, and prepaid expenses. Prepaid expenses are an asset because the company will receive the economic benefit at some future point in time – and that’s the defining characteristic of an asset!</a:t>
            </a:r>
          </a:p>
          <a:p>
            <a:r>
              <a:rPr lang="en-US" sz="2800" b="1" dirty="0">
                <a:solidFill>
                  <a:srgbClr val="FF0000"/>
                </a:solidFill>
                <a:latin typeface="AngsanaUPC" panose="02020603050405020304" pitchFamily="18" charset="-34"/>
                <a:cs typeface="AngsanaUPC" panose="02020603050405020304" pitchFamily="18" charset="-34"/>
              </a:rPr>
              <a:t>Non-Current Assets </a:t>
            </a:r>
            <a:r>
              <a:rPr lang="en-US" sz="2800" dirty="0">
                <a:latin typeface="AngsanaUPC" panose="02020603050405020304" pitchFamily="18" charset="-34"/>
                <a:cs typeface="AngsanaUPC" panose="02020603050405020304" pitchFamily="18" charset="-34"/>
              </a:rPr>
              <a:t>– which may be tangible or intangible.</a:t>
            </a:r>
          </a:p>
          <a:p>
            <a:pPr marL="0" indent="0">
              <a:buNone/>
            </a:pPr>
            <a:r>
              <a:rPr lang="en-US" sz="2800" dirty="0">
                <a:latin typeface="AngsanaUPC" panose="02020603050405020304" pitchFamily="18" charset="-34"/>
                <a:cs typeface="AngsanaUPC" panose="02020603050405020304" pitchFamily="18" charset="-34"/>
              </a:rPr>
              <a:t>	</a:t>
            </a:r>
            <a:r>
              <a:rPr lang="en-US" sz="2800" dirty="0">
                <a:solidFill>
                  <a:srgbClr val="FF0000"/>
                </a:solidFill>
                <a:latin typeface="AngsanaUPC" panose="02020603050405020304" pitchFamily="18" charset="-34"/>
                <a:cs typeface="AngsanaUPC" panose="02020603050405020304" pitchFamily="18" charset="-34"/>
              </a:rPr>
              <a:t>1.Tangibles </a:t>
            </a:r>
            <a:r>
              <a:rPr lang="en-US" sz="2800" dirty="0">
                <a:latin typeface="AngsanaUPC" panose="02020603050405020304" pitchFamily="18" charset="-34"/>
                <a:cs typeface="AngsanaUPC" panose="02020603050405020304" pitchFamily="18" charset="-34"/>
              </a:rPr>
              <a:t>are physical assets controlled by the company and are expected to provide benefits over the longer term – that is, beyond the current financial year. Examples include property, plant, and equipment (PP&amp;E), such as land, buildings, machinery, and vehicles.</a:t>
            </a:r>
          </a:p>
          <a:p>
            <a:pPr marL="0" indent="0">
              <a:buNone/>
            </a:pPr>
            <a:r>
              <a:rPr lang="en-US" sz="2800" dirty="0">
                <a:latin typeface="AngsanaUPC" panose="02020603050405020304" pitchFamily="18" charset="-34"/>
                <a:cs typeface="AngsanaUPC" panose="02020603050405020304" pitchFamily="18" charset="-34"/>
              </a:rPr>
              <a:t>	</a:t>
            </a:r>
            <a:r>
              <a:rPr lang="en-US" sz="2800" dirty="0">
                <a:solidFill>
                  <a:srgbClr val="FF0000"/>
                </a:solidFill>
                <a:latin typeface="AngsanaUPC" panose="02020603050405020304" pitchFamily="18" charset="-34"/>
                <a:cs typeface="AngsanaUPC" panose="02020603050405020304" pitchFamily="18" charset="-34"/>
              </a:rPr>
              <a:t>2.Intangible Assets </a:t>
            </a:r>
            <a:r>
              <a:rPr lang="en-US" sz="2800" dirty="0">
                <a:latin typeface="AngsanaUPC" panose="02020603050405020304" pitchFamily="18" charset="-34"/>
                <a:cs typeface="AngsanaUPC" panose="02020603050405020304" pitchFamily="18" charset="-34"/>
              </a:rPr>
              <a:t>are non-physical assets that lack physical substance but possess economic value. Examples include brands, </a:t>
            </a:r>
            <a:r>
              <a:rPr lang="en-US" sz="2800" dirty="0" err="1">
                <a:latin typeface="AngsanaUPC" panose="02020603050405020304" pitchFamily="18" charset="-34"/>
                <a:cs typeface="AngsanaUPC" panose="02020603050405020304" pitchFamily="18" charset="-34"/>
              </a:rPr>
              <a:t>licences</a:t>
            </a:r>
            <a:r>
              <a:rPr lang="en-US" sz="2800" dirty="0">
                <a:latin typeface="AngsanaUPC" panose="02020603050405020304" pitchFamily="18" charset="-34"/>
                <a:cs typeface="AngsanaUPC" panose="02020603050405020304" pitchFamily="18" charset="-34"/>
              </a:rPr>
              <a:t>, patents, trademarks, copyrights, and other intellectual property.</a:t>
            </a:r>
          </a:p>
          <a:p>
            <a:r>
              <a:rPr lang="en-US" sz="2800" b="1" dirty="0">
                <a:solidFill>
                  <a:srgbClr val="FF0000"/>
                </a:solidFill>
                <a:latin typeface="AngsanaUPC" panose="02020603050405020304" pitchFamily="18" charset="-34"/>
                <a:cs typeface="AngsanaUPC" panose="02020603050405020304" pitchFamily="18" charset="-34"/>
              </a:rPr>
              <a:t>Investments (or ‘Financial Assets’) </a:t>
            </a:r>
            <a:r>
              <a:rPr lang="en-US" sz="2800" dirty="0">
                <a:latin typeface="AngsanaUPC" panose="02020603050405020304" pitchFamily="18" charset="-34"/>
                <a:cs typeface="AngsanaUPC" panose="02020603050405020304" pitchFamily="18" charset="-34"/>
              </a:rPr>
              <a:t>– These can include long-term investments in stocks, bonds, or other securities held by the company.</a:t>
            </a:r>
            <a:endParaRPr lang="th-TH" sz="2800"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9963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4FF95CB-10B0-6482-98A8-637BBDA206DF}"/>
              </a:ext>
            </a:extLst>
          </p:cNvPr>
          <p:cNvSpPr>
            <a:spLocks noGrp="1"/>
          </p:cNvSpPr>
          <p:nvPr>
            <p:ph type="title"/>
          </p:nvPr>
        </p:nvSpPr>
        <p:spPr>
          <a:xfrm>
            <a:off x="838200" y="365125"/>
            <a:ext cx="2828731" cy="1325563"/>
          </a:xfrm>
        </p:spPr>
        <p:txBody>
          <a:bodyPr/>
          <a:lstStyle/>
          <a:p>
            <a:r>
              <a:rPr lang="en-US" dirty="0"/>
              <a:t>Liabilities</a:t>
            </a:r>
            <a:endParaRPr lang="th-TH" dirty="0"/>
          </a:p>
        </p:txBody>
      </p:sp>
      <p:sp>
        <p:nvSpPr>
          <p:cNvPr id="3" name="ตัวแทนเนื้อหา 2">
            <a:extLst>
              <a:ext uri="{FF2B5EF4-FFF2-40B4-BE49-F238E27FC236}">
                <a16:creationId xmlns:a16="http://schemas.microsoft.com/office/drawing/2014/main" id="{AE993D20-FC89-A070-183C-3CB48558D24C}"/>
              </a:ext>
            </a:extLst>
          </p:cNvPr>
          <p:cNvSpPr>
            <a:spLocks noGrp="1"/>
          </p:cNvSpPr>
          <p:nvPr>
            <p:ph idx="1"/>
          </p:nvPr>
        </p:nvSpPr>
        <p:spPr>
          <a:xfrm>
            <a:off x="718457" y="1334278"/>
            <a:ext cx="10832841" cy="4975082"/>
          </a:xfrm>
        </p:spPr>
        <p:txBody>
          <a:bodyPr>
            <a:normAutofit/>
          </a:bodyPr>
          <a:lstStyle/>
          <a:p>
            <a:r>
              <a:rPr lang="en-US" sz="2800" b="1" dirty="0">
                <a:solidFill>
                  <a:srgbClr val="FF0000"/>
                </a:solidFill>
                <a:latin typeface="AngsanaUPC" panose="02020603050405020304" pitchFamily="18" charset="-34"/>
                <a:cs typeface="AngsanaUPC" panose="02020603050405020304" pitchFamily="18" charset="-34"/>
              </a:rPr>
              <a:t>Current Liabilities </a:t>
            </a:r>
            <a:r>
              <a:rPr lang="en-US" sz="2800" b="1" dirty="0">
                <a:latin typeface="AngsanaUPC" panose="02020603050405020304" pitchFamily="18" charset="-34"/>
                <a:cs typeface="AngsanaUPC" panose="02020603050405020304" pitchFamily="18" charset="-34"/>
              </a:rPr>
              <a:t>– These are obligations that are expected to be settled within one operating cycle or one year, whichever is shorter. Examples include trade creditors (amounts owed to suppliers), short-term loans, accrued expenses, and current portions of long-term debt.</a:t>
            </a:r>
          </a:p>
          <a:p>
            <a:r>
              <a:rPr lang="en-US" sz="2800" b="1" dirty="0">
                <a:solidFill>
                  <a:srgbClr val="FF0000"/>
                </a:solidFill>
                <a:latin typeface="AngsanaUPC" panose="02020603050405020304" pitchFamily="18" charset="-34"/>
                <a:cs typeface="AngsanaUPC" panose="02020603050405020304" pitchFamily="18" charset="-34"/>
              </a:rPr>
              <a:t>Non-Current Liabilities (long-term) </a:t>
            </a:r>
            <a:r>
              <a:rPr lang="en-US" sz="2800" b="1" dirty="0">
                <a:latin typeface="AngsanaUPC" panose="02020603050405020304" pitchFamily="18" charset="-34"/>
                <a:cs typeface="AngsanaUPC" panose="02020603050405020304" pitchFamily="18" charset="-34"/>
              </a:rPr>
              <a:t>– These are obligations that are due beyond one year. Examples include long-term loans, bonds that mature after 1year, longer term tax liabilities, and pension obligations.</a:t>
            </a:r>
            <a:endParaRPr lang="th-TH" sz="2800" b="1"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24343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7EEE710-9FE4-0AA5-A241-7C270871AC05}"/>
              </a:ext>
            </a:extLst>
          </p:cNvPr>
          <p:cNvSpPr>
            <a:spLocks noGrp="1"/>
          </p:cNvSpPr>
          <p:nvPr>
            <p:ph type="title"/>
          </p:nvPr>
        </p:nvSpPr>
        <p:spPr>
          <a:xfrm>
            <a:off x="1080111" y="0"/>
            <a:ext cx="9720072" cy="1580979"/>
          </a:xfrm>
        </p:spPr>
        <p:txBody>
          <a:bodyPr/>
          <a:lstStyle/>
          <a:p>
            <a:r>
              <a:rPr lang="en-US" dirty="0"/>
              <a:t>Equity (or Shareholders’ Funds)</a:t>
            </a:r>
            <a:endParaRPr lang="th-TH" dirty="0"/>
          </a:p>
        </p:txBody>
      </p:sp>
      <p:sp>
        <p:nvSpPr>
          <p:cNvPr id="3" name="ตัวแทนเนื้อหา 2">
            <a:extLst>
              <a:ext uri="{FF2B5EF4-FFF2-40B4-BE49-F238E27FC236}">
                <a16:creationId xmlns:a16="http://schemas.microsoft.com/office/drawing/2014/main" id="{588D74E5-C8DA-06C0-7031-B8A109732D56}"/>
              </a:ext>
            </a:extLst>
          </p:cNvPr>
          <p:cNvSpPr>
            <a:spLocks noGrp="1"/>
          </p:cNvSpPr>
          <p:nvPr>
            <p:ph idx="1"/>
          </p:nvPr>
        </p:nvSpPr>
        <p:spPr>
          <a:xfrm>
            <a:off x="408992" y="993151"/>
            <a:ext cx="11541968" cy="6154098"/>
          </a:xfrm>
        </p:spPr>
        <p:txBody>
          <a:bodyPr>
            <a:noAutofit/>
          </a:bodyPr>
          <a:lstStyle/>
          <a:p>
            <a:r>
              <a:rPr lang="en-US" sz="2800" b="1" dirty="0">
                <a:solidFill>
                  <a:srgbClr val="FF0000"/>
                </a:solidFill>
                <a:latin typeface="AngsanaUPC" panose="02020603050405020304" pitchFamily="18" charset="-34"/>
                <a:cs typeface="AngsanaUPC" panose="02020603050405020304" pitchFamily="18" charset="-34"/>
              </a:rPr>
              <a:t>Paid-in Share Capital </a:t>
            </a:r>
            <a:r>
              <a:rPr lang="en-US" sz="2800" b="1" dirty="0">
                <a:latin typeface="AngsanaUPC" panose="02020603050405020304" pitchFamily="18" charset="-34"/>
                <a:cs typeface="AngsanaUPC" panose="02020603050405020304" pitchFamily="18" charset="-34"/>
              </a:rPr>
              <a:t>– When shares are issued by the company, this represents the contribution paid by the shareholders.</a:t>
            </a:r>
          </a:p>
          <a:p>
            <a:r>
              <a:rPr lang="en-US" sz="2800" b="1" dirty="0">
                <a:solidFill>
                  <a:srgbClr val="FF0000"/>
                </a:solidFill>
                <a:latin typeface="AngsanaUPC" panose="02020603050405020304" pitchFamily="18" charset="-34"/>
                <a:cs typeface="AngsanaUPC" panose="02020603050405020304" pitchFamily="18" charset="-34"/>
              </a:rPr>
              <a:t>Retained Earnings </a:t>
            </a:r>
            <a:r>
              <a:rPr lang="en-US" sz="2800" b="1" dirty="0">
                <a:latin typeface="AngsanaUPC" panose="02020603050405020304" pitchFamily="18" charset="-34"/>
                <a:cs typeface="AngsanaUPC" panose="02020603050405020304" pitchFamily="18" charset="-34"/>
              </a:rPr>
              <a:t>– This represents the cumulative net income or losses that have been earned by the company over its lifetime, but NOT paid out in dividends. Any surplus earnings not paid out as dividends are still invested in the balance sheet assets, so they are sometimes referred to as reinvested earnings.</a:t>
            </a:r>
          </a:p>
          <a:p>
            <a:r>
              <a:rPr lang="en-US" sz="2800" b="1" dirty="0">
                <a:latin typeface="AngsanaUPC" panose="02020603050405020304" pitchFamily="18" charset="-34"/>
                <a:cs typeface="AngsanaUPC" panose="02020603050405020304" pitchFamily="18" charset="-34"/>
              </a:rPr>
              <a:t>You may also see withing Equity:</a:t>
            </a:r>
          </a:p>
          <a:p>
            <a:r>
              <a:rPr lang="en-US" sz="2800" b="1" dirty="0">
                <a:solidFill>
                  <a:srgbClr val="FF0000"/>
                </a:solidFill>
                <a:latin typeface="AngsanaUPC" panose="02020603050405020304" pitchFamily="18" charset="-34"/>
                <a:cs typeface="AngsanaUPC" panose="02020603050405020304" pitchFamily="18" charset="-34"/>
              </a:rPr>
              <a:t>Treasury Stock </a:t>
            </a:r>
            <a:r>
              <a:rPr lang="en-US" sz="2800" b="1" dirty="0">
                <a:latin typeface="AngsanaUPC" panose="02020603050405020304" pitchFamily="18" charset="-34"/>
                <a:cs typeface="AngsanaUPC" panose="02020603050405020304" pitchFamily="18" charset="-34"/>
              </a:rPr>
              <a:t>– This represents shares bought back by the company from the shareholders. This represents the company’s own shares that have been repurchased from the market and are held in the company’s name. They are not owned by anyone else, and they do not earn dividends (if they did, the company would just be paying cash to itself!)</a:t>
            </a:r>
          </a:p>
          <a:p>
            <a:r>
              <a:rPr lang="en-US" sz="2800" b="1" dirty="0">
                <a:solidFill>
                  <a:srgbClr val="FF0000"/>
                </a:solidFill>
                <a:latin typeface="AngsanaUPC" panose="02020603050405020304" pitchFamily="18" charset="-34"/>
                <a:cs typeface="AngsanaUPC" panose="02020603050405020304" pitchFamily="18" charset="-34"/>
              </a:rPr>
              <a:t>Non-Controlling Interest (NCI) </a:t>
            </a:r>
            <a:r>
              <a:rPr lang="en-US" sz="2800" b="1" dirty="0">
                <a:latin typeface="AngsanaUPC" panose="02020603050405020304" pitchFamily="18" charset="-34"/>
                <a:cs typeface="AngsanaUPC" panose="02020603050405020304" pitchFamily="18" charset="-34"/>
              </a:rPr>
              <a:t>– This shows the amount of equity invested in company assets by minority investors from outside the group</a:t>
            </a:r>
            <a:endParaRPr lang="th-TH" sz="2800" b="1"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2255840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A6948FF-6D6A-58BA-FC56-22491CFBFC96}"/>
              </a:ext>
            </a:extLst>
          </p:cNvPr>
          <p:cNvSpPr>
            <a:spLocks noGrp="1"/>
          </p:cNvSpPr>
          <p:nvPr>
            <p:ph type="title"/>
          </p:nvPr>
        </p:nvSpPr>
        <p:spPr>
          <a:xfrm>
            <a:off x="986805" y="0"/>
            <a:ext cx="9720072" cy="1499616"/>
          </a:xfrm>
        </p:spPr>
        <p:txBody>
          <a:bodyPr/>
          <a:lstStyle/>
          <a:p>
            <a:r>
              <a:rPr lang="en-US" dirty="0"/>
              <a:t>we learn from the Balance Sheet?</a:t>
            </a:r>
            <a:endParaRPr lang="th-TH" dirty="0"/>
          </a:p>
        </p:txBody>
      </p:sp>
      <p:sp>
        <p:nvSpPr>
          <p:cNvPr id="3" name="ตัวแทนเนื้อหา 2">
            <a:extLst>
              <a:ext uri="{FF2B5EF4-FFF2-40B4-BE49-F238E27FC236}">
                <a16:creationId xmlns:a16="http://schemas.microsoft.com/office/drawing/2014/main" id="{60CA8305-FC28-65C8-6416-5B17EC3D2AF6}"/>
              </a:ext>
            </a:extLst>
          </p:cNvPr>
          <p:cNvSpPr>
            <a:spLocks noGrp="1"/>
          </p:cNvSpPr>
          <p:nvPr>
            <p:ph idx="1"/>
          </p:nvPr>
        </p:nvSpPr>
        <p:spPr>
          <a:xfrm>
            <a:off x="69979" y="1175657"/>
            <a:ext cx="12052041" cy="4023360"/>
          </a:xfrm>
        </p:spPr>
        <p:txBody>
          <a:bodyPr>
            <a:noAutofit/>
          </a:bodyPr>
          <a:lstStyle/>
          <a:p>
            <a:r>
              <a:rPr lang="en-US" sz="2800" dirty="0">
                <a:solidFill>
                  <a:srgbClr val="FF0000"/>
                </a:solidFill>
                <a:latin typeface="AngsanaUPC" panose="02020603050405020304" pitchFamily="18" charset="-34"/>
                <a:cs typeface="AngsanaUPC" panose="02020603050405020304" pitchFamily="18" charset="-34"/>
              </a:rPr>
              <a:t>Financial Strength and Solvency </a:t>
            </a:r>
            <a:r>
              <a:rPr lang="en-US" sz="2800" dirty="0">
                <a:latin typeface="AngsanaUPC" panose="02020603050405020304" pitchFamily="18" charset="-34"/>
                <a:cs typeface="AngsanaUPC" panose="02020603050405020304" pitchFamily="18" charset="-34"/>
              </a:rPr>
              <a:t>– The balance sheet shows financial obligations (liabilities) and the cash available to repay them, or the assets employed to generate cash to repay them. So, it can reveal a lot about a company’s ability to meet its term financial obligations and its overall financial stability.</a:t>
            </a:r>
          </a:p>
          <a:p>
            <a:r>
              <a:rPr lang="en-US" sz="2800" dirty="0">
                <a:solidFill>
                  <a:srgbClr val="FF0000"/>
                </a:solidFill>
                <a:latin typeface="AngsanaUPC" panose="02020603050405020304" pitchFamily="18" charset="-34"/>
                <a:cs typeface="AngsanaUPC" panose="02020603050405020304" pitchFamily="18" charset="-34"/>
              </a:rPr>
              <a:t>Liquidity Position </a:t>
            </a:r>
            <a:r>
              <a:rPr lang="en-US" sz="2800" dirty="0">
                <a:latin typeface="AngsanaUPC" panose="02020603050405020304" pitchFamily="18" charset="-34"/>
                <a:cs typeface="AngsanaUPC" panose="02020603050405020304" pitchFamily="18" charset="-34"/>
              </a:rPr>
              <a:t>– ‘Liquidity’ is about near-term ability to meet immediate (short term) liabilities. In the balance sheet we have Current Liabilities and Current Assets, and the relationship between these two provides insights into a company’s ability to meet its short-term obligations (remain liquid).</a:t>
            </a:r>
          </a:p>
          <a:p>
            <a:r>
              <a:rPr lang="en-US" sz="2800" dirty="0">
                <a:solidFill>
                  <a:srgbClr val="FF0000"/>
                </a:solidFill>
                <a:latin typeface="AngsanaUPC" panose="02020603050405020304" pitchFamily="18" charset="-34"/>
                <a:cs typeface="AngsanaUPC" panose="02020603050405020304" pitchFamily="18" charset="-34"/>
              </a:rPr>
              <a:t>Asset Composition and </a:t>
            </a:r>
            <a:r>
              <a:rPr lang="en-US" sz="2800" dirty="0" err="1">
                <a:solidFill>
                  <a:srgbClr val="FF0000"/>
                </a:solidFill>
                <a:latin typeface="AngsanaUPC" panose="02020603050405020304" pitchFamily="18" charset="-34"/>
                <a:cs typeface="AngsanaUPC" panose="02020603050405020304" pitchFamily="18" charset="-34"/>
              </a:rPr>
              <a:t>Utilisation</a:t>
            </a:r>
            <a:r>
              <a:rPr lang="en-US" sz="2800" dirty="0">
                <a:solidFill>
                  <a:srgbClr val="FF0000"/>
                </a:solidFill>
                <a:latin typeface="AngsanaUPC" panose="02020603050405020304" pitchFamily="18" charset="-34"/>
                <a:cs typeface="AngsanaUPC" panose="02020603050405020304" pitchFamily="18" charset="-34"/>
              </a:rPr>
              <a:t> </a:t>
            </a:r>
            <a:r>
              <a:rPr lang="en-US" sz="2800" dirty="0">
                <a:latin typeface="AngsanaUPC" panose="02020603050405020304" pitchFamily="18" charset="-34"/>
                <a:cs typeface="AngsanaUPC" panose="02020603050405020304" pitchFamily="18" charset="-34"/>
              </a:rPr>
              <a:t>– The balance sheet shows the types of assets owned by the company, their relative proportions, and – in conjunction with the P&amp;L – how efficiently these assets are being </a:t>
            </a:r>
            <a:r>
              <a:rPr lang="en-US" sz="2800" dirty="0" err="1">
                <a:latin typeface="AngsanaUPC" panose="02020603050405020304" pitchFamily="18" charset="-34"/>
                <a:cs typeface="AngsanaUPC" panose="02020603050405020304" pitchFamily="18" charset="-34"/>
              </a:rPr>
              <a:t>utilised</a:t>
            </a:r>
            <a:r>
              <a:rPr lang="en-US" sz="2800" dirty="0">
                <a:latin typeface="AngsanaUPC" panose="02020603050405020304" pitchFamily="18" charset="-34"/>
                <a:cs typeface="AngsanaUPC" panose="02020603050405020304" pitchFamily="18" charset="-34"/>
              </a:rPr>
              <a:t> to generate revenue and profits.</a:t>
            </a:r>
          </a:p>
          <a:p>
            <a:r>
              <a:rPr lang="en-US" sz="2800" dirty="0">
                <a:solidFill>
                  <a:srgbClr val="FF0000"/>
                </a:solidFill>
                <a:latin typeface="AngsanaUPC" panose="02020603050405020304" pitchFamily="18" charset="-34"/>
                <a:cs typeface="AngsanaUPC" panose="02020603050405020304" pitchFamily="18" charset="-34"/>
              </a:rPr>
              <a:t>Capital Structure </a:t>
            </a:r>
            <a:r>
              <a:rPr lang="en-US" sz="2800" dirty="0">
                <a:latin typeface="AngsanaUPC" panose="02020603050405020304" pitchFamily="18" charset="-34"/>
                <a:cs typeface="AngsanaUPC" panose="02020603050405020304" pitchFamily="18" charset="-34"/>
              </a:rPr>
              <a:t>– The balance sheet reveals the company’s financing mix – the relative proportions of debt and equity. Too much debt relative to assets, especially compared to peers, can be a red flag for investors. Rember that debt is efficient financing though (it’s cheaper than equity and attracts tax relief on interest payments) – so you can use the balance sheet to see whether the amount of debt is optimal.</a:t>
            </a:r>
          </a:p>
          <a:p>
            <a:r>
              <a:rPr lang="en-US" sz="2800" dirty="0">
                <a:latin typeface="AngsanaUPC" panose="02020603050405020304" pitchFamily="18" charset="-34"/>
                <a:cs typeface="AngsanaUPC" panose="02020603050405020304" pitchFamily="18" charset="-34"/>
              </a:rPr>
              <a:t>Growth Potential – The balance sheet can indicate a company’s capacity for future growth by </a:t>
            </a:r>
            <a:r>
              <a:rPr lang="en-US" sz="2800" dirty="0" err="1">
                <a:latin typeface="AngsanaUPC" panose="02020603050405020304" pitchFamily="18" charset="-34"/>
                <a:cs typeface="AngsanaUPC" panose="02020603050405020304" pitchFamily="18" charset="-34"/>
              </a:rPr>
              <a:t>analysing</a:t>
            </a:r>
            <a:r>
              <a:rPr lang="en-US" sz="2800" dirty="0">
                <a:latin typeface="AngsanaUPC" panose="02020603050405020304" pitchFamily="18" charset="-34"/>
                <a:cs typeface="AngsanaUPC" panose="02020603050405020304" pitchFamily="18" charset="-34"/>
              </a:rPr>
              <a:t> its retained earnings, asset base, and access to external financing sources based on its existing balance sheet structure and scale.</a:t>
            </a:r>
            <a:endParaRPr lang="th-TH" sz="2800"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52470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D736DA2-B41F-B593-8BFC-38DD5CF2CB61}"/>
              </a:ext>
            </a:extLst>
          </p:cNvPr>
          <p:cNvSpPr>
            <a:spLocks noGrp="1"/>
          </p:cNvSpPr>
          <p:nvPr>
            <p:ph type="title"/>
          </p:nvPr>
        </p:nvSpPr>
        <p:spPr>
          <a:xfrm>
            <a:off x="2153133" y="221322"/>
            <a:ext cx="4434280" cy="1499616"/>
          </a:xfrm>
        </p:spPr>
        <p:txBody>
          <a:bodyPr/>
          <a:lstStyle/>
          <a:p>
            <a:r>
              <a:rPr lang="en-US" dirty="0"/>
              <a:t>Account format</a:t>
            </a:r>
            <a:endParaRPr lang="th-TH" dirty="0"/>
          </a:p>
        </p:txBody>
      </p:sp>
      <p:pic>
        <p:nvPicPr>
          <p:cNvPr id="5" name="ตัวแทนเนื้อหา 4">
            <a:extLst>
              <a:ext uri="{FF2B5EF4-FFF2-40B4-BE49-F238E27FC236}">
                <a16:creationId xmlns:a16="http://schemas.microsoft.com/office/drawing/2014/main" id="{47729FC1-1415-7EA3-5D86-170A3E60F38F}"/>
              </a:ext>
            </a:extLst>
          </p:cNvPr>
          <p:cNvPicPr>
            <a:picLocks noGrp="1" noChangeAspect="1"/>
          </p:cNvPicPr>
          <p:nvPr>
            <p:ph idx="1"/>
          </p:nvPr>
        </p:nvPicPr>
        <p:blipFill>
          <a:blip r:embed="rId2"/>
          <a:stretch>
            <a:fillRect/>
          </a:stretch>
        </p:blipFill>
        <p:spPr>
          <a:xfrm>
            <a:off x="270589" y="1129004"/>
            <a:ext cx="10795518" cy="5430416"/>
          </a:xfrm>
        </p:spPr>
      </p:pic>
    </p:spTree>
    <p:extLst>
      <p:ext uri="{BB962C8B-B14F-4D97-AF65-F5344CB8AC3E}">
        <p14:creationId xmlns:p14="http://schemas.microsoft.com/office/powerpoint/2010/main" val="256699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F78E45B-6697-1C04-77D4-CD8AC59BA24A}"/>
              </a:ext>
            </a:extLst>
          </p:cNvPr>
          <p:cNvSpPr>
            <a:spLocks noGrp="1"/>
          </p:cNvSpPr>
          <p:nvPr>
            <p:ph type="title"/>
          </p:nvPr>
        </p:nvSpPr>
        <p:spPr>
          <a:xfrm>
            <a:off x="816428" y="0"/>
            <a:ext cx="10515600" cy="1325563"/>
          </a:xfrm>
        </p:spPr>
        <p:txBody>
          <a:bodyPr/>
          <a:lstStyle/>
          <a:p>
            <a:r>
              <a:rPr lang="en-US" dirty="0"/>
              <a:t>Report format</a:t>
            </a:r>
            <a:endParaRPr lang="th-TH" dirty="0"/>
          </a:p>
        </p:txBody>
      </p:sp>
      <p:pic>
        <p:nvPicPr>
          <p:cNvPr id="5" name="ตัวแทนเนื้อหา 4">
            <a:extLst>
              <a:ext uri="{FF2B5EF4-FFF2-40B4-BE49-F238E27FC236}">
                <a16:creationId xmlns:a16="http://schemas.microsoft.com/office/drawing/2014/main" id="{78CF0704-4784-3BC6-36BC-E0E2D1CB417A}"/>
              </a:ext>
            </a:extLst>
          </p:cNvPr>
          <p:cNvPicPr>
            <a:picLocks noGrp="1" noChangeAspect="1"/>
          </p:cNvPicPr>
          <p:nvPr>
            <p:ph idx="1"/>
          </p:nvPr>
        </p:nvPicPr>
        <p:blipFill>
          <a:blip r:embed="rId2"/>
          <a:stretch>
            <a:fillRect/>
          </a:stretch>
        </p:blipFill>
        <p:spPr>
          <a:xfrm>
            <a:off x="1474237" y="802433"/>
            <a:ext cx="9199983" cy="5952930"/>
          </a:xfrm>
        </p:spPr>
      </p:pic>
    </p:spTree>
    <p:extLst>
      <p:ext uri="{BB962C8B-B14F-4D97-AF65-F5344CB8AC3E}">
        <p14:creationId xmlns:p14="http://schemas.microsoft.com/office/powerpoint/2010/main" val="1149162354"/>
      </p:ext>
    </p:extLst>
  </p:cSld>
  <p:clrMapOvr>
    <a:masterClrMapping/>
  </p:clrMapOvr>
</p:sld>
</file>

<file path=ppt/theme/theme1.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TotalTime>
  <Words>1328</Words>
  <Application>Microsoft Office PowerPoint</Application>
  <PresentationFormat>แบบจอกว้าง</PresentationFormat>
  <Paragraphs>68</Paragraphs>
  <Slides>19</Slides>
  <Notes>0</Notes>
  <HiddenSlides>0</HiddenSlides>
  <MMClips>0</MMClips>
  <ScaleCrop>false</ScaleCrop>
  <HeadingPairs>
    <vt:vector size="6" baseType="variant">
      <vt:variant>
        <vt:lpstr>ฟอนต์ที่ถูกใช้</vt:lpstr>
      </vt:variant>
      <vt:variant>
        <vt:i4>4</vt:i4>
      </vt:variant>
      <vt:variant>
        <vt:lpstr>ธีม</vt:lpstr>
      </vt:variant>
      <vt:variant>
        <vt:i4>1</vt:i4>
      </vt:variant>
      <vt:variant>
        <vt:lpstr>ชื่อเรื่องสไลด์</vt:lpstr>
      </vt:variant>
      <vt:variant>
        <vt:i4>19</vt:i4>
      </vt:variant>
    </vt:vector>
  </HeadingPairs>
  <TitlesOfParts>
    <vt:vector size="24" baseType="lpstr">
      <vt:lpstr>AngsanaUPC</vt:lpstr>
      <vt:lpstr>Arial</vt:lpstr>
      <vt:lpstr>Calibri</vt:lpstr>
      <vt:lpstr>Calibri Light</vt:lpstr>
      <vt:lpstr>ธีมของ Office</vt:lpstr>
      <vt:lpstr>Lesson 3 summarize</vt:lpstr>
      <vt:lpstr>Balance Sheet</vt:lpstr>
      <vt:lpstr>Balance sheet equation</vt:lpstr>
      <vt:lpstr>Assets</vt:lpstr>
      <vt:lpstr>Liabilities</vt:lpstr>
      <vt:lpstr>Equity (or Shareholders’ Funds)</vt:lpstr>
      <vt:lpstr>we learn from the Balance Sheet?</vt:lpstr>
      <vt:lpstr>Account format</vt:lpstr>
      <vt:lpstr>Report format</vt:lpstr>
      <vt:lpstr>Current assets</vt:lpstr>
      <vt:lpstr>Non-current assets</vt:lpstr>
      <vt:lpstr>Debt or Liabilities</vt:lpstr>
      <vt:lpstr>Debt or Liabilities (cont.)</vt:lpstr>
      <vt:lpstr>Shareholders' equity</vt:lpstr>
      <vt:lpstr>Income statement</vt:lpstr>
      <vt:lpstr>งานนำเสนอ PowerPoint</vt:lpstr>
      <vt:lpstr>งานนำเสนอ PowerPoint</vt:lpstr>
      <vt:lpstr>Common Categories and Terms</vt:lpstr>
      <vt:lpstr>งานนำเสนอ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wcom</dc:creator>
  <cp:lastModifiedBy>wcom</cp:lastModifiedBy>
  <cp:revision>7</cp:revision>
  <dcterms:created xsi:type="dcterms:W3CDTF">2025-07-28T03:57:07Z</dcterms:created>
  <dcterms:modified xsi:type="dcterms:W3CDTF">2025-07-28T05:01:25Z</dcterms:modified>
</cp:coreProperties>
</file>