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MingLiU_HKSCS-ExtB" panose="02020500000000000000" pitchFamily="18" charset="-120"/>
      <p:regular r:id="rId11"/>
    </p:embeddedFont>
    <p:embeddedFont>
      <p:font typeface="Arial Black" panose="020B0A04020102020204" pitchFamily="34" charset="0"/>
      <p:bold r:id="rId12"/>
    </p:embeddedFont>
    <p:embeddedFont>
      <p:font typeface="Arial Rounded MT Bold" panose="020F0704030504030204" pitchFamily="34" charset="0"/>
      <p:regular r:id="rId13"/>
    </p:embeddedFont>
    <p:embeddedFont>
      <p:font typeface="Britannic Bold" panose="020B0903060703020204" pitchFamily="34" charset="0"/>
      <p:regular r:id="rId14"/>
    </p:embeddedFont>
    <p:embeddedFont>
      <p:font typeface="Gill Sans Ultra Bold" panose="020B0A02020104020203" pitchFamily="34" charset="0"/>
      <p:regular r:id="rId15"/>
    </p:embeddedFont>
    <p:embeddedFont>
      <p:font typeface="Gill Sans Ultra Bold Condensed" panose="020B0A06020104020203" pitchFamily="34" charset="0"/>
      <p:regular r:id="rId16"/>
    </p:embeddedFont>
    <p:embeddedFont>
      <p:font typeface="Mongolian Baiti" panose="03000500000000000000" pitchFamily="66" charset="0"/>
      <p:regular r:id="rId17"/>
    </p:embeddedFont>
    <p:embeddedFont>
      <p:font typeface="MuseoModerno Medium" panose="020B0604020202020204" charset="0"/>
      <p:regular r:id="rId18"/>
    </p:embeddedFont>
    <p:embeddedFont>
      <p:font typeface="Source Sans Pro" panose="020B0503030403020204" pitchFamily="34" charset="0"/>
      <p:regular r:id="rId19"/>
      <p:bold r:id="rId20"/>
    </p:embeddedFont>
  </p:embeddedFontLst>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55" d="100"/>
          <a:sy n="55"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823255"/>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371760" y="368223"/>
            <a:ext cx="8772240" cy="2117005"/>
          </a:xfrm>
          <a:prstGeom prst="rect">
            <a:avLst/>
          </a:prstGeom>
          <a:noFill/>
          <a:ln/>
        </p:spPr>
        <p:txBody>
          <a:bodyPr wrap="square" lIns="0" tIns="0" rIns="0" bIns="0" rtlCol="0" anchor="t"/>
          <a:lstStyle/>
          <a:p>
            <a:pPr marL="0" indent="0">
              <a:lnSpc>
                <a:spcPts val="5550"/>
              </a:lnSpc>
              <a:buNone/>
            </a:pPr>
            <a:r>
              <a:rPr lang="en-US" sz="5400" b="1" dirty="0">
                <a:solidFill>
                  <a:srgbClr val="124E73"/>
                </a:solidFill>
                <a:latin typeface="Arial Black" panose="020B0A04020102020204" pitchFamily="34" charset="0"/>
                <a:ea typeface="MuseoModerno Medium" pitchFamily="34" charset="-122"/>
                <a:cs typeface="MuseoModerno Medium" pitchFamily="34" charset="-120"/>
              </a:rPr>
              <a:t>International Science Curriculum</a:t>
            </a:r>
            <a:endParaRPr lang="en-US" sz="5400" b="1" dirty="0">
              <a:latin typeface="Arial Black" panose="020B0A04020102020204" pitchFamily="34" charset="0"/>
            </a:endParaRPr>
          </a:p>
        </p:txBody>
      </p:sp>
      <p:sp>
        <p:nvSpPr>
          <p:cNvPr id="4" name="Text 1"/>
          <p:cNvSpPr/>
          <p:nvPr/>
        </p:nvSpPr>
        <p:spPr>
          <a:xfrm>
            <a:off x="362203" y="2605113"/>
            <a:ext cx="8613978" cy="3743129"/>
          </a:xfrm>
          <a:prstGeom prst="rect">
            <a:avLst/>
          </a:prstGeom>
          <a:noFill/>
          <a:ln/>
        </p:spPr>
        <p:txBody>
          <a:bodyPr wrap="square" lIns="0" tIns="0" rIns="0" bIns="0" rtlCol="0" anchor="t"/>
          <a:lstStyle/>
          <a:p>
            <a:pPr marL="0" indent="0">
              <a:lnSpc>
                <a:spcPts val="2850"/>
              </a:lnSpc>
              <a:buNone/>
            </a:pPr>
            <a:r>
              <a:rPr lang="en-US" sz="2400" dirty="0">
                <a:solidFill>
                  <a:srgbClr val="2B4150"/>
                </a:solidFill>
                <a:latin typeface="Arial Black" panose="020B0A04020102020204" pitchFamily="34" charset="0"/>
                <a:ea typeface="Source Sans Pro" pitchFamily="34" charset="-122"/>
                <a:cs typeface="Source Sans Pro" pitchFamily="34" charset="-120"/>
              </a:rPr>
              <a:t> Welcome to this presentation on an international science curriculum for KG, primary, and secondary levels. We will explore key components, pedagogical approaches, and assessment strategies. </a:t>
            </a:r>
          </a:p>
          <a:p>
            <a:pPr marL="0" indent="0">
              <a:lnSpc>
                <a:spcPts val="2850"/>
              </a:lnSpc>
              <a:buNone/>
            </a:pPr>
            <a:r>
              <a:rPr lang="en-US" sz="2400" dirty="0">
                <a:solidFill>
                  <a:srgbClr val="2B4150"/>
                </a:solidFill>
                <a:latin typeface="Arial Black" panose="020B0A04020102020204" pitchFamily="34" charset="0"/>
                <a:ea typeface="Source Sans Pro" pitchFamily="34" charset="-122"/>
                <a:cs typeface="Source Sans Pro" pitchFamily="34" charset="-120"/>
              </a:rPr>
              <a:t>The curriculum aims to foster scientific literacy, critical thinking, and a passion for discovery in students worldwide. We will also discuss how to adapt the curriculum to meet local needs while maintaining international standards. </a:t>
            </a:r>
          </a:p>
          <a:p>
            <a:pPr marL="0" indent="0">
              <a:lnSpc>
                <a:spcPts val="2850"/>
              </a:lnSpc>
              <a:buNone/>
            </a:pPr>
            <a:r>
              <a:rPr lang="en-US" sz="2400" dirty="0">
                <a:solidFill>
                  <a:srgbClr val="2B4150"/>
                </a:solidFill>
                <a:latin typeface="Arial Black" panose="020B0A04020102020204" pitchFamily="34" charset="0"/>
                <a:ea typeface="Source Sans Pro" pitchFamily="34" charset="-122"/>
                <a:cs typeface="Source Sans Pro" pitchFamily="34" charset="-120"/>
              </a:rPr>
              <a:t>Let's embark on this journey to transform science education!</a:t>
            </a:r>
            <a:endParaRPr lang="en-US" sz="2400" dirty="0">
              <a:latin typeface="Arial Black" panose="020B0A04020102020204" pitchFamily="34" charset="0"/>
            </a:endParaRPr>
          </a:p>
        </p:txBody>
      </p:sp>
      <p:sp>
        <p:nvSpPr>
          <p:cNvPr id="5" name="Shape 2"/>
          <p:cNvSpPr/>
          <p:nvPr/>
        </p:nvSpPr>
        <p:spPr>
          <a:xfrm>
            <a:off x="362203" y="7498474"/>
            <a:ext cx="362903" cy="362903"/>
          </a:xfrm>
          <a:prstGeom prst="roundRect">
            <a:avLst>
              <a:gd name="adj" fmla="val 25194296"/>
            </a:avLst>
          </a:prstGeom>
          <a:solidFill>
            <a:srgbClr val="4C901D"/>
          </a:solidFill>
          <a:ln w="7620">
            <a:solidFill>
              <a:srgbClr val="FFFFFF"/>
            </a:solidFill>
            <a:prstDash val="solid"/>
          </a:ln>
        </p:spPr>
      </p:sp>
      <p:sp>
        <p:nvSpPr>
          <p:cNvPr id="6" name="Text 3"/>
          <p:cNvSpPr/>
          <p:nvPr/>
        </p:nvSpPr>
        <p:spPr>
          <a:xfrm>
            <a:off x="923687" y="6705362"/>
            <a:ext cx="102989" cy="97512"/>
          </a:xfrm>
          <a:prstGeom prst="rect">
            <a:avLst/>
          </a:prstGeom>
          <a:noFill/>
          <a:ln/>
        </p:spPr>
        <p:txBody>
          <a:bodyPr wrap="none" lIns="0" tIns="0" rIns="0" bIns="0" rtlCol="0" anchor="t"/>
          <a:lstStyle/>
          <a:p>
            <a:pPr marL="0" indent="0" algn="ctr">
              <a:lnSpc>
                <a:spcPts val="750"/>
              </a:lnSpc>
              <a:buNone/>
            </a:pPr>
            <a:r>
              <a:rPr lang="en-US" sz="750" dirty="0">
                <a:solidFill>
                  <a:srgbClr val="FFFFFF"/>
                </a:solidFill>
                <a:latin typeface="Arial Black" panose="020B0A04020102020204" pitchFamily="34" charset="0"/>
                <a:ea typeface="Source Sans Pro Medium" pitchFamily="34" charset="-122"/>
                <a:cs typeface="Source Sans Pro Medium" pitchFamily="34" charset="-120"/>
              </a:rPr>
              <a:t>YK</a:t>
            </a:r>
            <a:endParaRPr lang="en-US" sz="750" dirty="0">
              <a:latin typeface="Arial Black" panose="020B0A04020102020204" pitchFamily="34" charset="0"/>
            </a:endParaRPr>
          </a:p>
        </p:txBody>
      </p:sp>
      <p:sp>
        <p:nvSpPr>
          <p:cNvPr id="7" name="Text 4"/>
          <p:cNvSpPr/>
          <p:nvPr/>
        </p:nvSpPr>
        <p:spPr>
          <a:xfrm>
            <a:off x="793790" y="7517113"/>
            <a:ext cx="1987629" cy="396835"/>
          </a:xfrm>
          <a:prstGeom prst="rect">
            <a:avLst/>
          </a:prstGeom>
          <a:noFill/>
          <a:ln/>
        </p:spPr>
        <p:txBody>
          <a:bodyPr wrap="none" lIns="0" tIns="0" rIns="0" bIns="0" rtlCol="0" anchor="t"/>
          <a:lstStyle/>
          <a:p>
            <a:pPr marL="0" indent="0" algn="l">
              <a:lnSpc>
                <a:spcPts val="3100"/>
              </a:lnSpc>
              <a:buNone/>
            </a:pPr>
            <a:r>
              <a:rPr lang="en-US" sz="2200" b="1" dirty="0">
                <a:solidFill>
                  <a:srgbClr val="2B4150"/>
                </a:solidFill>
                <a:latin typeface="Arial Black" panose="020B0A04020102020204" pitchFamily="34" charset="0"/>
                <a:ea typeface="Source Sans Pro Bold" pitchFamily="34" charset="-122"/>
                <a:cs typeface="Source Sans Pro Bold" pitchFamily="34" charset="-120"/>
              </a:rPr>
              <a:t>by Yu Mon  Kyaw</a:t>
            </a:r>
            <a:endParaRPr lang="en-US" sz="2200" dirty="0">
              <a:latin typeface="Arial Black" panose="020B0A040201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1050874" y="590417"/>
            <a:ext cx="9915240" cy="1116869"/>
          </a:xfrm>
          <a:prstGeom prst="rect">
            <a:avLst/>
          </a:prstGeom>
          <a:noFill/>
          <a:ln/>
        </p:spPr>
        <p:txBody>
          <a:bodyPr wrap="none" lIns="0" tIns="0" rIns="0" bIns="0" rtlCol="0" anchor="t"/>
          <a:lstStyle/>
          <a:p>
            <a:pPr marL="0" indent="0">
              <a:lnSpc>
                <a:spcPts val="5550"/>
              </a:lnSpc>
              <a:buNone/>
            </a:pPr>
            <a:r>
              <a:rPr lang="en-US" sz="6000" b="1" dirty="0">
                <a:solidFill>
                  <a:srgbClr val="124E73"/>
                </a:solidFill>
                <a:latin typeface="Britannic Bold" panose="020B0903060703020204" pitchFamily="34" charset="0"/>
                <a:ea typeface="MuseoModerno Medium" pitchFamily="34" charset="-122"/>
                <a:cs typeface="MuseoModerno Medium" pitchFamily="34" charset="-120"/>
              </a:rPr>
              <a:t>Core Components of the Curriculum</a:t>
            </a:r>
            <a:endParaRPr lang="en-US" sz="6000" b="1" dirty="0">
              <a:latin typeface="Britannic Bold" panose="020B0903060703020204" pitchFamily="34" charset="0"/>
            </a:endParaRPr>
          </a:p>
        </p:txBody>
      </p:sp>
      <p:sp>
        <p:nvSpPr>
          <p:cNvPr id="3" name="Text 1"/>
          <p:cNvSpPr/>
          <p:nvPr/>
        </p:nvSpPr>
        <p:spPr>
          <a:xfrm>
            <a:off x="617944" y="2218671"/>
            <a:ext cx="4402217" cy="354330"/>
          </a:xfrm>
          <a:prstGeom prst="rect">
            <a:avLst/>
          </a:prstGeom>
          <a:noFill/>
          <a:ln/>
        </p:spPr>
        <p:txBody>
          <a:bodyPr wrap="none" lIns="0" tIns="0" rIns="0" bIns="0" rtlCol="0" anchor="t"/>
          <a:lstStyle/>
          <a:p>
            <a:pPr marL="0" indent="0">
              <a:lnSpc>
                <a:spcPts val="2750"/>
              </a:lnSpc>
              <a:buNone/>
            </a:pPr>
            <a:r>
              <a:rPr lang="en-US" sz="3200" b="1" dirty="0">
                <a:solidFill>
                  <a:srgbClr val="124E73"/>
                </a:solidFill>
                <a:latin typeface="Arial Rounded MT Bold" panose="020F0704030504030204" pitchFamily="34" charset="0"/>
                <a:ea typeface="MuseoModerno Medium" pitchFamily="34" charset="-122"/>
                <a:cs typeface="MuseoModerno Medium" pitchFamily="34" charset="-120"/>
              </a:rPr>
              <a:t>Fundamental Scientific Concepts</a:t>
            </a:r>
            <a:endParaRPr lang="en-US" sz="3200" b="1" dirty="0">
              <a:latin typeface="Arial Rounded MT Bold" panose="020F0704030504030204" pitchFamily="34" charset="0"/>
            </a:endParaRPr>
          </a:p>
        </p:txBody>
      </p:sp>
      <p:sp>
        <p:nvSpPr>
          <p:cNvPr id="4" name="Text 2"/>
          <p:cNvSpPr/>
          <p:nvPr/>
        </p:nvSpPr>
        <p:spPr>
          <a:xfrm>
            <a:off x="786171" y="3084386"/>
            <a:ext cx="6244709" cy="1814513"/>
          </a:xfrm>
          <a:prstGeom prst="rect">
            <a:avLst/>
          </a:prstGeom>
          <a:noFill/>
          <a:ln/>
        </p:spPr>
        <p:txBody>
          <a:bodyPr wrap="square" lIns="0" tIns="0" rIns="0" bIns="0" rtlCol="0" anchor="t"/>
          <a:lstStyle/>
          <a:p>
            <a:pPr marL="0" indent="0">
              <a:lnSpc>
                <a:spcPts val="2850"/>
              </a:lnSpc>
              <a:buNone/>
            </a:pPr>
            <a:r>
              <a:rPr lang="en-US" b="1" dirty="0">
                <a:solidFill>
                  <a:srgbClr val="2B4150"/>
                </a:solidFill>
                <a:latin typeface="Source Sans Pro" pitchFamily="34" charset="0"/>
                <a:ea typeface="Source Sans Pro" pitchFamily="34" charset="-122"/>
                <a:cs typeface="Source Sans Pro" pitchFamily="34" charset="-120"/>
              </a:rPr>
              <a:t>The curriculum should be built upon fundamental scientific concepts. This includes topics such as matter, energy, forces, motion, and life processes. Ensuring these concepts are introduced early and revisited throughout different grade levels to promote a deep understanding.</a:t>
            </a:r>
            <a:endParaRPr lang="en-US" b="1" dirty="0"/>
          </a:p>
        </p:txBody>
      </p:sp>
      <p:sp>
        <p:nvSpPr>
          <p:cNvPr id="5" name="Text 3"/>
          <p:cNvSpPr/>
          <p:nvPr/>
        </p:nvSpPr>
        <p:spPr>
          <a:xfrm>
            <a:off x="7722613" y="3637312"/>
            <a:ext cx="3243501" cy="354330"/>
          </a:xfrm>
          <a:prstGeom prst="rect">
            <a:avLst/>
          </a:prstGeom>
          <a:noFill/>
          <a:ln/>
        </p:spPr>
        <p:txBody>
          <a:bodyPr wrap="none" lIns="0" tIns="0" rIns="0" bIns="0" rtlCol="0" anchor="t"/>
          <a:lstStyle/>
          <a:p>
            <a:pPr marL="0" indent="0">
              <a:lnSpc>
                <a:spcPts val="2750"/>
              </a:lnSpc>
              <a:buNone/>
            </a:pPr>
            <a:r>
              <a:rPr lang="en-US" sz="4000" b="1" dirty="0">
                <a:solidFill>
                  <a:srgbClr val="124E73"/>
                </a:solidFill>
                <a:latin typeface="Arial Rounded MT Bold" panose="020F0704030504030204" pitchFamily="34" charset="0"/>
                <a:ea typeface="MuseoModerno Medium" pitchFamily="34" charset="-122"/>
                <a:cs typeface="MuseoModerno Medium" pitchFamily="34" charset="-120"/>
              </a:rPr>
              <a:t>Inquiry-Based Learning</a:t>
            </a:r>
            <a:endParaRPr lang="en-US" sz="4000" b="1" dirty="0">
              <a:latin typeface="Arial Rounded MT Bold" panose="020F0704030504030204" pitchFamily="34" charset="0"/>
            </a:endParaRPr>
          </a:p>
        </p:txBody>
      </p:sp>
      <p:sp>
        <p:nvSpPr>
          <p:cNvPr id="6" name="Text 4"/>
          <p:cNvSpPr/>
          <p:nvPr/>
        </p:nvSpPr>
        <p:spPr>
          <a:xfrm>
            <a:off x="7599521" y="4360986"/>
            <a:ext cx="6244709" cy="2838840"/>
          </a:xfrm>
          <a:prstGeom prst="rect">
            <a:avLst/>
          </a:prstGeom>
          <a:noFill/>
          <a:ln/>
        </p:spPr>
        <p:txBody>
          <a:bodyPr wrap="square" lIns="0" tIns="0" rIns="0" bIns="0" rtlCol="0" anchor="t"/>
          <a:lstStyle/>
          <a:p>
            <a:pPr marL="0" indent="0">
              <a:lnSpc>
                <a:spcPts val="2850"/>
              </a:lnSpc>
              <a:buNone/>
            </a:pPr>
            <a:r>
              <a:rPr lang="en-US" b="1" dirty="0">
                <a:solidFill>
                  <a:srgbClr val="2B4150"/>
                </a:solidFill>
                <a:latin typeface="Source Sans Pro" pitchFamily="34" charset="0"/>
                <a:ea typeface="Source Sans Pro" pitchFamily="34" charset="-122"/>
                <a:cs typeface="Source Sans Pro" pitchFamily="34" charset="-120"/>
              </a:rPr>
              <a:t>Promote inquiry-based learning to enhance student engagement and critical thinking. Encourage students to ask questions, design experiments, and analyze data. Inquiry-based learning fosters a deeper understanding of scientific concepts. This approach enhances students' problem-solving skills and promotes a lifelong love for learning.</a:t>
            </a: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1511617" y="613301"/>
            <a:ext cx="5803583" cy="708779"/>
          </a:xfrm>
          <a:prstGeom prst="rect">
            <a:avLst/>
          </a:prstGeom>
          <a:noFill/>
          <a:ln/>
        </p:spPr>
        <p:txBody>
          <a:bodyPr wrap="none" lIns="0" tIns="0" rIns="0" bIns="0" rtlCol="0" anchor="t"/>
          <a:lstStyle/>
          <a:p>
            <a:pPr marL="0" indent="0">
              <a:lnSpc>
                <a:spcPts val="5550"/>
              </a:lnSpc>
              <a:buNone/>
            </a:pPr>
            <a:r>
              <a:rPr lang="en-US" sz="5400" b="1" dirty="0">
                <a:solidFill>
                  <a:srgbClr val="124E73"/>
                </a:solidFill>
                <a:latin typeface="Britannic Bold" panose="020B0903060703020204" pitchFamily="34" charset="0"/>
                <a:ea typeface="MuseoModerno Medium" pitchFamily="34" charset="-122"/>
                <a:cs typeface="MuseoModerno Medium" pitchFamily="34" charset="-120"/>
              </a:rPr>
              <a:t>Adapting to KG Level</a:t>
            </a:r>
            <a:endParaRPr lang="en-US" sz="5400" b="1" dirty="0">
              <a:latin typeface="Britannic Bold" panose="020B0903060703020204" pitchFamily="34" charset="0"/>
            </a:endParaRPr>
          </a:p>
        </p:txBody>
      </p:sp>
      <p:sp>
        <p:nvSpPr>
          <p:cNvPr id="4" name="Shape 1"/>
          <p:cNvSpPr/>
          <p:nvPr/>
        </p:nvSpPr>
        <p:spPr>
          <a:xfrm>
            <a:off x="448692" y="1649551"/>
            <a:ext cx="7556421" cy="2395657"/>
          </a:xfrm>
          <a:prstGeom prst="roundRect">
            <a:avLst>
              <a:gd name="adj" fmla="val 1420"/>
            </a:avLst>
          </a:prstGeom>
          <a:solidFill>
            <a:srgbClr val="F3EEE3"/>
          </a:solidFill>
          <a:ln/>
        </p:spPr>
      </p:sp>
      <p:sp>
        <p:nvSpPr>
          <p:cNvPr id="5" name="Text 2"/>
          <p:cNvSpPr/>
          <p:nvPr/>
        </p:nvSpPr>
        <p:spPr>
          <a:xfrm>
            <a:off x="793790" y="1796553"/>
            <a:ext cx="2835235" cy="354330"/>
          </a:xfrm>
          <a:prstGeom prst="rect">
            <a:avLst/>
          </a:prstGeom>
          <a:noFill/>
          <a:ln/>
        </p:spPr>
        <p:txBody>
          <a:bodyPr wrap="none" lIns="0" tIns="0" rIns="0" bIns="0" rtlCol="0" anchor="t"/>
          <a:lstStyle/>
          <a:p>
            <a:pPr marL="0" indent="0">
              <a:lnSpc>
                <a:spcPts val="2750"/>
              </a:lnSpc>
              <a:buNone/>
            </a:pPr>
            <a:r>
              <a:rPr lang="en-US" sz="4000" b="1" dirty="0">
                <a:solidFill>
                  <a:srgbClr val="2B4150"/>
                </a:solidFill>
                <a:latin typeface="MuseoModerno Medium" pitchFamily="34" charset="0"/>
                <a:ea typeface="MuseoModerno Medium" pitchFamily="34" charset="-122"/>
                <a:cs typeface="MuseoModerno Medium" pitchFamily="34" charset="-120"/>
              </a:rPr>
              <a:t>Hands-On Activities</a:t>
            </a:r>
            <a:endParaRPr lang="en-US" sz="4000" b="1" dirty="0"/>
          </a:p>
        </p:txBody>
      </p:sp>
      <p:sp>
        <p:nvSpPr>
          <p:cNvPr id="6" name="Text 3"/>
          <p:cNvSpPr/>
          <p:nvPr/>
        </p:nvSpPr>
        <p:spPr>
          <a:xfrm>
            <a:off x="902320" y="2362999"/>
            <a:ext cx="7102793" cy="1451610"/>
          </a:xfrm>
          <a:prstGeom prst="rect">
            <a:avLst/>
          </a:prstGeom>
          <a:noFill/>
          <a:ln/>
        </p:spPr>
        <p:txBody>
          <a:bodyPr wrap="square" lIns="0" tIns="0" rIns="0" bIns="0" rtlCol="0" anchor="t"/>
          <a:lstStyle/>
          <a:p>
            <a:pPr marL="0" indent="0">
              <a:lnSpc>
                <a:spcPts val="2850"/>
              </a:lnSpc>
              <a:buNone/>
            </a:pPr>
            <a:r>
              <a:rPr lang="en-US" sz="2400" b="1" dirty="0">
                <a:solidFill>
                  <a:srgbClr val="2B4150"/>
                </a:solidFill>
                <a:latin typeface="Source Sans Pro" pitchFamily="34" charset="0"/>
                <a:ea typeface="Source Sans Pro" pitchFamily="34" charset="-122"/>
                <a:cs typeface="Source Sans Pro" pitchFamily="34" charset="-120"/>
              </a:rPr>
              <a:t>For kindergarten, focus on hands-on activities that introduce basic scientific concepts through play. Use sensory experiences and simple experiments to engage young learners. Activities like exploring textures, colors, and sounds can make learning fun and memorable.</a:t>
            </a:r>
            <a:endParaRPr lang="en-US" sz="2400" b="1" dirty="0"/>
          </a:p>
        </p:txBody>
      </p:sp>
      <p:sp>
        <p:nvSpPr>
          <p:cNvPr id="7" name="Shape 4"/>
          <p:cNvSpPr/>
          <p:nvPr/>
        </p:nvSpPr>
        <p:spPr>
          <a:xfrm>
            <a:off x="793790" y="4752618"/>
            <a:ext cx="7556421" cy="2395657"/>
          </a:xfrm>
          <a:prstGeom prst="roundRect">
            <a:avLst>
              <a:gd name="adj" fmla="val 1420"/>
            </a:avLst>
          </a:prstGeom>
          <a:solidFill>
            <a:srgbClr val="F3EEE3"/>
          </a:solidFill>
          <a:ln/>
        </p:spPr>
      </p:sp>
      <p:sp>
        <p:nvSpPr>
          <p:cNvPr id="8" name="Text 5"/>
          <p:cNvSpPr/>
          <p:nvPr/>
        </p:nvSpPr>
        <p:spPr>
          <a:xfrm>
            <a:off x="1511617" y="4932302"/>
            <a:ext cx="3787021" cy="354330"/>
          </a:xfrm>
          <a:prstGeom prst="rect">
            <a:avLst/>
          </a:prstGeom>
          <a:noFill/>
          <a:ln/>
        </p:spPr>
        <p:txBody>
          <a:bodyPr wrap="none" lIns="0" tIns="0" rIns="0" bIns="0" rtlCol="0" anchor="t"/>
          <a:lstStyle/>
          <a:p>
            <a:pPr marL="0" indent="0">
              <a:lnSpc>
                <a:spcPts val="2750"/>
              </a:lnSpc>
              <a:buNone/>
            </a:pPr>
            <a:r>
              <a:rPr lang="en-US" sz="3200" b="1" dirty="0">
                <a:solidFill>
                  <a:srgbClr val="2B4150"/>
                </a:solidFill>
                <a:latin typeface="MuseoModerno Medium" pitchFamily="34" charset="0"/>
                <a:ea typeface="MuseoModerno Medium" pitchFamily="34" charset="-122"/>
                <a:cs typeface="MuseoModerno Medium" pitchFamily="34" charset="-120"/>
              </a:rPr>
              <a:t>Storytelling and Visual Aids</a:t>
            </a:r>
            <a:endParaRPr lang="en-US" sz="3200" b="1" dirty="0"/>
          </a:p>
        </p:txBody>
      </p:sp>
      <p:sp>
        <p:nvSpPr>
          <p:cNvPr id="9" name="Text 6"/>
          <p:cNvSpPr/>
          <p:nvPr/>
        </p:nvSpPr>
        <p:spPr>
          <a:xfrm>
            <a:off x="812071" y="5498836"/>
            <a:ext cx="7102793" cy="1451610"/>
          </a:xfrm>
          <a:prstGeom prst="rect">
            <a:avLst/>
          </a:prstGeom>
          <a:noFill/>
          <a:ln/>
        </p:spPr>
        <p:txBody>
          <a:bodyPr wrap="square" lIns="0" tIns="0" rIns="0" bIns="0" rtlCol="0" anchor="t"/>
          <a:lstStyle/>
          <a:p>
            <a:pPr marL="0" indent="0">
              <a:lnSpc>
                <a:spcPts val="2850"/>
              </a:lnSpc>
              <a:buNone/>
            </a:pPr>
            <a:r>
              <a:rPr lang="en-US" sz="2400" b="1" dirty="0">
                <a:solidFill>
                  <a:srgbClr val="2B4150"/>
                </a:solidFill>
                <a:latin typeface="Source Sans Pro" pitchFamily="34" charset="0"/>
                <a:ea typeface="Source Sans Pro" pitchFamily="34" charset="-122"/>
                <a:cs typeface="Source Sans Pro" pitchFamily="34" charset="-120"/>
              </a:rPr>
              <a:t>Incorporate storytelling and visual aids to explain scientific phenomena in an accessible way. Use picture books, songs, and interactive games to capture their attention. These tools help make abstract concepts more concrete and relatable for young children.</a:t>
            </a:r>
            <a:endParaRPr lang="en-US"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530021" y="606771"/>
            <a:ext cx="6218634" cy="708779"/>
          </a:xfrm>
          <a:prstGeom prst="rect">
            <a:avLst/>
          </a:prstGeom>
          <a:noFill/>
          <a:ln/>
        </p:spPr>
        <p:txBody>
          <a:bodyPr wrap="none" lIns="0" tIns="0" rIns="0" bIns="0" rtlCol="0" anchor="t"/>
          <a:lstStyle/>
          <a:p>
            <a:pPr marL="0" indent="0">
              <a:lnSpc>
                <a:spcPts val="5550"/>
              </a:lnSpc>
              <a:buNone/>
            </a:pPr>
            <a:r>
              <a:rPr lang="en-US" sz="6000" b="1" dirty="0">
                <a:solidFill>
                  <a:srgbClr val="124E73"/>
                </a:solidFill>
                <a:latin typeface="Gill Sans Ultra Bold Condensed" panose="020B0A06020104020203" pitchFamily="34" charset="0"/>
                <a:ea typeface="MuseoModerno Medium" pitchFamily="34" charset="-122"/>
                <a:cs typeface="MuseoModerno Medium" pitchFamily="34" charset="-120"/>
              </a:rPr>
              <a:t>Primary School Science</a:t>
            </a:r>
            <a:endParaRPr lang="en-US" sz="6000" b="1" dirty="0">
              <a:latin typeface="Gill Sans Ultra Bold Condensed" panose="020B0A06020104020203" pitchFamily="34" charset="0"/>
            </a:endParaRPr>
          </a:p>
        </p:txBody>
      </p:sp>
      <p:pic>
        <p:nvPicPr>
          <p:cNvPr id="4" name="Image 1" descr="preencoded.png"/>
          <p:cNvPicPr>
            <a:picLocks noChangeAspect="1"/>
          </p:cNvPicPr>
          <p:nvPr/>
        </p:nvPicPr>
        <p:blipFill>
          <a:blip r:embed="rId4"/>
          <a:stretch>
            <a:fillRect/>
          </a:stretch>
        </p:blipFill>
        <p:spPr>
          <a:xfrm>
            <a:off x="229740" y="2307371"/>
            <a:ext cx="1134070" cy="2758559"/>
          </a:xfrm>
          <a:prstGeom prst="rect">
            <a:avLst/>
          </a:prstGeom>
        </p:spPr>
      </p:pic>
      <p:sp>
        <p:nvSpPr>
          <p:cNvPr id="5" name="Text 1"/>
          <p:cNvSpPr/>
          <p:nvPr/>
        </p:nvSpPr>
        <p:spPr>
          <a:xfrm>
            <a:off x="1360825" y="1941031"/>
            <a:ext cx="3212306" cy="354330"/>
          </a:xfrm>
          <a:prstGeom prst="rect">
            <a:avLst/>
          </a:prstGeom>
          <a:noFill/>
          <a:ln/>
        </p:spPr>
        <p:txBody>
          <a:bodyPr wrap="none" lIns="0" tIns="0" rIns="0" bIns="0" rtlCol="0" anchor="t"/>
          <a:lstStyle/>
          <a:p>
            <a:pPr marL="0" indent="0" algn="l">
              <a:lnSpc>
                <a:spcPts val="2750"/>
              </a:lnSpc>
              <a:buNone/>
            </a:pPr>
            <a:r>
              <a:rPr lang="en-US" sz="4000" b="1" dirty="0">
                <a:solidFill>
                  <a:srgbClr val="2B4150"/>
                </a:solidFill>
                <a:latin typeface="MingLiU_HKSCS-ExtB" panose="02020500000000000000" pitchFamily="18" charset="-120"/>
                <a:ea typeface="MingLiU_HKSCS-ExtB" panose="02020500000000000000" pitchFamily="18" charset="-120"/>
                <a:cs typeface="MuseoModerno Medium" pitchFamily="34" charset="-120"/>
              </a:rPr>
              <a:t>Structured Experiments</a:t>
            </a:r>
            <a:endParaRPr lang="en-US" sz="4000" b="1" dirty="0">
              <a:latin typeface="MingLiU_HKSCS-ExtB" panose="02020500000000000000" pitchFamily="18" charset="-120"/>
              <a:ea typeface="MingLiU_HKSCS-ExtB" panose="02020500000000000000" pitchFamily="18" charset="-120"/>
            </a:endParaRPr>
          </a:p>
        </p:txBody>
      </p:sp>
      <p:sp>
        <p:nvSpPr>
          <p:cNvPr id="6" name="Text 2"/>
          <p:cNvSpPr/>
          <p:nvPr/>
        </p:nvSpPr>
        <p:spPr>
          <a:xfrm>
            <a:off x="1793631" y="2779395"/>
            <a:ext cx="7086599" cy="1814513"/>
          </a:xfrm>
          <a:prstGeom prst="rect">
            <a:avLst/>
          </a:prstGeom>
          <a:noFill/>
          <a:ln/>
        </p:spPr>
        <p:txBody>
          <a:bodyPr wrap="square" lIns="0" tIns="0" rIns="0" bIns="0" rtlCol="0" anchor="t"/>
          <a:lstStyle/>
          <a:p>
            <a:pPr marL="0" indent="0" algn="l">
              <a:lnSpc>
                <a:spcPts val="2850"/>
              </a:lnSpc>
              <a:buNone/>
            </a:pPr>
            <a:r>
              <a:rPr lang="en-US" sz="2400" b="1" dirty="0">
                <a:solidFill>
                  <a:srgbClr val="2B4150"/>
                </a:solidFill>
                <a:latin typeface="Source Sans Pro" pitchFamily="34" charset="0"/>
                <a:ea typeface="Source Sans Pro" pitchFamily="34" charset="-122"/>
                <a:cs typeface="Source Sans Pro" pitchFamily="34" charset="-120"/>
              </a:rPr>
              <a:t>Introduce more structured experiments that build on basic concepts. Guide students through the scientific method, encouraging them to make observations and draw conclusions. These experiments should be simple and safe, focusing on core scientific principles.</a:t>
            </a:r>
            <a:endParaRPr lang="en-US" sz="2400" b="1" dirty="0"/>
          </a:p>
        </p:txBody>
      </p:sp>
      <p:pic>
        <p:nvPicPr>
          <p:cNvPr id="7" name="Image 2" descr="preencoded.png"/>
          <p:cNvPicPr>
            <a:picLocks noChangeAspect="1"/>
          </p:cNvPicPr>
          <p:nvPr/>
        </p:nvPicPr>
        <p:blipFill>
          <a:blip r:embed="rId5"/>
          <a:stretch>
            <a:fillRect/>
          </a:stretch>
        </p:blipFill>
        <p:spPr>
          <a:xfrm>
            <a:off x="207258" y="5093914"/>
            <a:ext cx="1134070" cy="2395657"/>
          </a:xfrm>
          <a:prstGeom prst="rect">
            <a:avLst/>
          </a:prstGeom>
        </p:spPr>
      </p:pic>
      <p:sp>
        <p:nvSpPr>
          <p:cNvPr id="8" name="Text 3"/>
          <p:cNvSpPr/>
          <p:nvPr/>
        </p:nvSpPr>
        <p:spPr>
          <a:xfrm>
            <a:off x="1705094" y="5421265"/>
            <a:ext cx="3263860" cy="354330"/>
          </a:xfrm>
          <a:prstGeom prst="rect">
            <a:avLst/>
          </a:prstGeom>
          <a:noFill/>
          <a:ln/>
        </p:spPr>
        <p:txBody>
          <a:bodyPr wrap="none" lIns="0" tIns="0" rIns="0" bIns="0" rtlCol="0" anchor="t"/>
          <a:lstStyle/>
          <a:p>
            <a:pPr marL="0" indent="0" algn="l">
              <a:lnSpc>
                <a:spcPts val="2750"/>
              </a:lnSpc>
              <a:buNone/>
            </a:pPr>
            <a:r>
              <a:rPr lang="en-US" sz="4000" b="1" dirty="0">
                <a:solidFill>
                  <a:srgbClr val="2B4150"/>
                </a:solidFill>
                <a:latin typeface="MingLiU_HKSCS-ExtB" panose="02020500000000000000" pitchFamily="18" charset="-120"/>
                <a:ea typeface="MingLiU_HKSCS-ExtB" panose="02020500000000000000" pitchFamily="18" charset="-120"/>
                <a:cs typeface="MuseoModerno Medium" pitchFamily="34" charset="-120"/>
              </a:rPr>
              <a:t>Real-World Connections</a:t>
            </a:r>
            <a:endParaRPr lang="en-US" sz="4000" b="1" dirty="0">
              <a:latin typeface="MingLiU_HKSCS-ExtB" panose="02020500000000000000" pitchFamily="18" charset="-120"/>
              <a:ea typeface="MingLiU_HKSCS-ExtB" panose="02020500000000000000" pitchFamily="18" charset="-120"/>
            </a:endParaRPr>
          </a:p>
        </p:txBody>
      </p:sp>
      <p:sp>
        <p:nvSpPr>
          <p:cNvPr id="9" name="Text 4"/>
          <p:cNvSpPr/>
          <p:nvPr/>
        </p:nvSpPr>
        <p:spPr>
          <a:xfrm>
            <a:off x="1650972" y="6066444"/>
            <a:ext cx="7361143" cy="1451610"/>
          </a:xfrm>
          <a:prstGeom prst="rect">
            <a:avLst/>
          </a:prstGeom>
          <a:noFill/>
          <a:ln/>
        </p:spPr>
        <p:txBody>
          <a:bodyPr wrap="square" lIns="0" tIns="0" rIns="0" bIns="0" rtlCol="0" anchor="t"/>
          <a:lstStyle/>
          <a:p>
            <a:pPr marL="0" indent="0" algn="l">
              <a:lnSpc>
                <a:spcPts val="2850"/>
              </a:lnSpc>
              <a:buNone/>
            </a:pPr>
            <a:r>
              <a:rPr lang="en-US" sz="2400" b="1" dirty="0">
                <a:solidFill>
                  <a:srgbClr val="2B4150"/>
                </a:solidFill>
                <a:latin typeface="Source Sans Pro" pitchFamily="34" charset="0"/>
                <a:ea typeface="Source Sans Pro" pitchFamily="34" charset="-122"/>
                <a:cs typeface="Source Sans Pro" pitchFamily="34" charset="-120"/>
              </a:rPr>
              <a:t>Connect science lessons to real-world examples and applications. Discuss how science impacts their daily lives and the environment around them. Making these connections helps students see the relevance of what they are learning.</a:t>
            </a:r>
            <a:endParaRPr lang="en-US"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14625"/>
          </a:xfrm>
          <a:prstGeom prst="rect">
            <a:avLst/>
          </a:prstGeom>
        </p:spPr>
      </p:pic>
      <p:sp>
        <p:nvSpPr>
          <p:cNvPr id="3" name="Text 0"/>
          <p:cNvSpPr/>
          <p:nvPr/>
        </p:nvSpPr>
        <p:spPr>
          <a:xfrm>
            <a:off x="1915180" y="2796540"/>
            <a:ext cx="6647140" cy="678656"/>
          </a:xfrm>
          <a:prstGeom prst="rect">
            <a:avLst/>
          </a:prstGeom>
          <a:noFill/>
          <a:ln/>
        </p:spPr>
        <p:txBody>
          <a:bodyPr wrap="none" lIns="0" tIns="0" rIns="0" bIns="0" rtlCol="0" anchor="t"/>
          <a:lstStyle/>
          <a:p>
            <a:pPr marL="0" indent="0">
              <a:lnSpc>
                <a:spcPts val="5300"/>
              </a:lnSpc>
              <a:buNone/>
            </a:pPr>
            <a:r>
              <a:rPr lang="en-US" sz="4250" dirty="0">
                <a:solidFill>
                  <a:srgbClr val="124E73"/>
                </a:solidFill>
                <a:latin typeface="Gill Sans Ultra Bold" panose="020B0A02020104020203" pitchFamily="34" charset="0"/>
                <a:ea typeface="MuseoModerno Medium" pitchFamily="34" charset="-122"/>
                <a:cs typeface="MuseoModerno Medium" pitchFamily="34" charset="-120"/>
              </a:rPr>
              <a:t>Secondary School Science</a:t>
            </a:r>
            <a:endParaRPr lang="en-US" sz="4250" dirty="0">
              <a:latin typeface="Gill Sans Ultra Bold" panose="020B0A02020104020203" pitchFamily="34" charset="0"/>
            </a:endParaRPr>
          </a:p>
        </p:txBody>
      </p:sp>
      <p:pic>
        <p:nvPicPr>
          <p:cNvPr id="4" name="Image 1" descr="preencoded.png"/>
          <p:cNvPicPr>
            <a:picLocks noChangeAspect="1"/>
          </p:cNvPicPr>
          <p:nvPr/>
        </p:nvPicPr>
        <p:blipFill>
          <a:blip r:embed="rId4"/>
          <a:stretch>
            <a:fillRect/>
          </a:stretch>
        </p:blipFill>
        <p:spPr>
          <a:xfrm>
            <a:off x="355649" y="3624500"/>
            <a:ext cx="542925" cy="542925"/>
          </a:xfrm>
          <a:prstGeom prst="rect">
            <a:avLst/>
          </a:prstGeom>
        </p:spPr>
      </p:pic>
      <p:sp>
        <p:nvSpPr>
          <p:cNvPr id="5" name="Text 1"/>
          <p:cNvSpPr/>
          <p:nvPr/>
        </p:nvSpPr>
        <p:spPr>
          <a:xfrm>
            <a:off x="355649" y="4333774"/>
            <a:ext cx="2714625" cy="339328"/>
          </a:xfrm>
          <a:prstGeom prst="rect">
            <a:avLst/>
          </a:prstGeom>
          <a:noFill/>
          <a:ln/>
        </p:spPr>
        <p:txBody>
          <a:bodyPr wrap="none" lIns="0" tIns="0" rIns="0" bIns="0" rtlCol="0" anchor="t"/>
          <a:lstStyle/>
          <a:p>
            <a:pPr marL="0" indent="0" algn="l">
              <a:lnSpc>
                <a:spcPts val="2650"/>
              </a:lnSpc>
              <a:buNone/>
            </a:pPr>
            <a:r>
              <a:rPr lang="en-US" sz="3600" b="1" dirty="0">
                <a:solidFill>
                  <a:srgbClr val="2B4150"/>
                </a:solidFill>
                <a:latin typeface="MingLiU_HKSCS-ExtB" panose="02020500000000000000" pitchFamily="18" charset="-120"/>
                <a:ea typeface="MingLiU_HKSCS-ExtB" panose="02020500000000000000" pitchFamily="18" charset="-120"/>
                <a:cs typeface="MuseoModerno Medium" pitchFamily="34" charset="-120"/>
              </a:rPr>
              <a:t>Advanced Concepts</a:t>
            </a:r>
            <a:endParaRPr lang="en-US" sz="3600" b="1" dirty="0">
              <a:latin typeface="MingLiU_HKSCS-ExtB" panose="02020500000000000000" pitchFamily="18" charset="-120"/>
              <a:ea typeface="MingLiU_HKSCS-ExtB" panose="02020500000000000000" pitchFamily="18" charset="-120"/>
            </a:endParaRPr>
          </a:p>
        </p:txBody>
      </p:sp>
      <p:sp>
        <p:nvSpPr>
          <p:cNvPr id="6" name="Text 2"/>
          <p:cNvSpPr/>
          <p:nvPr/>
        </p:nvSpPr>
        <p:spPr>
          <a:xfrm>
            <a:off x="355649" y="4918013"/>
            <a:ext cx="4152900" cy="1737122"/>
          </a:xfrm>
          <a:prstGeom prst="rect">
            <a:avLst/>
          </a:prstGeom>
          <a:noFill/>
          <a:ln/>
        </p:spPr>
        <p:txBody>
          <a:bodyPr wrap="square" lIns="0" tIns="0" rIns="0" bIns="0" rtlCol="0" anchor="t"/>
          <a:lstStyle/>
          <a:p>
            <a:pPr marL="0" indent="0" algn="l">
              <a:lnSpc>
                <a:spcPts val="2700"/>
              </a:lnSpc>
              <a:buNone/>
            </a:pPr>
            <a:r>
              <a:rPr lang="en-US" sz="2400" b="1" dirty="0">
                <a:solidFill>
                  <a:srgbClr val="2B4150"/>
                </a:solidFill>
                <a:latin typeface="Source Sans Pro" pitchFamily="34" charset="0"/>
                <a:ea typeface="Source Sans Pro" pitchFamily="34" charset="-122"/>
                <a:cs typeface="Source Sans Pro" pitchFamily="34" charset="-120"/>
              </a:rPr>
              <a:t>Introduce advanced scientific concepts in physics, chemistry, and biology. Challenge students with complex problem-solving tasks and critical analysis. This level requires a deeper understanding of scientific principles.</a:t>
            </a:r>
            <a:endParaRPr lang="en-US" sz="2400" b="1" dirty="0"/>
          </a:p>
        </p:txBody>
      </p:sp>
      <p:pic>
        <p:nvPicPr>
          <p:cNvPr id="7" name="Image 2" descr="preencoded.png"/>
          <p:cNvPicPr>
            <a:picLocks noChangeAspect="1"/>
          </p:cNvPicPr>
          <p:nvPr/>
        </p:nvPicPr>
        <p:blipFill>
          <a:blip r:embed="rId5"/>
          <a:stretch>
            <a:fillRect/>
          </a:stretch>
        </p:blipFill>
        <p:spPr>
          <a:xfrm>
            <a:off x="6324598" y="3301905"/>
            <a:ext cx="542925" cy="542925"/>
          </a:xfrm>
          <a:prstGeom prst="rect">
            <a:avLst/>
          </a:prstGeom>
        </p:spPr>
      </p:pic>
      <p:sp>
        <p:nvSpPr>
          <p:cNvPr id="8" name="Text 3"/>
          <p:cNvSpPr/>
          <p:nvPr/>
        </p:nvSpPr>
        <p:spPr>
          <a:xfrm>
            <a:off x="5238750" y="3974882"/>
            <a:ext cx="2714625" cy="339328"/>
          </a:xfrm>
          <a:prstGeom prst="rect">
            <a:avLst/>
          </a:prstGeom>
          <a:noFill/>
          <a:ln/>
        </p:spPr>
        <p:txBody>
          <a:bodyPr wrap="none" lIns="0" tIns="0" rIns="0" bIns="0" rtlCol="0" anchor="t"/>
          <a:lstStyle/>
          <a:p>
            <a:pPr marL="0" indent="0" algn="l">
              <a:lnSpc>
                <a:spcPts val="2650"/>
              </a:lnSpc>
              <a:buNone/>
            </a:pPr>
            <a:r>
              <a:rPr lang="en-US" sz="3600" b="1" dirty="0">
                <a:solidFill>
                  <a:srgbClr val="00B050"/>
                </a:solidFill>
                <a:latin typeface="MingLiU_HKSCS-ExtB" panose="02020500000000000000" pitchFamily="18" charset="-120"/>
                <a:ea typeface="MingLiU_HKSCS-ExtB" panose="02020500000000000000" pitchFamily="18" charset="-120"/>
                <a:cs typeface="MuseoModerno Medium" pitchFamily="34" charset="-120"/>
              </a:rPr>
              <a:t>Laboratory Skills</a:t>
            </a:r>
            <a:endParaRPr lang="en-US" sz="3600" b="1" dirty="0">
              <a:solidFill>
                <a:srgbClr val="00B050"/>
              </a:solidFill>
              <a:latin typeface="MingLiU_HKSCS-ExtB" panose="02020500000000000000" pitchFamily="18" charset="-120"/>
              <a:ea typeface="MingLiU_HKSCS-ExtB" panose="02020500000000000000" pitchFamily="18" charset="-120"/>
            </a:endParaRPr>
          </a:p>
        </p:txBody>
      </p:sp>
      <p:sp>
        <p:nvSpPr>
          <p:cNvPr id="9" name="Text 4"/>
          <p:cNvSpPr/>
          <p:nvPr/>
        </p:nvSpPr>
        <p:spPr>
          <a:xfrm>
            <a:off x="5036527" y="4588668"/>
            <a:ext cx="4152900" cy="2084546"/>
          </a:xfrm>
          <a:prstGeom prst="rect">
            <a:avLst/>
          </a:prstGeom>
          <a:noFill/>
          <a:ln/>
        </p:spPr>
        <p:txBody>
          <a:bodyPr wrap="square" lIns="0" tIns="0" rIns="0" bIns="0" rtlCol="0" anchor="t"/>
          <a:lstStyle/>
          <a:p>
            <a:pPr marL="0" indent="0" algn="l">
              <a:lnSpc>
                <a:spcPts val="2700"/>
              </a:lnSpc>
              <a:buNone/>
            </a:pPr>
            <a:r>
              <a:rPr lang="en-US" sz="2400" b="1" dirty="0">
                <a:solidFill>
                  <a:schemeClr val="accent2">
                    <a:lumMod val="75000"/>
                  </a:schemeClr>
                </a:solidFill>
                <a:latin typeface="Source Sans Pro" pitchFamily="34" charset="0"/>
                <a:ea typeface="Source Sans Pro" pitchFamily="34" charset="-122"/>
                <a:cs typeface="Source Sans Pro" pitchFamily="34" charset="-120"/>
              </a:rPr>
              <a:t>Develop advanced laboratory skills and techniques. Provide opportunities for students to conduct independent research projects. These hands-on experiences are crucial for preparing students for higher education and careers in science.</a:t>
            </a:r>
            <a:endParaRPr lang="en-US" sz="2400" b="1" dirty="0">
              <a:solidFill>
                <a:schemeClr val="accent2">
                  <a:lumMod val="75000"/>
                </a:schemeClr>
              </a:solidFill>
            </a:endParaRPr>
          </a:p>
        </p:txBody>
      </p:sp>
      <p:pic>
        <p:nvPicPr>
          <p:cNvPr id="10" name="Image 3" descr="preencoded.png"/>
          <p:cNvPicPr>
            <a:picLocks noChangeAspect="1"/>
          </p:cNvPicPr>
          <p:nvPr/>
        </p:nvPicPr>
        <p:blipFill>
          <a:blip r:embed="rId6"/>
          <a:stretch>
            <a:fillRect/>
          </a:stretch>
        </p:blipFill>
        <p:spPr>
          <a:xfrm>
            <a:off x="12734243" y="2835720"/>
            <a:ext cx="542925" cy="542925"/>
          </a:xfrm>
          <a:prstGeom prst="rect">
            <a:avLst/>
          </a:prstGeom>
        </p:spPr>
      </p:pic>
      <p:sp>
        <p:nvSpPr>
          <p:cNvPr id="11" name="Text 5"/>
          <p:cNvSpPr/>
          <p:nvPr/>
        </p:nvSpPr>
        <p:spPr>
          <a:xfrm>
            <a:off x="8988770" y="3573367"/>
            <a:ext cx="3233976" cy="339328"/>
          </a:xfrm>
          <a:prstGeom prst="rect">
            <a:avLst/>
          </a:prstGeom>
          <a:noFill/>
          <a:ln/>
        </p:spPr>
        <p:txBody>
          <a:bodyPr wrap="none" lIns="0" tIns="0" rIns="0" bIns="0" rtlCol="0" anchor="t"/>
          <a:lstStyle/>
          <a:p>
            <a:pPr marL="0" indent="0" algn="l">
              <a:lnSpc>
                <a:spcPts val="2650"/>
              </a:lnSpc>
              <a:buNone/>
            </a:pPr>
            <a:r>
              <a:rPr lang="en-US" sz="3600" b="1" dirty="0">
                <a:solidFill>
                  <a:srgbClr val="C00000"/>
                </a:solidFill>
                <a:latin typeface="MingLiU_HKSCS-ExtB" panose="02020500000000000000" pitchFamily="18" charset="-120"/>
                <a:ea typeface="MingLiU_HKSCS-ExtB" panose="02020500000000000000" pitchFamily="18" charset="-120"/>
                <a:cs typeface="MuseoModerno Medium" pitchFamily="34" charset="-120"/>
              </a:rPr>
              <a:t>Interdisciplinary</a:t>
            </a:r>
            <a:r>
              <a:rPr lang="en-US" sz="3200" b="1" dirty="0">
                <a:solidFill>
                  <a:srgbClr val="C00000"/>
                </a:solidFill>
                <a:latin typeface="MuseoModerno Medium" pitchFamily="34" charset="0"/>
                <a:ea typeface="MuseoModerno Medium" pitchFamily="34" charset="-122"/>
                <a:cs typeface="MuseoModerno Medium" pitchFamily="34" charset="-120"/>
              </a:rPr>
              <a:t> </a:t>
            </a:r>
            <a:r>
              <a:rPr lang="en-US" sz="3200" b="1" dirty="0">
                <a:solidFill>
                  <a:srgbClr val="C00000"/>
                </a:solidFill>
                <a:latin typeface="MingLiU_HKSCS-ExtB" panose="02020500000000000000" pitchFamily="18" charset="-120"/>
                <a:ea typeface="MingLiU_HKSCS-ExtB" panose="02020500000000000000" pitchFamily="18" charset="-120"/>
                <a:cs typeface="MuseoModerno Medium" pitchFamily="34" charset="-120"/>
              </a:rPr>
              <a:t>Projects</a:t>
            </a:r>
            <a:endParaRPr lang="en-US" sz="3200" b="1" dirty="0">
              <a:solidFill>
                <a:srgbClr val="C00000"/>
              </a:solidFill>
              <a:latin typeface="MingLiU_HKSCS-ExtB" panose="02020500000000000000" pitchFamily="18" charset="-120"/>
              <a:ea typeface="MingLiU_HKSCS-ExtB" panose="02020500000000000000" pitchFamily="18" charset="-120"/>
            </a:endParaRPr>
          </a:p>
        </p:txBody>
      </p:sp>
      <p:sp>
        <p:nvSpPr>
          <p:cNvPr id="12" name="Text 6"/>
          <p:cNvSpPr/>
          <p:nvPr/>
        </p:nvSpPr>
        <p:spPr>
          <a:xfrm>
            <a:off x="9900138" y="4503438"/>
            <a:ext cx="4374613" cy="1737122"/>
          </a:xfrm>
          <a:prstGeom prst="rect">
            <a:avLst/>
          </a:prstGeom>
          <a:noFill/>
          <a:ln/>
        </p:spPr>
        <p:txBody>
          <a:bodyPr wrap="square" lIns="0" tIns="0" rIns="0" bIns="0" rtlCol="0" anchor="t"/>
          <a:lstStyle/>
          <a:p>
            <a:pPr marL="0" indent="0" algn="l">
              <a:lnSpc>
                <a:spcPts val="2700"/>
              </a:lnSpc>
              <a:buNone/>
            </a:pPr>
            <a:r>
              <a:rPr lang="en-US" b="1" dirty="0">
                <a:solidFill>
                  <a:schemeClr val="accent1"/>
                </a:solidFill>
                <a:latin typeface="Source Sans Pro" pitchFamily="34" charset="0"/>
                <a:ea typeface="Source Sans Pro" pitchFamily="34" charset="-122"/>
                <a:cs typeface="Source Sans Pro" pitchFamily="34" charset="-120"/>
              </a:rPr>
              <a:t>Encourage interdisciplinary projects that integrate science with other subjects like mathematics, technology, and engineering. This fosters a holistic understanding and promotes creativity.</a:t>
            </a:r>
            <a:endParaRPr lang="en-US" b="1" dirty="0">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1705709" y="580796"/>
            <a:ext cx="7338756" cy="708779"/>
          </a:xfrm>
          <a:prstGeom prst="rect">
            <a:avLst/>
          </a:prstGeom>
          <a:noFill/>
          <a:ln/>
        </p:spPr>
        <p:txBody>
          <a:bodyPr wrap="none" lIns="0" tIns="0" rIns="0" bIns="0" rtlCol="0" anchor="t"/>
          <a:lstStyle/>
          <a:p>
            <a:pPr marL="0" indent="0">
              <a:lnSpc>
                <a:spcPts val="5550"/>
              </a:lnSpc>
              <a:buNone/>
            </a:pPr>
            <a:r>
              <a:rPr lang="en-US" sz="6000" b="1" dirty="0">
                <a:solidFill>
                  <a:srgbClr val="124E73"/>
                </a:solidFill>
                <a:latin typeface="Mongolian Baiti" panose="03000500000000000000" pitchFamily="66" charset="0"/>
                <a:ea typeface="MuseoModerno Medium" pitchFamily="34" charset="-122"/>
                <a:cs typeface="Mongolian Baiti" panose="03000500000000000000" pitchFamily="66" charset="0"/>
              </a:rPr>
              <a:t>Assessment Strategies</a:t>
            </a:r>
            <a:endParaRPr lang="en-US" sz="6000" b="1" dirty="0">
              <a:latin typeface="Mongolian Baiti" panose="03000500000000000000" pitchFamily="66" charset="0"/>
              <a:cs typeface="Mongolian Baiti" panose="03000500000000000000" pitchFamily="66" charset="0"/>
            </a:endParaRPr>
          </a:p>
        </p:txBody>
      </p:sp>
      <p:sp>
        <p:nvSpPr>
          <p:cNvPr id="3" name="Text 1"/>
          <p:cNvSpPr/>
          <p:nvPr/>
        </p:nvSpPr>
        <p:spPr>
          <a:xfrm>
            <a:off x="1736408" y="2567019"/>
            <a:ext cx="3296245" cy="354330"/>
          </a:xfrm>
          <a:prstGeom prst="rect">
            <a:avLst/>
          </a:prstGeom>
          <a:noFill/>
          <a:ln/>
        </p:spPr>
        <p:txBody>
          <a:bodyPr wrap="none" lIns="0" tIns="0" rIns="0" bIns="0" rtlCol="0" anchor="t"/>
          <a:lstStyle/>
          <a:p>
            <a:pPr marL="0" indent="0" algn="r">
              <a:lnSpc>
                <a:spcPts val="2750"/>
              </a:lnSpc>
              <a:buNone/>
            </a:pPr>
            <a:r>
              <a:rPr lang="en-US" sz="3200" b="1" dirty="0">
                <a:solidFill>
                  <a:srgbClr val="0070C0"/>
                </a:solidFill>
                <a:latin typeface="MingLiU_HKSCS-ExtB" panose="02020500000000000000" pitchFamily="18" charset="-120"/>
                <a:ea typeface="MingLiU_HKSCS-ExtB" panose="02020500000000000000" pitchFamily="18" charset="-120"/>
                <a:cs typeface="MuseoModerno Medium" pitchFamily="34" charset="-120"/>
              </a:rPr>
              <a:t>Formative Assessments</a:t>
            </a:r>
            <a:endParaRPr lang="en-US" sz="3200" b="1" dirty="0">
              <a:solidFill>
                <a:srgbClr val="0070C0"/>
              </a:solidFill>
              <a:latin typeface="MingLiU_HKSCS-ExtB" panose="02020500000000000000" pitchFamily="18" charset="-120"/>
              <a:ea typeface="MingLiU_HKSCS-ExtB" panose="02020500000000000000" pitchFamily="18" charset="-120"/>
            </a:endParaRPr>
          </a:p>
        </p:txBody>
      </p:sp>
      <p:sp>
        <p:nvSpPr>
          <p:cNvPr id="4" name="Text 2"/>
          <p:cNvSpPr/>
          <p:nvPr/>
        </p:nvSpPr>
        <p:spPr>
          <a:xfrm>
            <a:off x="530020" y="3420566"/>
            <a:ext cx="3785235" cy="1814513"/>
          </a:xfrm>
          <a:prstGeom prst="rect">
            <a:avLst/>
          </a:prstGeom>
          <a:noFill/>
          <a:ln/>
        </p:spPr>
        <p:txBody>
          <a:bodyPr wrap="square" lIns="0" tIns="0" rIns="0" bIns="0" rtlCol="0" anchor="t"/>
          <a:lstStyle/>
          <a:p>
            <a:pPr marL="0" indent="0" algn="r">
              <a:lnSpc>
                <a:spcPts val="2850"/>
              </a:lnSpc>
              <a:buNone/>
            </a:pPr>
            <a:r>
              <a:rPr lang="en-US" sz="2400" b="1" dirty="0">
                <a:solidFill>
                  <a:schemeClr val="accent2">
                    <a:lumMod val="75000"/>
                  </a:schemeClr>
                </a:solidFill>
                <a:latin typeface="Source Sans Pro" pitchFamily="34" charset="0"/>
                <a:ea typeface="Source Sans Pro" pitchFamily="34" charset="-122"/>
                <a:cs typeface="Source Sans Pro" pitchFamily="34" charset="-120"/>
              </a:rPr>
              <a:t>Use ongoing formative assessments to monitor student progress and provide timely feedback. This helps identify areas where students may need additional support.</a:t>
            </a:r>
            <a:endParaRPr lang="en-US" sz="2400" b="1" dirty="0">
              <a:solidFill>
                <a:schemeClr val="accent2">
                  <a:lumMod val="75000"/>
                </a:schemeClr>
              </a:solidFill>
            </a:endParaRPr>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sp>
        <p:nvSpPr>
          <p:cNvPr id="6" name="Text 3"/>
          <p:cNvSpPr/>
          <p:nvPr/>
        </p:nvSpPr>
        <p:spPr>
          <a:xfrm>
            <a:off x="5674519" y="4194453"/>
            <a:ext cx="132993" cy="453509"/>
          </a:xfrm>
          <a:prstGeom prst="rect">
            <a:avLst/>
          </a:prstGeom>
          <a:noFill/>
          <a:ln/>
        </p:spPr>
        <p:txBody>
          <a:bodyPr wrap="none" lIns="0" tIns="0" rIns="0" bIns="0" rtlCol="0" anchor="t"/>
          <a:lstStyle/>
          <a:p>
            <a:pPr marL="0" indent="0">
              <a:lnSpc>
                <a:spcPts val="3550"/>
              </a:lnSpc>
              <a:buNone/>
            </a:pPr>
            <a:r>
              <a:rPr lang="en-US" sz="2200" dirty="0">
                <a:solidFill>
                  <a:srgbClr val="2B4150"/>
                </a:solidFill>
                <a:latin typeface="MuseoModerno Medium" pitchFamily="34" charset="0"/>
                <a:ea typeface="MuseoModerno Medium" pitchFamily="34" charset="-122"/>
                <a:cs typeface="MuseoModerno Medium" pitchFamily="34" charset="-120"/>
              </a:rPr>
              <a:t>1</a:t>
            </a:r>
            <a:endParaRPr lang="en-US" sz="2200" dirty="0"/>
          </a:p>
        </p:txBody>
      </p:sp>
      <p:sp>
        <p:nvSpPr>
          <p:cNvPr id="7" name="Text 4"/>
          <p:cNvSpPr/>
          <p:nvPr/>
        </p:nvSpPr>
        <p:spPr>
          <a:xfrm>
            <a:off x="9044465" y="1658578"/>
            <a:ext cx="3504248" cy="354330"/>
          </a:xfrm>
          <a:prstGeom prst="rect">
            <a:avLst/>
          </a:prstGeom>
          <a:noFill/>
          <a:ln/>
        </p:spPr>
        <p:txBody>
          <a:bodyPr wrap="none" lIns="0" tIns="0" rIns="0" bIns="0" rtlCol="0" anchor="t"/>
          <a:lstStyle/>
          <a:p>
            <a:pPr marL="0" indent="0" algn="l">
              <a:lnSpc>
                <a:spcPts val="2750"/>
              </a:lnSpc>
              <a:buNone/>
            </a:pPr>
            <a:r>
              <a:rPr lang="en-US" sz="3200" b="1" dirty="0">
                <a:solidFill>
                  <a:srgbClr val="2B4150"/>
                </a:solidFill>
                <a:latin typeface="MingLiU_HKSCS-ExtB" panose="02020500000000000000" pitchFamily="18" charset="-120"/>
                <a:ea typeface="MingLiU_HKSCS-ExtB" panose="02020500000000000000" pitchFamily="18" charset="-120"/>
                <a:cs typeface="MuseoModerno Medium" pitchFamily="34" charset="-120"/>
              </a:rPr>
              <a:t>Summative Assessments</a:t>
            </a:r>
            <a:endParaRPr lang="en-US" sz="3200" b="1" dirty="0">
              <a:latin typeface="MingLiU_HKSCS-ExtB" panose="02020500000000000000" pitchFamily="18" charset="-120"/>
              <a:ea typeface="MingLiU_HKSCS-ExtB" panose="02020500000000000000" pitchFamily="18" charset="-120"/>
            </a:endParaRPr>
          </a:p>
        </p:txBody>
      </p:sp>
      <p:sp>
        <p:nvSpPr>
          <p:cNvPr id="8" name="Text 5"/>
          <p:cNvSpPr/>
          <p:nvPr/>
        </p:nvSpPr>
        <p:spPr>
          <a:xfrm>
            <a:off x="9543276" y="2093356"/>
            <a:ext cx="4557104" cy="2177415"/>
          </a:xfrm>
          <a:prstGeom prst="rect">
            <a:avLst/>
          </a:prstGeom>
          <a:noFill/>
          <a:ln/>
        </p:spPr>
        <p:txBody>
          <a:bodyPr wrap="square" lIns="0" tIns="0" rIns="0" bIns="0" rtlCol="0" anchor="t"/>
          <a:lstStyle/>
          <a:p>
            <a:pPr marL="0" indent="0" algn="l">
              <a:lnSpc>
                <a:spcPts val="2850"/>
              </a:lnSpc>
              <a:buNone/>
            </a:pPr>
            <a:r>
              <a:rPr lang="en-US" sz="2400" b="1" dirty="0">
                <a:solidFill>
                  <a:schemeClr val="accent5"/>
                </a:solidFill>
                <a:latin typeface="Source Sans Pro" pitchFamily="34" charset="0"/>
                <a:ea typeface="Source Sans Pro" pitchFamily="34" charset="-122"/>
                <a:cs typeface="Source Sans Pro" pitchFamily="34" charset="-120"/>
              </a:rPr>
              <a:t>Employ summative assessments to evaluate overall learning outcomes and assess student mastery of the curriculum. These assessments should be comprehensive and aligned with the curriculum goals.</a:t>
            </a:r>
            <a:endParaRPr lang="en-US" sz="2400" b="1" dirty="0">
              <a:solidFill>
                <a:schemeClr val="accent5"/>
              </a:solidFill>
            </a:endParaRPr>
          </a:p>
        </p:txBody>
      </p:sp>
      <p:pic>
        <p:nvPicPr>
          <p:cNvPr id="9" name="Image 1" descr="preencoded.png"/>
          <p:cNvPicPr>
            <a:picLocks noChangeAspect="1"/>
          </p:cNvPicPr>
          <p:nvPr/>
        </p:nvPicPr>
        <p:blipFill>
          <a:blip r:embed="rId4"/>
          <a:stretch>
            <a:fillRect/>
          </a:stretch>
        </p:blipFill>
        <p:spPr>
          <a:xfrm>
            <a:off x="5032653" y="2413516"/>
            <a:ext cx="4564975" cy="4564975"/>
          </a:xfrm>
          <a:prstGeom prst="rect">
            <a:avLst/>
          </a:prstGeom>
        </p:spPr>
      </p:pic>
      <p:sp>
        <p:nvSpPr>
          <p:cNvPr id="10" name="Text 6"/>
          <p:cNvSpPr/>
          <p:nvPr/>
        </p:nvSpPr>
        <p:spPr>
          <a:xfrm>
            <a:off x="8261152" y="3243382"/>
            <a:ext cx="157639" cy="453509"/>
          </a:xfrm>
          <a:prstGeom prst="rect">
            <a:avLst/>
          </a:prstGeom>
          <a:noFill/>
          <a:ln/>
        </p:spPr>
        <p:txBody>
          <a:bodyPr wrap="none" lIns="0" tIns="0" rIns="0" bIns="0" rtlCol="0" anchor="t"/>
          <a:lstStyle/>
          <a:p>
            <a:pPr marL="0" indent="0">
              <a:lnSpc>
                <a:spcPts val="3550"/>
              </a:lnSpc>
              <a:buNone/>
            </a:pPr>
            <a:r>
              <a:rPr lang="en-US" sz="2200" dirty="0">
                <a:solidFill>
                  <a:srgbClr val="2B4150"/>
                </a:solidFill>
                <a:latin typeface="MuseoModerno Medium" pitchFamily="34" charset="0"/>
                <a:ea typeface="MuseoModerno Medium" pitchFamily="34" charset="-122"/>
                <a:cs typeface="MuseoModerno Medium" pitchFamily="34" charset="-120"/>
              </a:rPr>
              <a:t>2</a:t>
            </a:r>
            <a:endParaRPr lang="en-US" sz="2200" dirty="0"/>
          </a:p>
        </p:txBody>
      </p:sp>
      <p:sp>
        <p:nvSpPr>
          <p:cNvPr id="11" name="Text 7"/>
          <p:cNvSpPr/>
          <p:nvPr/>
        </p:nvSpPr>
        <p:spPr>
          <a:xfrm>
            <a:off x="9782248" y="5206688"/>
            <a:ext cx="3561993" cy="354330"/>
          </a:xfrm>
          <a:prstGeom prst="rect">
            <a:avLst/>
          </a:prstGeom>
          <a:noFill/>
          <a:ln/>
        </p:spPr>
        <p:txBody>
          <a:bodyPr wrap="none" lIns="0" tIns="0" rIns="0" bIns="0" rtlCol="0" anchor="t"/>
          <a:lstStyle/>
          <a:p>
            <a:pPr marL="0" indent="0" algn="l">
              <a:lnSpc>
                <a:spcPts val="2750"/>
              </a:lnSpc>
              <a:buNone/>
            </a:pPr>
            <a:r>
              <a:rPr lang="en-US" sz="3200" b="1" dirty="0">
                <a:solidFill>
                  <a:schemeClr val="accent2">
                    <a:lumMod val="75000"/>
                  </a:schemeClr>
                </a:solidFill>
                <a:latin typeface="MingLiU_HKSCS-ExtB" panose="02020500000000000000" pitchFamily="18" charset="-120"/>
                <a:ea typeface="MingLiU_HKSCS-ExtB" panose="02020500000000000000" pitchFamily="18" charset="-120"/>
                <a:cs typeface="MuseoModerno Medium" pitchFamily="34" charset="-120"/>
              </a:rPr>
              <a:t>Performance-Based Tasks</a:t>
            </a:r>
            <a:endParaRPr lang="en-US" sz="3200" b="1" dirty="0">
              <a:solidFill>
                <a:schemeClr val="accent2">
                  <a:lumMod val="75000"/>
                </a:schemeClr>
              </a:solidFill>
              <a:latin typeface="MingLiU_HKSCS-ExtB" panose="02020500000000000000" pitchFamily="18" charset="-120"/>
              <a:ea typeface="MingLiU_HKSCS-ExtB" panose="02020500000000000000" pitchFamily="18" charset="-120"/>
            </a:endParaRPr>
          </a:p>
        </p:txBody>
      </p:sp>
      <p:sp>
        <p:nvSpPr>
          <p:cNvPr id="12" name="Text 8"/>
          <p:cNvSpPr/>
          <p:nvPr/>
        </p:nvSpPr>
        <p:spPr>
          <a:xfrm>
            <a:off x="9782248" y="5663765"/>
            <a:ext cx="3898821" cy="1814513"/>
          </a:xfrm>
          <a:prstGeom prst="rect">
            <a:avLst/>
          </a:prstGeom>
          <a:noFill/>
          <a:ln/>
        </p:spPr>
        <p:txBody>
          <a:bodyPr wrap="square" lIns="0" tIns="0" rIns="0" bIns="0" rtlCol="0" anchor="t"/>
          <a:lstStyle/>
          <a:p>
            <a:pPr marL="0" indent="0" algn="l">
              <a:lnSpc>
                <a:spcPts val="2850"/>
              </a:lnSpc>
              <a:buNone/>
            </a:pPr>
            <a:r>
              <a:rPr lang="en-US" sz="2000" b="1" dirty="0">
                <a:solidFill>
                  <a:srgbClr val="2B4150"/>
                </a:solidFill>
                <a:latin typeface="Source Sans Pro" pitchFamily="34" charset="0"/>
                <a:ea typeface="Source Sans Pro" pitchFamily="34" charset="-122"/>
                <a:cs typeface="Source Sans Pro" pitchFamily="34" charset="-120"/>
              </a:rPr>
              <a:t>Incorporate performance-based tasks that require students to apply their knowledge and skills in real-world contexts. These tasks assess practical skills and critical thinking abilities.</a:t>
            </a:r>
            <a:endParaRPr lang="en-US" sz="2000" b="1" dirty="0"/>
          </a:p>
        </p:txBody>
      </p:sp>
      <p:pic>
        <p:nvPicPr>
          <p:cNvPr id="13" name="Image 2" descr="preencoded.png"/>
          <p:cNvPicPr>
            <a:picLocks noChangeAspect="1"/>
          </p:cNvPicPr>
          <p:nvPr/>
        </p:nvPicPr>
        <p:blipFill>
          <a:blip r:embed="rId5"/>
          <a:stretch>
            <a:fillRect/>
          </a:stretch>
        </p:blipFill>
        <p:spPr>
          <a:xfrm>
            <a:off x="5032653" y="2413516"/>
            <a:ext cx="4564975" cy="4564975"/>
          </a:xfrm>
          <a:prstGeom prst="rect">
            <a:avLst/>
          </a:prstGeom>
        </p:spPr>
      </p:pic>
      <p:sp>
        <p:nvSpPr>
          <p:cNvPr id="14" name="Text 9"/>
          <p:cNvSpPr/>
          <p:nvPr/>
        </p:nvSpPr>
        <p:spPr>
          <a:xfrm>
            <a:off x="7784544" y="5969556"/>
            <a:ext cx="159306" cy="453509"/>
          </a:xfrm>
          <a:prstGeom prst="rect">
            <a:avLst/>
          </a:prstGeom>
          <a:noFill/>
          <a:ln/>
        </p:spPr>
        <p:txBody>
          <a:bodyPr wrap="none" lIns="0" tIns="0" rIns="0" bIns="0" rtlCol="0" anchor="t"/>
          <a:lstStyle/>
          <a:p>
            <a:pPr marL="0" indent="0">
              <a:lnSpc>
                <a:spcPts val="3550"/>
              </a:lnSpc>
              <a:buNone/>
            </a:pPr>
            <a:r>
              <a:rPr lang="en-US" sz="2200" dirty="0">
                <a:solidFill>
                  <a:srgbClr val="2B4150"/>
                </a:solidFill>
                <a:latin typeface="MuseoModerno Medium" pitchFamily="34" charset="0"/>
                <a:ea typeface="MuseoModerno Medium" pitchFamily="34" charset="-122"/>
                <a:cs typeface="MuseoModerno Medium" pitchFamily="34" charset="-120"/>
              </a:rPr>
              <a:t>3</a:t>
            </a:r>
            <a:endParaRPr lang="en-US"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64077" y="475729"/>
            <a:ext cx="8202720" cy="1338263"/>
          </a:xfrm>
          <a:prstGeom prst="rect">
            <a:avLst/>
          </a:prstGeom>
          <a:noFill/>
          <a:ln/>
        </p:spPr>
        <p:txBody>
          <a:bodyPr wrap="square" lIns="0" tIns="0" rIns="0" bIns="0" rtlCol="0" anchor="t"/>
          <a:lstStyle/>
          <a:p>
            <a:pPr marL="0" indent="0">
              <a:lnSpc>
                <a:spcPts val="5250"/>
              </a:lnSpc>
              <a:buNone/>
            </a:pPr>
            <a:r>
              <a:rPr lang="en-US" sz="5400" b="1" dirty="0">
                <a:solidFill>
                  <a:srgbClr val="124E73"/>
                </a:solidFill>
                <a:latin typeface="Mongolian Baiti" panose="03000500000000000000" pitchFamily="66" charset="0"/>
                <a:ea typeface="MuseoModerno Medium" pitchFamily="34" charset="-122"/>
                <a:cs typeface="Mongolian Baiti" panose="03000500000000000000" pitchFamily="66" charset="0"/>
              </a:rPr>
              <a:t>Cultural Relevance and Inclusivity</a:t>
            </a:r>
            <a:endParaRPr lang="en-US" sz="5400" b="1" dirty="0">
              <a:latin typeface="Mongolian Baiti" panose="03000500000000000000" pitchFamily="66" charset="0"/>
              <a:cs typeface="Mongolian Baiti" panose="03000500000000000000" pitchFamily="66" charset="0"/>
            </a:endParaRPr>
          </a:p>
        </p:txBody>
      </p:sp>
      <p:sp>
        <p:nvSpPr>
          <p:cNvPr id="4" name="Shape 1"/>
          <p:cNvSpPr/>
          <p:nvPr/>
        </p:nvSpPr>
        <p:spPr>
          <a:xfrm>
            <a:off x="5919668" y="2032274"/>
            <a:ext cx="481727" cy="481727"/>
          </a:xfrm>
          <a:prstGeom prst="roundRect">
            <a:avLst>
              <a:gd name="adj" fmla="val 6668"/>
            </a:avLst>
          </a:prstGeom>
          <a:solidFill>
            <a:srgbClr val="F3EEE3"/>
          </a:solidFill>
          <a:ln/>
        </p:spPr>
      </p:sp>
      <p:sp>
        <p:nvSpPr>
          <p:cNvPr id="5" name="Text 2"/>
          <p:cNvSpPr/>
          <p:nvPr/>
        </p:nvSpPr>
        <p:spPr>
          <a:xfrm>
            <a:off x="6085165" y="2112522"/>
            <a:ext cx="150614" cy="321231"/>
          </a:xfrm>
          <a:prstGeom prst="rect">
            <a:avLst/>
          </a:prstGeom>
          <a:noFill/>
          <a:ln/>
        </p:spPr>
        <p:txBody>
          <a:bodyPr wrap="none" lIns="0" tIns="0" rIns="0" bIns="0" rtlCol="0" anchor="t"/>
          <a:lstStyle/>
          <a:p>
            <a:pPr marL="0" indent="0" algn="ctr">
              <a:lnSpc>
                <a:spcPts val="2500"/>
              </a:lnSpc>
              <a:buNone/>
            </a:pPr>
            <a:r>
              <a:rPr lang="en-US" sz="2500" dirty="0">
                <a:solidFill>
                  <a:srgbClr val="2B4150"/>
                </a:solidFill>
                <a:latin typeface="MuseoModerno Medium" pitchFamily="34" charset="0"/>
                <a:ea typeface="MuseoModerno Medium" pitchFamily="34" charset="-122"/>
                <a:cs typeface="MuseoModerno Medium" pitchFamily="34" charset="-120"/>
              </a:rPr>
              <a:t>1</a:t>
            </a:r>
            <a:endParaRPr lang="en-US" sz="2500" dirty="0"/>
          </a:p>
        </p:txBody>
      </p:sp>
      <p:sp>
        <p:nvSpPr>
          <p:cNvPr id="6" name="Text 3"/>
          <p:cNvSpPr/>
          <p:nvPr/>
        </p:nvSpPr>
        <p:spPr>
          <a:xfrm>
            <a:off x="6487596" y="2083581"/>
            <a:ext cx="2676644" cy="334566"/>
          </a:xfrm>
          <a:prstGeom prst="rect">
            <a:avLst/>
          </a:prstGeom>
          <a:noFill/>
          <a:ln/>
        </p:spPr>
        <p:txBody>
          <a:bodyPr wrap="none" lIns="0" tIns="0" rIns="0" bIns="0" rtlCol="0" anchor="t"/>
          <a:lstStyle/>
          <a:p>
            <a:pPr marL="0" indent="0">
              <a:lnSpc>
                <a:spcPts val="2600"/>
              </a:lnSpc>
              <a:buNone/>
            </a:pPr>
            <a:r>
              <a:rPr lang="en-US" sz="3200" b="1" dirty="0">
                <a:solidFill>
                  <a:srgbClr val="2B4150"/>
                </a:solidFill>
                <a:latin typeface="MingLiU_HKSCS-ExtB" panose="02020500000000000000" pitchFamily="18" charset="-120"/>
                <a:ea typeface="MingLiU_HKSCS-ExtB" panose="02020500000000000000" pitchFamily="18" charset="-120"/>
                <a:cs typeface="MuseoModerno Medium" pitchFamily="34" charset="-120"/>
              </a:rPr>
              <a:t>Diverse Perspectives</a:t>
            </a:r>
            <a:endParaRPr lang="en-US" sz="3200" b="1" dirty="0">
              <a:latin typeface="MingLiU_HKSCS-ExtB" panose="02020500000000000000" pitchFamily="18" charset="-120"/>
              <a:ea typeface="MingLiU_HKSCS-ExtB" panose="02020500000000000000" pitchFamily="18" charset="-120"/>
            </a:endParaRPr>
          </a:p>
        </p:txBody>
      </p:sp>
      <p:sp>
        <p:nvSpPr>
          <p:cNvPr id="7" name="Text 4"/>
          <p:cNvSpPr/>
          <p:nvPr/>
        </p:nvSpPr>
        <p:spPr>
          <a:xfrm>
            <a:off x="5930473" y="2666924"/>
            <a:ext cx="4234964" cy="2398633"/>
          </a:xfrm>
          <a:prstGeom prst="rect">
            <a:avLst/>
          </a:prstGeom>
          <a:noFill/>
          <a:ln/>
        </p:spPr>
        <p:txBody>
          <a:bodyPr wrap="square" lIns="0" tIns="0" rIns="0" bIns="0" rtlCol="0" anchor="t"/>
          <a:lstStyle/>
          <a:p>
            <a:pPr marL="0" indent="0">
              <a:lnSpc>
                <a:spcPts val="2650"/>
              </a:lnSpc>
              <a:buNone/>
            </a:pPr>
            <a:r>
              <a:rPr lang="en-US" sz="2400" b="1" dirty="0">
                <a:solidFill>
                  <a:srgbClr val="2B4150"/>
                </a:solidFill>
                <a:highlight>
                  <a:srgbClr val="00FFFF"/>
                </a:highlight>
                <a:latin typeface="Source Sans Pro" pitchFamily="34" charset="0"/>
                <a:ea typeface="Source Sans Pro" pitchFamily="34" charset="-122"/>
                <a:cs typeface="Source Sans Pro" pitchFamily="34" charset="-120"/>
              </a:rPr>
              <a:t>Incorporate diverse perspectives and examples from different cultures to make the curriculum more inclusive and relevant. This broadens students' understanding of science in a global context.</a:t>
            </a:r>
            <a:endParaRPr lang="en-US" sz="2400" b="1" dirty="0">
              <a:highlight>
                <a:srgbClr val="00FFFF"/>
              </a:highlight>
            </a:endParaRPr>
          </a:p>
        </p:txBody>
      </p:sp>
      <p:sp>
        <p:nvSpPr>
          <p:cNvPr id="8" name="Shape 5"/>
          <p:cNvSpPr/>
          <p:nvPr/>
        </p:nvSpPr>
        <p:spPr>
          <a:xfrm>
            <a:off x="10777262" y="2838387"/>
            <a:ext cx="481727" cy="481727"/>
          </a:xfrm>
          <a:prstGeom prst="roundRect">
            <a:avLst>
              <a:gd name="adj" fmla="val 6668"/>
            </a:avLst>
          </a:prstGeom>
          <a:solidFill>
            <a:srgbClr val="F3EEE3"/>
          </a:solidFill>
          <a:ln/>
        </p:spPr>
      </p:sp>
      <p:sp>
        <p:nvSpPr>
          <p:cNvPr id="9" name="Text 6"/>
          <p:cNvSpPr/>
          <p:nvPr/>
        </p:nvSpPr>
        <p:spPr>
          <a:xfrm>
            <a:off x="10928829" y="2918635"/>
            <a:ext cx="178594" cy="321231"/>
          </a:xfrm>
          <a:prstGeom prst="rect">
            <a:avLst/>
          </a:prstGeom>
          <a:noFill/>
          <a:ln/>
        </p:spPr>
        <p:txBody>
          <a:bodyPr wrap="none" lIns="0" tIns="0" rIns="0" bIns="0" rtlCol="0" anchor="t"/>
          <a:lstStyle/>
          <a:p>
            <a:pPr marL="0" indent="0" algn="ctr">
              <a:lnSpc>
                <a:spcPts val="2500"/>
              </a:lnSpc>
              <a:buNone/>
            </a:pPr>
            <a:r>
              <a:rPr lang="en-US" sz="2500" dirty="0">
                <a:solidFill>
                  <a:srgbClr val="2B4150"/>
                </a:solidFill>
                <a:highlight>
                  <a:srgbClr val="FFFF00"/>
                </a:highlight>
                <a:latin typeface="MuseoModerno Medium" pitchFamily="34" charset="0"/>
                <a:ea typeface="MuseoModerno Medium" pitchFamily="34" charset="-122"/>
                <a:cs typeface="MuseoModerno Medium" pitchFamily="34" charset="-120"/>
              </a:rPr>
              <a:t>2</a:t>
            </a:r>
            <a:endParaRPr lang="en-US" sz="2500" dirty="0">
              <a:highlight>
                <a:srgbClr val="FFFF00"/>
              </a:highlight>
            </a:endParaRPr>
          </a:p>
        </p:txBody>
      </p:sp>
      <p:sp>
        <p:nvSpPr>
          <p:cNvPr id="10" name="Text 7"/>
          <p:cNvSpPr/>
          <p:nvPr/>
        </p:nvSpPr>
        <p:spPr>
          <a:xfrm>
            <a:off x="11295357" y="2919506"/>
            <a:ext cx="2676644" cy="334566"/>
          </a:xfrm>
          <a:prstGeom prst="rect">
            <a:avLst/>
          </a:prstGeom>
          <a:noFill/>
          <a:ln/>
        </p:spPr>
        <p:txBody>
          <a:bodyPr wrap="none" lIns="0" tIns="0" rIns="0" bIns="0" rtlCol="0" anchor="t"/>
          <a:lstStyle/>
          <a:p>
            <a:pPr marL="0" indent="0">
              <a:lnSpc>
                <a:spcPts val="2600"/>
              </a:lnSpc>
              <a:buNone/>
            </a:pPr>
            <a:r>
              <a:rPr lang="en-US" b="1" dirty="0">
                <a:solidFill>
                  <a:srgbClr val="2B4150"/>
                </a:solidFill>
                <a:highlight>
                  <a:srgbClr val="FFFF00"/>
                </a:highlight>
                <a:latin typeface="MingLiU_HKSCS-ExtB" panose="02020500000000000000" pitchFamily="18" charset="-120"/>
                <a:ea typeface="MingLiU_HKSCS-ExtB" panose="02020500000000000000" pitchFamily="18" charset="-120"/>
                <a:cs typeface="MuseoModerno Medium" pitchFamily="34" charset="-120"/>
              </a:rPr>
              <a:t>Local Adaptations</a:t>
            </a:r>
            <a:endParaRPr lang="en-US" b="1" dirty="0">
              <a:highlight>
                <a:srgbClr val="FFFF00"/>
              </a:highlight>
              <a:latin typeface="MingLiU_HKSCS-ExtB" panose="02020500000000000000" pitchFamily="18" charset="-120"/>
              <a:ea typeface="MingLiU_HKSCS-ExtB" panose="02020500000000000000" pitchFamily="18" charset="-120"/>
            </a:endParaRPr>
          </a:p>
        </p:txBody>
      </p:sp>
      <p:sp>
        <p:nvSpPr>
          <p:cNvPr id="11" name="Text 8"/>
          <p:cNvSpPr/>
          <p:nvPr/>
        </p:nvSpPr>
        <p:spPr>
          <a:xfrm>
            <a:off x="10777262" y="3835258"/>
            <a:ext cx="3853138" cy="2055971"/>
          </a:xfrm>
          <a:prstGeom prst="rect">
            <a:avLst/>
          </a:prstGeom>
          <a:noFill/>
          <a:ln/>
        </p:spPr>
        <p:txBody>
          <a:bodyPr wrap="square" lIns="0" tIns="0" rIns="0" bIns="0" rtlCol="0" anchor="t"/>
          <a:lstStyle/>
          <a:p>
            <a:pPr marL="0" indent="0">
              <a:lnSpc>
                <a:spcPts val="2650"/>
              </a:lnSpc>
              <a:buNone/>
            </a:pPr>
            <a:r>
              <a:rPr lang="en-US" sz="2000" b="1" dirty="0">
                <a:solidFill>
                  <a:srgbClr val="2B4150"/>
                </a:solidFill>
                <a:latin typeface="Source Sans Pro" pitchFamily="34" charset="0"/>
                <a:ea typeface="Source Sans Pro" pitchFamily="34" charset="-122"/>
                <a:cs typeface="Source Sans Pro" pitchFamily="34" charset="-120"/>
              </a:rPr>
              <a:t>Allow for local adaptations to ensure the curriculum meets the specific needs and interests of students in different regions. This makes the content more relatable and engaging.</a:t>
            </a:r>
            <a:endParaRPr lang="en-US" sz="2000" b="1" dirty="0"/>
          </a:p>
        </p:txBody>
      </p:sp>
      <p:sp>
        <p:nvSpPr>
          <p:cNvPr id="12" name="Shape 9"/>
          <p:cNvSpPr/>
          <p:nvPr/>
        </p:nvSpPr>
        <p:spPr>
          <a:xfrm>
            <a:off x="6235779" y="5977652"/>
            <a:ext cx="481727" cy="481727"/>
          </a:xfrm>
          <a:prstGeom prst="roundRect">
            <a:avLst>
              <a:gd name="adj" fmla="val 6668"/>
            </a:avLst>
          </a:prstGeom>
          <a:solidFill>
            <a:srgbClr val="F3EEE3"/>
          </a:solidFill>
          <a:ln/>
        </p:spPr>
      </p:sp>
      <p:sp>
        <p:nvSpPr>
          <p:cNvPr id="13" name="Text 10"/>
          <p:cNvSpPr/>
          <p:nvPr/>
        </p:nvSpPr>
        <p:spPr>
          <a:xfrm>
            <a:off x="6386393" y="6057900"/>
            <a:ext cx="180499" cy="321231"/>
          </a:xfrm>
          <a:prstGeom prst="rect">
            <a:avLst/>
          </a:prstGeom>
          <a:noFill/>
          <a:ln/>
        </p:spPr>
        <p:txBody>
          <a:bodyPr wrap="none" lIns="0" tIns="0" rIns="0" bIns="0" rtlCol="0" anchor="t"/>
          <a:lstStyle/>
          <a:p>
            <a:pPr marL="0" indent="0" algn="ctr">
              <a:lnSpc>
                <a:spcPts val="2500"/>
              </a:lnSpc>
              <a:buNone/>
            </a:pPr>
            <a:r>
              <a:rPr lang="en-US" sz="2500" dirty="0">
                <a:solidFill>
                  <a:srgbClr val="2B4150"/>
                </a:solidFill>
                <a:latin typeface="MuseoModerno Medium" pitchFamily="34" charset="0"/>
                <a:ea typeface="MuseoModerno Medium" pitchFamily="34" charset="-122"/>
                <a:cs typeface="MuseoModerno Medium" pitchFamily="34" charset="-120"/>
              </a:rPr>
              <a:t>3</a:t>
            </a:r>
            <a:endParaRPr lang="en-US" sz="2500" dirty="0"/>
          </a:p>
        </p:txBody>
      </p:sp>
      <p:sp>
        <p:nvSpPr>
          <p:cNvPr id="14" name="Text 11"/>
          <p:cNvSpPr/>
          <p:nvPr/>
        </p:nvSpPr>
        <p:spPr>
          <a:xfrm>
            <a:off x="6637230" y="6012175"/>
            <a:ext cx="2676644" cy="334566"/>
          </a:xfrm>
          <a:prstGeom prst="rect">
            <a:avLst/>
          </a:prstGeom>
          <a:noFill/>
          <a:ln/>
        </p:spPr>
        <p:txBody>
          <a:bodyPr wrap="none" lIns="0" tIns="0" rIns="0" bIns="0" rtlCol="0" anchor="t"/>
          <a:lstStyle/>
          <a:p>
            <a:pPr marL="0" indent="0">
              <a:lnSpc>
                <a:spcPts val="2600"/>
              </a:lnSpc>
              <a:buNone/>
            </a:pPr>
            <a:r>
              <a:rPr lang="en-US" sz="3200" b="1" dirty="0">
                <a:solidFill>
                  <a:srgbClr val="2B4150"/>
                </a:solidFill>
                <a:highlight>
                  <a:srgbClr val="FF00FF"/>
                </a:highlight>
                <a:latin typeface="MingLiU_HKSCS-ExtB" panose="02020500000000000000" pitchFamily="18" charset="-120"/>
                <a:ea typeface="MingLiU_HKSCS-ExtB" panose="02020500000000000000" pitchFamily="18" charset="-120"/>
                <a:cs typeface="MuseoModerno Medium" pitchFamily="34" charset="-120"/>
              </a:rPr>
              <a:t>Equitable Access</a:t>
            </a:r>
            <a:endParaRPr lang="en-US" sz="3200" b="1" dirty="0">
              <a:highlight>
                <a:srgbClr val="FF00FF"/>
              </a:highlight>
              <a:latin typeface="MingLiU_HKSCS-ExtB" panose="02020500000000000000" pitchFamily="18" charset="-120"/>
              <a:ea typeface="MingLiU_HKSCS-ExtB" panose="02020500000000000000" pitchFamily="18" charset="-120"/>
            </a:endParaRPr>
          </a:p>
        </p:txBody>
      </p:sp>
      <p:sp>
        <p:nvSpPr>
          <p:cNvPr id="15" name="Text 12"/>
          <p:cNvSpPr/>
          <p:nvPr/>
        </p:nvSpPr>
        <p:spPr>
          <a:xfrm>
            <a:off x="6487596" y="6572830"/>
            <a:ext cx="7632850" cy="1027986"/>
          </a:xfrm>
          <a:prstGeom prst="rect">
            <a:avLst/>
          </a:prstGeom>
          <a:noFill/>
          <a:ln/>
        </p:spPr>
        <p:txBody>
          <a:bodyPr wrap="square" lIns="0" tIns="0" rIns="0" bIns="0" rtlCol="0" anchor="t"/>
          <a:lstStyle/>
          <a:p>
            <a:pPr marL="0" indent="0">
              <a:lnSpc>
                <a:spcPts val="2650"/>
              </a:lnSpc>
              <a:buNone/>
            </a:pPr>
            <a:r>
              <a:rPr lang="en-US" sz="2400" b="1" dirty="0">
                <a:solidFill>
                  <a:srgbClr val="2B4150"/>
                </a:solidFill>
                <a:highlight>
                  <a:srgbClr val="00FF00"/>
                </a:highlight>
                <a:latin typeface="Source Sans Pro" pitchFamily="34" charset="0"/>
                <a:ea typeface="Source Sans Pro" pitchFamily="34" charset="-122"/>
                <a:cs typeface="Source Sans Pro" pitchFamily="34" charset="-120"/>
              </a:rPr>
              <a:t>Ensure equitable access to resources and opportunities for all students, regardless of their background or location. This promotes fairness and inclusivity in science education.</a:t>
            </a:r>
            <a:endParaRPr lang="en-US" sz="2400" b="1" dirty="0">
              <a:highlight>
                <a:srgbClr val="00FF0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1445735" y="482025"/>
            <a:ext cx="8839557" cy="705564"/>
          </a:xfrm>
          <a:prstGeom prst="rect">
            <a:avLst/>
          </a:prstGeom>
          <a:noFill/>
          <a:ln/>
        </p:spPr>
        <p:txBody>
          <a:bodyPr wrap="none" lIns="0" tIns="0" rIns="0" bIns="0" rtlCol="0" anchor="t"/>
          <a:lstStyle/>
          <a:p>
            <a:pPr marL="0" indent="0">
              <a:lnSpc>
                <a:spcPts val="5550"/>
              </a:lnSpc>
              <a:buNone/>
            </a:pPr>
            <a:r>
              <a:rPr lang="en-US" sz="6000" b="1" dirty="0">
                <a:solidFill>
                  <a:srgbClr val="124E73"/>
                </a:solidFill>
                <a:latin typeface="Mongolian Baiti" panose="03000500000000000000" pitchFamily="66" charset="0"/>
                <a:ea typeface="MuseoModerno Medium" pitchFamily="34" charset="-122"/>
                <a:cs typeface="Mongolian Baiti" panose="03000500000000000000" pitchFamily="66" charset="0"/>
              </a:rPr>
              <a:t>Key Takeaways and Next Steps</a:t>
            </a:r>
            <a:endParaRPr lang="en-US" sz="6000" b="1" dirty="0">
              <a:latin typeface="Mongolian Baiti" panose="03000500000000000000" pitchFamily="66" charset="0"/>
              <a:cs typeface="Mongolian Baiti" panose="03000500000000000000" pitchFamily="66" charset="0"/>
            </a:endParaRPr>
          </a:p>
        </p:txBody>
      </p:sp>
      <p:sp>
        <p:nvSpPr>
          <p:cNvPr id="3" name="Shape 1"/>
          <p:cNvSpPr/>
          <p:nvPr/>
        </p:nvSpPr>
        <p:spPr>
          <a:xfrm>
            <a:off x="790218" y="1780222"/>
            <a:ext cx="2174915" cy="1300639"/>
          </a:xfrm>
          <a:prstGeom prst="roundRect">
            <a:avLst>
              <a:gd name="adj" fmla="val 2604"/>
            </a:avLst>
          </a:prstGeom>
          <a:solidFill>
            <a:srgbClr val="F3EEE3"/>
          </a:solidFill>
          <a:ln/>
        </p:spPr>
      </p:sp>
      <p:sp>
        <p:nvSpPr>
          <p:cNvPr id="4" name="Text 2"/>
          <p:cNvSpPr/>
          <p:nvPr/>
        </p:nvSpPr>
        <p:spPr>
          <a:xfrm>
            <a:off x="1015960" y="2204799"/>
            <a:ext cx="132398" cy="451485"/>
          </a:xfrm>
          <a:prstGeom prst="rect">
            <a:avLst/>
          </a:prstGeom>
          <a:noFill/>
          <a:ln/>
        </p:spPr>
        <p:txBody>
          <a:bodyPr wrap="none" lIns="0" tIns="0" rIns="0" bIns="0" rtlCol="0" anchor="t"/>
          <a:lstStyle/>
          <a:p>
            <a:pPr marL="0" indent="0" algn="ctr">
              <a:lnSpc>
                <a:spcPts val="3550"/>
              </a:lnSpc>
              <a:buNone/>
            </a:pPr>
            <a:r>
              <a:rPr lang="en-US" sz="2200" dirty="0">
                <a:solidFill>
                  <a:srgbClr val="2B4150"/>
                </a:solidFill>
                <a:latin typeface="MuseoModerno Medium" pitchFamily="34" charset="0"/>
                <a:ea typeface="MuseoModerno Medium" pitchFamily="34" charset="-122"/>
                <a:cs typeface="MuseoModerno Medium" pitchFamily="34" charset="-120"/>
              </a:rPr>
              <a:t>1</a:t>
            </a:r>
            <a:endParaRPr lang="en-US" sz="2200" dirty="0"/>
          </a:p>
        </p:txBody>
      </p:sp>
      <p:sp>
        <p:nvSpPr>
          <p:cNvPr id="5" name="Text 3"/>
          <p:cNvSpPr/>
          <p:nvPr/>
        </p:nvSpPr>
        <p:spPr>
          <a:xfrm>
            <a:off x="3190875" y="1777320"/>
            <a:ext cx="2822258" cy="352663"/>
          </a:xfrm>
          <a:prstGeom prst="rect">
            <a:avLst/>
          </a:prstGeom>
          <a:noFill/>
          <a:ln/>
        </p:spPr>
        <p:txBody>
          <a:bodyPr wrap="none" lIns="0" tIns="0" rIns="0" bIns="0" rtlCol="0" anchor="t"/>
          <a:lstStyle/>
          <a:p>
            <a:pPr marL="0" indent="0" algn="l">
              <a:lnSpc>
                <a:spcPts val="2750"/>
              </a:lnSpc>
              <a:buNone/>
            </a:pPr>
            <a:r>
              <a:rPr lang="en-US" sz="3600" b="1" dirty="0">
                <a:solidFill>
                  <a:srgbClr val="2B4150"/>
                </a:solidFill>
                <a:latin typeface="MingLiU_HKSCS-ExtB" panose="02020500000000000000" pitchFamily="18" charset="-120"/>
                <a:ea typeface="MingLiU_HKSCS-ExtB" panose="02020500000000000000" pitchFamily="18" charset="-120"/>
                <a:cs typeface="MuseoModerno Medium" pitchFamily="34" charset="-120"/>
              </a:rPr>
              <a:t>Curriculum Design</a:t>
            </a:r>
            <a:endParaRPr lang="en-US" sz="3600" b="1" dirty="0">
              <a:latin typeface="MingLiU_HKSCS-ExtB" panose="02020500000000000000" pitchFamily="18" charset="-120"/>
              <a:ea typeface="MingLiU_HKSCS-ExtB" panose="02020500000000000000" pitchFamily="18" charset="-120"/>
            </a:endParaRPr>
          </a:p>
        </p:txBody>
      </p:sp>
      <p:sp>
        <p:nvSpPr>
          <p:cNvPr id="6" name="Text 4"/>
          <p:cNvSpPr/>
          <p:nvPr/>
        </p:nvSpPr>
        <p:spPr>
          <a:xfrm>
            <a:off x="3078004" y="2284094"/>
            <a:ext cx="7581543" cy="361117"/>
          </a:xfrm>
          <a:prstGeom prst="rect">
            <a:avLst/>
          </a:prstGeom>
          <a:noFill/>
          <a:ln/>
        </p:spPr>
        <p:txBody>
          <a:bodyPr wrap="none" lIns="0" tIns="0" rIns="0" bIns="0" rtlCol="0" anchor="t"/>
          <a:lstStyle/>
          <a:p>
            <a:pPr marL="0" indent="0" algn="l">
              <a:lnSpc>
                <a:spcPts val="2800"/>
              </a:lnSpc>
              <a:buNone/>
            </a:pPr>
            <a:r>
              <a:rPr lang="en-US" sz="2400" b="1" dirty="0">
                <a:solidFill>
                  <a:srgbClr val="2B4150"/>
                </a:solidFill>
                <a:highlight>
                  <a:srgbClr val="00FF00"/>
                </a:highlight>
                <a:latin typeface="Source Sans Pro" pitchFamily="34" charset="0"/>
                <a:ea typeface="Source Sans Pro" pitchFamily="34" charset="-122"/>
                <a:cs typeface="Source Sans Pro" pitchFamily="34" charset="-120"/>
              </a:rPr>
              <a:t>Focus on inquiry-based learning, real-world connections, and adaptable content.</a:t>
            </a:r>
            <a:endParaRPr lang="en-US" sz="2400" b="1" dirty="0">
              <a:highlight>
                <a:srgbClr val="00FF00"/>
              </a:highlight>
            </a:endParaRPr>
          </a:p>
        </p:txBody>
      </p:sp>
      <p:sp>
        <p:nvSpPr>
          <p:cNvPr id="7" name="Shape 5"/>
          <p:cNvSpPr/>
          <p:nvPr/>
        </p:nvSpPr>
        <p:spPr>
          <a:xfrm>
            <a:off x="3078004" y="3065621"/>
            <a:ext cx="10649307" cy="15240"/>
          </a:xfrm>
          <a:prstGeom prst="roundRect">
            <a:avLst>
              <a:gd name="adj" fmla="val 222227"/>
            </a:avLst>
          </a:prstGeom>
          <a:solidFill>
            <a:srgbClr val="D9D4C9"/>
          </a:solidFill>
          <a:ln/>
        </p:spPr>
      </p:sp>
      <p:sp>
        <p:nvSpPr>
          <p:cNvPr id="8" name="Shape 6"/>
          <p:cNvSpPr/>
          <p:nvPr/>
        </p:nvSpPr>
        <p:spPr>
          <a:xfrm>
            <a:off x="790218" y="3193733"/>
            <a:ext cx="3163014" cy="1300639"/>
          </a:xfrm>
          <a:prstGeom prst="roundRect">
            <a:avLst>
              <a:gd name="adj" fmla="val 2604"/>
            </a:avLst>
          </a:prstGeom>
          <a:solidFill>
            <a:srgbClr val="F3EEE3"/>
          </a:solidFill>
          <a:ln/>
        </p:spPr>
      </p:sp>
      <p:sp>
        <p:nvSpPr>
          <p:cNvPr id="9" name="Text 7"/>
          <p:cNvSpPr/>
          <p:nvPr/>
        </p:nvSpPr>
        <p:spPr>
          <a:xfrm>
            <a:off x="1015960" y="3618309"/>
            <a:ext cx="156924" cy="451485"/>
          </a:xfrm>
          <a:prstGeom prst="rect">
            <a:avLst/>
          </a:prstGeom>
          <a:noFill/>
          <a:ln/>
        </p:spPr>
        <p:txBody>
          <a:bodyPr wrap="none" lIns="0" tIns="0" rIns="0" bIns="0" rtlCol="0" anchor="t"/>
          <a:lstStyle/>
          <a:p>
            <a:pPr marL="0" indent="0" algn="ctr">
              <a:lnSpc>
                <a:spcPts val="3550"/>
              </a:lnSpc>
              <a:buNone/>
            </a:pPr>
            <a:r>
              <a:rPr lang="en-US" sz="2200" dirty="0">
                <a:solidFill>
                  <a:srgbClr val="2B4150"/>
                </a:solidFill>
                <a:latin typeface="MuseoModerno Medium" pitchFamily="34" charset="0"/>
                <a:ea typeface="MuseoModerno Medium" pitchFamily="34" charset="-122"/>
                <a:cs typeface="MuseoModerno Medium" pitchFamily="34" charset="-120"/>
              </a:rPr>
              <a:t>2</a:t>
            </a:r>
            <a:endParaRPr lang="en-US" sz="2200" dirty="0"/>
          </a:p>
        </p:txBody>
      </p:sp>
      <p:sp>
        <p:nvSpPr>
          <p:cNvPr id="10" name="Text 8"/>
          <p:cNvSpPr/>
          <p:nvPr/>
        </p:nvSpPr>
        <p:spPr>
          <a:xfrm>
            <a:off x="4284006" y="3193732"/>
            <a:ext cx="3163014" cy="352663"/>
          </a:xfrm>
          <a:prstGeom prst="rect">
            <a:avLst/>
          </a:prstGeom>
          <a:noFill/>
          <a:ln/>
        </p:spPr>
        <p:txBody>
          <a:bodyPr wrap="none" lIns="0" tIns="0" rIns="0" bIns="0" rtlCol="0" anchor="t"/>
          <a:lstStyle/>
          <a:p>
            <a:pPr marL="0" indent="0" algn="l">
              <a:lnSpc>
                <a:spcPts val="2750"/>
              </a:lnSpc>
              <a:buNone/>
            </a:pPr>
            <a:r>
              <a:rPr lang="en-US" sz="3600" b="1" dirty="0">
                <a:solidFill>
                  <a:srgbClr val="2B4150"/>
                </a:solidFill>
                <a:latin typeface="MingLiU_HKSCS-ExtB" panose="02020500000000000000" pitchFamily="18" charset="-120"/>
                <a:ea typeface="MingLiU_HKSCS-ExtB" panose="02020500000000000000" pitchFamily="18" charset="-120"/>
                <a:cs typeface="MuseoModerno Medium" pitchFamily="34" charset="-120"/>
              </a:rPr>
              <a:t>Assessment Strategies</a:t>
            </a:r>
            <a:endParaRPr lang="en-US" sz="3600" b="1" dirty="0">
              <a:latin typeface="MingLiU_HKSCS-ExtB" panose="02020500000000000000" pitchFamily="18" charset="-120"/>
              <a:ea typeface="MingLiU_HKSCS-ExtB" panose="02020500000000000000" pitchFamily="18" charset="-120"/>
            </a:endParaRPr>
          </a:p>
        </p:txBody>
      </p:sp>
      <p:sp>
        <p:nvSpPr>
          <p:cNvPr id="11" name="Text 9"/>
          <p:cNvSpPr/>
          <p:nvPr/>
        </p:nvSpPr>
        <p:spPr>
          <a:xfrm>
            <a:off x="4284006" y="3818869"/>
            <a:ext cx="6899672" cy="361117"/>
          </a:xfrm>
          <a:prstGeom prst="rect">
            <a:avLst/>
          </a:prstGeom>
          <a:noFill/>
          <a:ln/>
        </p:spPr>
        <p:txBody>
          <a:bodyPr wrap="none" lIns="0" tIns="0" rIns="0" bIns="0" rtlCol="0" anchor="t"/>
          <a:lstStyle/>
          <a:p>
            <a:pPr marL="0" indent="0" algn="l">
              <a:lnSpc>
                <a:spcPts val="2800"/>
              </a:lnSpc>
              <a:buNone/>
            </a:pPr>
            <a:r>
              <a:rPr lang="en-US" sz="2400" b="1" dirty="0">
                <a:solidFill>
                  <a:srgbClr val="2B4150"/>
                </a:solidFill>
                <a:highlight>
                  <a:srgbClr val="FF00FF"/>
                </a:highlight>
                <a:latin typeface="Source Sans Pro" pitchFamily="34" charset="0"/>
                <a:ea typeface="Source Sans Pro" pitchFamily="34" charset="-122"/>
                <a:cs typeface="Source Sans Pro" pitchFamily="34" charset="-120"/>
              </a:rPr>
              <a:t>Use a mix of formative, summative, and performance-based assessments.</a:t>
            </a:r>
            <a:endParaRPr lang="en-US" sz="2400" b="1" dirty="0">
              <a:highlight>
                <a:srgbClr val="FF00FF"/>
              </a:highlight>
            </a:endParaRPr>
          </a:p>
        </p:txBody>
      </p:sp>
      <p:sp>
        <p:nvSpPr>
          <p:cNvPr id="12" name="Shape 10"/>
          <p:cNvSpPr/>
          <p:nvPr/>
        </p:nvSpPr>
        <p:spPr>
          <a:xfrm>
            <a:off x="5253037" y="4479131"/>
            <a:ext cx="8474273" cy="15240"/>
          </a:xfrm>
          <a:prstGeom prst="roundRect">
            <a:avLst>
              <a:gd name="adj" fmla="val 222227"/>
            </a:avLst>
          </a:prstGeom>
          <a:solidFill>
            <a:srgbClr val="D9D4C9"/>
          </a:solidFill>
          <a:ln/>
        </p:spPr>
      </p:sp>
      <p:sp>
        <p:nvSpPr>
          <p:cNvPr id="13" name="Shape 11"/>
          <p:cNvSpPr/>
          <p:nvPr/>
        </p:nvSpPr>
        <p:spPr>
          <a:xfrm>
            <a:off x="790218" y="4607243"/>
            <a:ext cx="4924782" cy="1300639"/>
          </a:xfrm>
          <a:prstGeom prst="roundRect">
            <a:avLst>
              <a:gd name="adj" fmla="val 2604"/>
            </a:avLst>
          </a:prstGeom>
          <a:solidFill>
            <a:srgbClr val="F3EEE3"/>
          </a:solidFill>
          <a:ln/>
        </p:spPr>
      </p:sp>
      <p:sp>
        <p:nvSpPr>
          <p:cNvPr id="14" name="Text 12"/>
          <p:cNvSpPr/>
          <p:nvPr/>
        </p:nvSpPr>
        <p:spPr>
          <a:xfrm>
            <a:off x="1015960" y="5031819"/>
            <a:ext cx="158591" cy="451485"/>
          </a:xfrm>
          <a:prstGeom prst="rect">
            <a:avLst/>
          </a:prstGeom>
          <a:noFill/>
          <a:ln/>
        </p:spPr>
        <p:txBody>
          <a:bodyPr wrap="none" lIns="0" tIns="0" rIns="0" bIns="0" rtlCol="0" anchor="t"/>
          <a:lstStyle/>
          <a:p>
            <a:pPr marL="0" indent="0" algn="ctr">
              <a:lnSpc>
                <a:spcPts val="3550"/>
              </a:lnSpc>
              <a:buNone/>
            </a:pPr>
            <a:r>
              <a:rPr lang="en-US" sz="2200" dirty="0">
                <a:solidFill>
                  <a:srgbClr val="2B4150"/>
                </a:solidFill>
                <a:latin typeface="MuseoModerno Medium" pitchFamily="34" charset="0"/>
                <a:ea typeface="MuseoModerno Medium" pitchFamily="34" charset="-122"/>
                <a:cs typeface="MuseoModerno Medium" pitchFamily="34" charset="-120"/>
              </a:rPr>
              <a:t>3</a:t>
            </a:r>
            <a:endParaRPr lang="en-US" sz="2200" dirty="0"/>
          </a:p>
        </p:txBody>
      </p:sp>
      <p:sp>
        <p:nvSpPr>
          <p:cNvPr id="15" name="Text 13"/>
          <p:cNvSpPr/>
          <p:nvPr/>
        </p:nvSpPr>
        <p:spPr>
          <a:xfrm>
            <a:off x="6129813" y="4679156"/>
            <a:ext cx="2822258" cy="352663"/>
          </a:xfrm>
          <a:prstGeom prst="rect">
            <a:avLst/>
          </a:prstGeom>
          <a:noFill/>
          <a:ln/>
        </p:spPr>
        <p:txBody>
          <a:bodyPr wrap="none" lIns="0" tIns="0" rIns="0" bIns="0" rtlCol="0" anchor="t"/>
          <a:lstStyle/>
          <a:p>
            <a:pPr marL="0" indent="0" algn="l">
              <a:lnSpc>
                <a:spcPts val="2750"/>
              </a:lnSpc>
              <a:buNone/>
            </a:pPr>
            <a:r>
              <a:rPr lang="en-US" sz="3600" b="1" dirty="0">
                <a:solidFill>
                  <a:srgbClr val="2B4150"/>
                </a:solidFill>
                <a:latin typeface="MingLiU_HKSCS-ExtB" panose="02020500000000000000" pitchFamily="18" charset="-120"/>
                <a:ea typeface="MingLiU_HKSCS-ExtB" panose="02020500000000000000" pitchFamily="18" charset="-120"/>
                <a:cs typeface="MuseoModerno Medium" pitchFamily="34" charset="-120"/>
              </a:rPr>
              <a:t>Cultural relevance</a:t>
            </a:r>
            <a:endParaRPr lang="en-US" sz="3600" b="1" dirty="0">
              <a:latin typeface="MingLiU_HKSCS-ExtB" panose="02020500000000000000" pitchFamily="18" charset="-120"/>
              <a:ea typeface="MingLiU_HKSCS-ExtB" panose="02020500000000000000" pitchFamily="18" charset="-120"/>
            </a:endParaRPr>
          </a:p>
        </p:txBody>
      </p:sp>
      <p:sp>
        <p:nvSpPr>
          <p:cNvPr id="16" name="Text 14"/>
          <p:cNvSpPr/>
          <p:nvPr/>
        </p:nvSpPr>
        <p:spPr>
          <a:xfrm>
            <a:off x="6013133" y="5321022"/>
            <a:ext cx="5401866" cy="361117"/>
          </a:xfrm>
          <a:prstGeom prst="rect">
            <a:avLst/>
          </a:prstGeom>
          <a:noFill/>
          <a:ln/>
        </p:spPr>
        <p:txBody>
          <a:bodyPr wrap="none" lIns="0" tIns="0" rIns="0" bIns="0" rtlCol="0" anchor="t"/>
          <a:lstStyle/>
          <a:p>
            <a:pPr marL="0" indent="0" algn="l">
              <a:lnSpc>
                <a:spcPts val="2800"/>
              </a:lnSpc>
              <a:buNone/>
            </a:pPr>
            <a:r>
              <a:rPr lang="en-US" sz="2400" b="1" dirty="0">
                <a:solidFill>
                  <a:srgbClr val="2B4150"/>
                </a:solidFill>
                <a:highlight>
                  <a:srgbClr val="FFFF00"/>
                </a:highlight>
                <a:latin typeface="Source Sans Pro" pitchFamily="34" charset="0"/>
                <a:ea typeface="Source Sans Pro" pitchFamily="34" charset="-122"/>
                <a:cs typeface="Source Sans Pro" pitchFamily="34" charset="-120"/>
              </a:rPr>
              <a:t>Ensure inclusivity and adaptability to meet diverse needs.</a:t>
            </a:r>
            <a:endParaRPr lang="en-US" sz="2400" b="1" dirty="0">
              <a:highlight>
                <a:srgbClr val="FFFF00"/>
              </a:highlight>
            </a:endParaRPr>
          </a:p>
        </p:txBody>
      </p:sp>
      <p:sp>
        <p:nvSpPr>
          <p:cNvPr id="17" name="Text 15"/>
          <p:cNvSpPr/>
          <p:nvPr/>
        </p:nvSpPr>
        <p:spPr>
          <a:xfrm>
            <a:off x="334108" y="6048682"/>
            <a:ext cx="14067691" cy="1444466"/>
          </a:xfrm>
          <a:prstGeom prst="rect">
            <a:avLst/>
          </a:prstGeom>
          <a:noFill/>
          <a:ln/>
        </p:spPr>
        <p:txBody>
          <a:bodyPr wrap="square" lIns="0" tIns="0" rIns="0" bIns="0" rtlCol="0" anchor="t"/>
          <a:lstStyle/>
          <a:p>
            <a:pPr marL="0" indent="0">
              <a:lnSpc>
                <a:spcPts val="2800"/>
              </a:lnSpc>
              <a:buNone/>
            </a:pPr>
            <a:r>
              <a:rPr lang="en-US" sz="2400" b="1" dirty="0">
                <a:solidFill>
                  <a:srgbClr val="2B4150"/>
                </a:solidFill>
                <a:highlight>
                  <a:srgbClr val="00FFFF"/>
                </a:highlight>
                <a:latin typeface="Source Sans Pro" pitchFamily="34" charset="0"/>
                <a:ea typeface="Source Sans Pro" pitchFamily="34" charset="-122"/>
                <a:cs typeface="Source Sans Pro" pitchFamily="34" charset="-120"/>
              </a:rPr>
              <a:t>By integrating these strategies, we can create an international science curriculum that empowers students worldwide. To implement these insights effectively, educators and curriculum developers should collaborate to adapt the curriculum to their specific contexts. Ongoing evaluation and refinement are essential to ensure the curriculum remains relevant and effective. Thank you for joining this presentation, and let's work together to inspire the next generation of scientists!</a:t>
            </a:r>
            <a:endParaRPr lang="en-US" sz="2400" b="1" dirty="0">
              <a:highlight>
                <a:srgbClr val="00FFFF"/>
              </a:highligh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783</Words>
  <Application>Microsoft Office PowerPoint</Application>
  <PresentationFormat>Custom</PresentationFormat>
  <Paragraphs>67</Paragraphs>
  <Slides>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Mongolian Baiti</vt:lpstr>
      <vt:lpstr>Arial Rounded MT Bold</vt:lpstr>
      <vt:lpstr>Gill Sans Ultra Bold</vt:lpstr>
      <vt:lpstr>MingLiU_HKSCS-ExtB</vt:lpstr>
      <vt:lpstr>Arial Black</vt:lpstr>
      <vt:lpstr>Arial</vt:lpstr>
      <vt:lpstr>Source Sans Pro</vt:lpstr>
      <vt:lpstr>Gill Sans Ultra Bold Condensed</vt:lpstr>
      <vt:lpstr>Britannic Bold</vt:lpstr>
      <vt:lpstr>MuseoModerno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Windows</cp:lastModifiedBy>
  <cp:revision>2</cp:revision>
  <dcterms:created xsi:type="dcterms:W3CDTF">2025-02-18T13:48:01Z</dcterms:created>
  <dcterms:modified xsi:type="dcterms:W3CDTF">2025-02-18T14:26:08Z</dcterms:modified>
</cp:coreProperties>
</file>