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5" r:id="rId4"/>
    <p:sldId id="264" r:id="rId5"/>
    <p:sldId id="263" r:id="rId6"/>
    <p:sldId id="262" r:id="rId7"/>
    <p:sldId id="261" r:id="rId8"/>
    <p:sldId id="260" r:id="rId9"/>
    <p:sldId id="258" r:id="rId10"/>
    <p:sldId id="257"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n.wikipedia.org/wiki/Title_sequenc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en.wikipedia.org/wiki/Dubbing_(filmmak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Chroma_key" TargetMode="External"/><Relationship Id="rId2" Type="http://schemas.openxmlformats.org/officeDocument/2006/relationships/hyperlink" Target="https://en.wikipedia.org/w/index.php?title=Bluescreen_director&amp;action=edit&amp;redlink=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ndex.php?title=Visual_effects_artist&amp;action=edit&amp;redlink=1" TargetMode="External"/><Relationship Id="rId2" Type="http://schemas.openxmlformats.org/officeDocument/2006/relationships/hyperlink" Target="https://en.wikipedia.org/wiki/VFX" TargetMode="External"/><Relationship Id="rId1" Type="http://schemas.openxmlformats.org/officeDocument/2006/relationships/slideLayout" Target="../slideLayouts/slideLayout2.xml"/><Relationship Id="rId5" Type="http://schemas.openxmlformats.org/officeDocument/2006/relationships/hyperlink" Target="https://en.wikipedia.org/wiki/Visual_effects" TargetMode="External"/><Relationship Id="rId4" Type="http://schemas.openxmlformats.org/officeDocument/2006/relationships/hyperlink" Target="https://en.wikipedia.org/wiki/Visual_effects_supervisor"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Sound_editor_(filmmaking)" TargetMode="External"/><Relationship Id="rId2" Type="http://schemas.openxmlformats.org/officeDocument/2006/relationships/hyperlink" Target="https://en.wikipedia.org/wiki/Video_editing" TargetMode="External"/><Relationship Id="rId1" Type="http://schemas.openxmlformats.org/officeDocument/2006/relationships/slideLayout" Target="../slideLayouts/slideLayout2.xml"/><Relationship Id="rId6" Type="http://schemas.openxmlformats.org/officeDocument/2006/relationships/hyperlink" Target="https://en.wikipedia.org/w/index.php?title=Specialist_editor&amp;action=edit&amp;redlink=1" TargetMode="External"/><Relationship Id="rId5" Type="http://schemas.openxmlformats.org/officeDocument/2006/relationships/hyperlink" Target="https://en.wikipedia.org/wiki/Broadcast_designer" TargetMode="External"/><Relationship Id="rId4" Type="http://schemas.openxmlformats.org/officeDocument/2006/relationships/hyperlink" Target="https://en.wikipedia.org/wiki/Foley_artis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Color_grading" TargetMode="External"/><Relationship Id="rId2" Type="http://schemas.openxmlformats.org/officeDocument/2006/relationships/hyperlink" Target="https://en.wikipedia.org/wiki/Cinematograph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Closing_credits" TargetMode="External"/><Relationship Id="rId2" Type="http://schemas.openxmlformats.org/officeDocument/2006/relationships/hyperlink" Target="https://en.wikipedia.org/wiki/Title_sequen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Non-linear_editing_syste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Offline_editing" TargetMode="External"/><Relationship Id="rId2" Type="http://schemas.openxmlformats.org/officeDocument/2006/relationships/hyperlink" Target="https://en.wikipedia.org/wiki/Rough_cut" TargetMode="External"/><Relationship Id="rId1" Type="http://schemas.openxmlformats.org/officeDocument/2006/relationships/slideLayout" Target="../slideLayouts/slideLayout2.xml"/><Relationship Id="rId5" Type="http://schemas.openxmlformats.org/officeDocument/2006/relationships/hyperlink" Target="https://en.wikipedia.org/wiki/Online_editing" TargetMode="External"/><Relationship Id="rId4" Type="http://schemas.openxmlformats.org/officeDocument/2006/relationships/hyperlink" Target="https://en.wikipedia.org/wiki/Production_company"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Audio_mixing_(film_and_televis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Television_crew#Runner" TargetMode="External"/><Relationship Id="rId2" Type="http://schemas.openxmlformats.org/officeDocument/2006/relationships/hyperlink" Target="https://en.wikipedia.org/w/index.php?title=Production_runner&amp;action=edit&amp;redlink=1" TargetMode="External"/><Relationship Id="rId1" Type="http://schemas.openxmlformats.org/officeDocument/2006/relationships/slideLayout" Target="../slideLayouts/slideLayout2.xml"/><Relationship Id="rId4" Type="http://schemas.openxmlformats.org/officeDocument/2006/relationships/hyperlink" Target="https://en.wikipedia.org/wiki/Advertiser"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Foley_artist" TargetMode="External"/><Relationship Id="rId2" Type="http://schemas.openxmlformats.org/officeDocument/2006/relationships/hyperlink" Target="https://en.wikipedia.org/wiki/Sound_effec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television </a:t>
            </a:r>
            <a:r>
              <a:rPr lang="en-US" dirty="0"/>
              <a:t>production</a:t>
            </a:r>
          </a:p>
        </p:txBody>
      </p:sp>
      <p:sp>
        <p:nvSpPr>
          <p:cNvPr id="3" name="Subtitle 2"/>
          <p:cNvSpPr>
            <a:spLocks noGrp="1"/>
          </p:cNvSpPr>
          <p:nvPr>
            <p:ph type="subTitle" idx="1"/>
          </p:nvPr>
        </p:nvSpPr>
        <p:spPr/>
        <p:txBody>
          <a:bodyPr/>
          <a:lstStyle/>
          <a:p>
            <a:r>
              <a:rPr lang="en-US" dirty="0"/>
              <a:t>lectures and practice</a:t>
            </a:r>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1752600"/>
            <a:ext cx="9905999" cy="5105400"/>
          </a:xfrm>
        </p:spPr>
        <p:txBody>
          <a:bodyPr/>
          <a:lstStyle/>
          <a:p>
            <a:pPr marL="0" indent="0">
              <a:buNone/>
            </a:pPr>
            <a:r>
              <a:rPr lang="en-US" b="1" dirty="0"/>
              <a:t>Title sequence designer</a:t>
            </a:r>
          </a:p>
          <a:p>
            <a:pPr marL="0" indent="0">
              <a:buNone/>
            </a:pPr>
            <a:r>
              <a:rPr lang="en-US" dirty="0"/>
              <a:t>A </a:t>
            </a:r>
            <a:r>
              <a:rPr lang="en-US" u="sng" dirty="0">
                <a:hlinkClick r:id="rId2"/>
              </a:rPr>
              <a:t>title sequence</a:t>
            </a:r>
            <a:r>
              <a:rPr lang="en-US" dirty="0"/>
              <a:t>, in a television program, appears at the beginning of the show and displays the show name and credits, usually including actors, producers and, directors. A montage of selected images and a theme song are often included to suggest the essential tone of the series. A title sequence is essential in preparing the audience for the following program, and gives them a sense of familiarity that makes them trust, and feel comfortable with the film. It is up to the </a:t>
            </a:r>
            <a:r>
              <a:rPr lang="en-US" b="1" dirty="0"/>
              <a:t>title sequence designer</a:t>
            </a:r>
            <a:r>
              <a:rPr lang="en-US" dirty="0"/>
              <a:t> to achieve this very goal, and make it catchy, entertaining.</a:t>
            </a:r>
            <a:endParaRPr lang="en-US" dirty="0"/>
          </a:p>
        </p:txBody>
      </p:sp>
    </p:spTree>
    <p:extLst>
      <p:ext uri="{BB962C8B-B14F-4D97-AF65-F5344CB8AC3E}">
        <p14:creationId xmlns:p14="http://schemas.microsoft.com/office/powerpoint/2010/main" val="1939372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676400"/>
            <a:ext cx="9905999" cy="5181599"/>
          </a:xfrm>
        </p:spPr>
        <p:txBody>
          <a:bodyPr/>
          <a:lstStyle/>
          <a:p>
            <a:pPr marL="0" indent="0">
              <a:buNone/>
            </a:pPr>
            <a:r>
              <a:rPr lang="en-US" b="1" dirty="0"/>
              <a:t>ADR editor</a:t>
            </a:r>
          </a:p>
          <a:p>
            <a:pPr marL="0" indent="0">
              <a:buNone/>
            </a:pPr>
            <a:r>
              <a:rPr lang="en-US" u="sng" dirty="0">
                <a:hlinkClick r:id="rId2"/>
              </a:rPr>
              <a:t>Automatic dialogue replacement</a:t>
            </a:r>
            <a:r>
              <a:rPr lang="en-US" dirty="0"/>
              <a:t> (ADR) is the process of replacing dialogue that was recorded incorrectly during filming, with the actors' voices recorded and put into place during editing. The ADR editor oversees the procedure and takes the corrupted dialogue, and replaces it with newly recorded lines to match the actor's mouth on film to make it lip sync correctly.</a:t>
            </a:r>
            <a:endParaRPr lang="en-US" dirty="0"/>
          </a:p>
        </p:txBody>
      </p:sp>
      <p:pic>
        <p:nvPicPr>
          <p:cNvPr id="1026" name="Picture 2" descr="https://upload.wikimedia.org/wikipedia/commons/thumb/0/05/Cabin_dubbing.jpg/480px-Cabin_dubb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6298" y="4645025"/>
            <a:ext cx="2787689" cy="187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002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924050"/>
            <a:ext cx="9905999" cy="4933949"/>
          </a:xfrm>
        </p:spPr>
        <p:txBody>
          <a:bodyPr/>
          <a:lstStyle/>
          <a:p>
            <a:pPr marL="0" indent="0">
              <a:buNone/>
            </a:pPr>
            <a:r>
              <a:rPr lang="en-US" b="1" dirty="0"/>
              <a:t>Bluescreen director/matte artist</a:t>
            </a:r>
          </a:p>
          <a:p>
            <a:pPr marL="0" indent="0">
              <a:buNone/>
            </a:pPr>
            <a:r>
              <a:rPr lang="en-US" dirty="0"/>
              <a:t>Bluescreen is the film technique of shooting foreground action against a blue background, which is then replaced by a separately shot </a:t>
            </a:r>
            <a:r>
              <a:rPr lang="en-US" i="1" dirty="0"/>
              <a:t>background plate</a:t>
            </a:r>
            <a:r>
              <a:rPr lang="en-US" dirty="0"/>
              <a:t> scene by either optical effects or digital composting. This process is directed and </a:t>
            </a:r>
            <a:r>
              <a:rPr lang="en-US" dirty="0" err="1"/>
              <a:t>co-ordinated</a:t>
            </a:r>
            <a:r>
              <a:rPr lang="en-US" dirty="0"/>
              <a:t> by the </a:t>
            </a:r>
            <a:r>
              <a:rPr lang="en-US" dirty="0">
                <a:hlinkClick r:id="rId2" tooltip="Bluescreen director (page does not exist)"/>
              </a:rPr>
              <a:t>bluescreen director</a:t>
            </a:r>
            <a:r>
              <a:rPr lang="en-US" dirty="0"/>
              <a:t>. The matte artist is a part of the special effects department who assists in making scenery and locations that do not exist. They assemble backgrounds using traditional techniques or computers that mix with the footage filmed to create a false set. Both are fairly alike, but </a:t>
            </a:r>
            <a:r>
              <a:rPr lang="en-US" dirty="0">
                <a:hlinkClick r:id="rId3" tooltip="Chroma key"/>
              </a:rPr>
              <a:t>bluescreen</a:t>
            </a:r>
            <a:r>
              <a:rPr lang="en-US" dirty="0"/>
              <a:t> technology is more modern and more widely used.</a:t>
            </a:r>
            <a:endParaRPr lang="en-US" dirty="0"/>
          </a:p>
        </p:txBody>
      </p:sp>
    </p:spTree>
    <p:extLst>
      <p:ext uri="{BB962C8B-B14F-4D97-AF65-F5344CB8AC3E}">
        <p14:creationId xmlns:p14="http://schemas.microsoft.com/office/powerpoint/2010/main" val="1507128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3" y="1944686"/>
            <a:ext cx="9905999" cy="4608513"/>
          </a:xfrm>
        </p:spPr>
        <p:txBody>
          <a:bodyPr>
            <a:normAutofit/>
          </a:bodyPr>
          <a:lstStyle/>
          <a:p>
            <a:pPr marL="0" indent="0">
              <a:buNone/>
            </a:pPr>
            <a:r>
              <a:rPr lang="en-US" b="1" dirty="0"/>
              <a:t>Visual effects artist</a:t>
            </a:r>
          </a:p>
          <a:p>
            <a:pPr marL="0" indent="0">
              <a:buNone/>
            </a:pPr>
            <a:r>
              <a:rPr lang="en-US" dirty="0"/>
              <a:t>visual effects artist (</a:t>
            </a:r>
            <a:r>
              <a:rPr lang="en-US" dirty="0">
                <a:hlinkClick r:id="rId2" tooltip="VFX"/>
              </a:rPr>
              <a:t>VFX</a:t>
            </a:r>
            <a:r>
              <a:rPr lang="en-US" dirty="0"/>
              <a:t>) are used in television productions to create effects that cannot be achieved by normal means, such as depicting travel to other star systems. They are also used when creating the effect by normal means is prohibitively expensive, such as an enormous explosion. They are also used to enhance previously filmed elements, by adding, removing or enhancing objects within the scene. The </a:t>
            </a:r>
            <a:r>
              <a:rPr lang="en-US" dirty="0">
                <a:hlinkClick r:id="rId3" tooltip="Visual effects artist (page does not exist)"/>
              </a:rPr>
              <a:t>visual effects artist</a:t>
            </a:r>
            <a:r>
              <a:rPr lang="en-US" dirty="0"/>
              <a:t> creates these effects, and develops them with the help of the </a:t>
            </a:r>
            <a:r>
              <a:rPr lang="en-US" dirty="0">
                <a:hlinkClick r:id="rId4" tooltip="Visual effects supervisor"/>
              </a:rPr>
              <a:t>visual effects supervisor</a:t>
            </a:r>
            <a:r>
              <a:rPr lang="en-US" dirty="0"/>
              <a:t>. The task of the Visual effects artist differs frequently, and can range from combining extensive over-the-top special effects with computer </a:t>
            </a:r>
            <a:r>
              <a:rPr lang="en-US" dirty="0">
                <a:hlinkClick r:id="rId5" tooltip="Visual effects"/>
              </a:rPr>
              <a:t>visual effects</a:t>
            </a:r>
            <a:r>
              <a:rPr lang="en-US" dirty="0"/>
              <a:t> and CGI animation.</a:t>
            </a:r>
            <a:endParaRPr lang="en-US" dirty="0"/>
          </a:p>
        </p:txBody>
      </p:sp>
    </p:spTree>
    <p:extLst>
      <p:ext uri="{BB962C8B-B14F-4D97-AF65-F5344CB8AC3E}">
        <p14:creationId xmlns:p14="http://schemas.microsoft.com/office/powerpoint/2010/main" val="101547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28205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31521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19312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27881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44028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642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p:txBody>
          <a:bodyPr/>
          <a:lstStyle/>
          <a:p>
            <a:pPr marL="0" indent="0">
              <a:buNone/>
            </a:pPr>
            <a:r>
              <a:rPr lang="en-US" dirty="0"/>
              <a:t>Post-production</a:t>
            </a:r>
          </a:p>
          <a:p>
            <a:pPr marL="0" indent="0">
              <a:buNone/>
            </a:pPr>
            <a:r>
              <a:rPr lang="en-US" dirty="0"/>
              <a:t>Everything after shooting of a film is </a:t>
            </a:r>
            <a:r>
              <a:rPr lang="en-US" b="1" dirty="0"/>
              <a:t>post production</a:t>
            </a:r>
            <a:r>
              <a:rPr lang="en-US" dirty="0"/>
              <a:t>. People involved in this stage of production include the film editor for film editing, video editor for </a:t>
            </a:r>
            <a:r>
              <a:rPr lang="en-US" dirty="0">
                <a:hlinkClick r:id="rId2" tooltip="Video editing"/>
              </a:rPr>
              <a:t>video editing</a:t>
            </a:r>
            <a:r>
              <a:rPr lang="en-US" dirty="0"/>
              <a:t>, publicist for publicity, </a:t>
            </a:r>
            <a:r>
              <a:rPr lang="en-US" dirty="0">
                <a:hlinkClick r:id="rId3" tooltip="Sound editor (filmmaking)"/>
              </a:rPr>
              <a:t>sound editor</a:t>
            </a:r>
            <a:r>
              <a:rPr lang="en-US" dirty="0"/>
              <a:t>, </a:t>
            </a:r>
            <a:r>
              <a:rPr lang="en-US" dirty="0">
                <a:hlinkClick r:id="rId4" tooltip="Foley artist"/>
              </a:rPr>
              <a:t>Foley artist</a:t>
            </a:r>
            <a:r>
              <a:rPr lang="en-US" dirty="0"/>
              <a:t>, composer, </a:t>
            </a:r>
            <a:r>
              <a:rPr lang="en-US" dirty="0">
                <a:hlinkClick r:id="rId5" tooltip="Broadcast designer"/>
              </a:rPr>
              <a:t>title sequence designer</a:t>
            </a:r>
            <a:r>
              <a:rPr lang="en-US" dirty="0"/>
              <a:t>, and </a:t>
            </a:r>
            <a:r>
              <a:rPr lang="en-US" dirty="0">
                <a:hlinkClick r:id="rId6" tooltip="Specialist editor (page does not exist)"/>
              </a:rPr>
              <a:t>specialist editors</a:t>
            </a:r>
            <a:r>
              <a:rPr lang="en-US" dirty="0"/>
              <a:t>.</a:t>
            </a:r>
            <a:endParaRPr lang="en-US" dirty="0"/>
          </a:p>
        </p:txBody>
      </p:sp>
    </p:spTree>
    <p:extLst>
      <p:ext uri="{BB962C8B-B14F-4D97-AF65-F5344CB8AC3E}">
        <p14:creationId xmlns:p14="http://schemas.microsoft.com/office/powerpoint/2010/main" val="159093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65969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p:txBody>
          <a:bodyPr/>
          <a:lstStyle/>
          <a:p>
            <a:pPr marL="0" indent="0">
              <a:buNone/>
            </a:pPr>
            <a:r>
              <a:rPr lang="en-US" b="1" dirty="0"/>
              <a:t>Colorist</a:t>
            </a:r>
          </a:p>
          <a:p>
            <a:pPr marL="0" indent="0">
              <a:buNone/>
            </a:pPr>
            <a:r>
              <a:rPr lang="en-US" dirty="0"/>
              <a:t>The colorist interprets the program's visual look, often supervised by post-production producers and the </a:t>
            </a:r>
            <a:r>
              <a:rPr lang="en-US" dirty="0">
                <a:hlinkClick r:id="rId2" tooltip="Cinematographer"/>
              </a:rPr>
              <a:t>cinematographer</a:t>
            </a:r>
            <a:r>
              <a:rPr lang="en-US" dirty="0"/>
              <a:t>. Digital tools in the </a:t>
            </a:r>
            <a:r>
              <a:rPr lang="en-US" dirty="0">
                <a:hlinkClick r:id="rId3" tooltip="Color grading"/>
              </a:rPr>
              <a:t>color grading</a:t>
            </a:r>
            <a:r>
              <a:rPr lang="en-US" dirty="0"/>
              <a:t> suite control brightness, contrast, color, and the general "mood" of each shot, usually in an effort to make a scene appear to flow naturally from one shot to the next.</a:t>
            </a:r>
            <a:endParaRPr lang="en-US" dirty="0"/>
          </a:p>
        </p:txBody>
      </p:sp>
    </p:spTree>
    <p:extLst>
      <p:ext uri="{BB962C8B-B14F-4D97-AF65-F5344CB8AC3E}">
        <p14:creationId xmlns:p14="http://schemas.microsoft.com/office/powerpoint/2010/main" val="2279362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p:txBody>
          <a:bodyPr/>
          <a:lstStyle/>
          <a:p>
            <a:pPr marL="0" indent="0">
              <a:buNone/>
            </a:pPr>
            <a:r>
              <a:rPr lang="en-US" b="1" dirty="0"/>
              <a:t>Composer</a:t>
            </a:r>
          </a:p>
          <a:p>
            <a:pPr marL="0" indent="0">
              <a:buNone/>
            </a:pPr>
            <a:r>
              <a:rPr lang="en-US" dirty="0"/>
              <a:t>A </a:t>
            </a:r>
            <a:r>
              <a:rPr lang="en-US" b="1" dirty="0"/>
              <a:t>composer</a:t>
            </a:r>
            <a:r>
              <a:rPr lang="en-US" dirty="0"/>
              <a:t> writes the music for a production. They may also conduct an orchestra, or part of an orchestra, that plays the music. The composer occasionally writes theme music for a television show. A television program's theme music is a melody closely associated with the show, usually played during the </a:t>
            </a:r>
            <a:r>
              <a:rPr lang="en-US" dirty="0">
                <a:hlinkClick r:id="rId2" tooltip="Title sequence"/>
              </a:rPr>
              <a:t>title sequence</a:t>
            </a:r>
            <a:r>
              <a:rPr lang="en-US" dirty="0"/>
              <a:t> and end </a:t>
            </a:r>
            <a:r>
              <a:rPr lang="en-US" dirty="0">
                <a:hlinkClick r:id="rId3" tooltip="Closing credits"/>
              </a:rPr>
              <a:t>closing credits</a:t>
            </a:r>
            <a:r>
              <a:rPr lang="en-US" dirty="0"/>
              <a:t>. If accompanied by lyrics, it is a </a:t>
            </a:r>
            <a:r>
              <a:rPr lang="en-US" i="1" dirty="0"/>
              <a:t>theme song</a:t>
            </a:r>
            <a:r>
              <a:rPr lang="en-US" dirty="0"/>
              <a:t>.</a:t>
            </a:r>
            <a:endParaRPr lang="en-US" dirty="0"/>
          </a:p>
        </p:txBody>
      </p:sp>
    </p:spTree>
    <p:extLst>
      <p:ext uri="{BB962C8B-B14F-4D97-AF65-F5344CB8AC3E}">
        <p14:creationId xmlns:p14="http://schemas.microsoft.com/office/powerpoint/2010/main" val="939434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1847850"/>
            <a:ext cx="9905999" cy="5010149"/>
          </a:xfrm>
        </p:spPr>
        <p:txBody>
          <a:bodyPr/>
          <a:lstStyle/>
          <a:p>
            <a:pPr marL="0" indent="0">
              <a:buNone/>
            </a:pPr>
            <a:r>
              <a:rPr lang="en-US" b="1" dirty="0"/>
              <a:t>Editor</a:t>
            </a:r>
          </a:p>
          <a:p>
            <a:pPr marL="0" indent="0">
              <a:buNone/>
            </a:pPr>
            <a:r>
              <a:rPr lang="en-US" dirty="0"/>
              <a:t>The editor works in tandem with the director to edit raw footage into a finished work. The director has ultimate accountability for editing choices, but often the editor contributes substantially to the creative decisions concerned in piecing together a finalized product. Often the editor commences their role whilst filming is still in process, by compiling initial takes of footage. It is an extremely long process to edit a television show, demonstrating the importance, and significance editing has on a production. Gradually more editors work on </a:t>
            </a:r>
            <a:r>
              <a:rPr lang="en-US" dirty="0">
                <a:hlinkClick r:id="rId2" tooltip="Non-linear editing system"/>
              </a:rPr>
              <a:t>non-linear editing systems</a:t>
            </a:r>
            <a:r>
              <a:rPr lang="en-US" dirty="0"/>
              <a:t> (NLE), limiting physical touching of the actual film, decreasing film corruption due to touch.</a:t>
            </a:r>
            <a:endParaRPr lang="en-US" dirty="0"/>
          </a:p>
        </p:txBody>
      </p:sp>
    </p:spTree>
    <p:extLst>
      <p:ext uri="{BB962C8B-B14F-4D97-AF65-F5344CB8AC3E}">
        <p14:creationId xmlns:p14="http://schemas.microsoft.com/office/powerpoint/2010/main" val="1094765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normAutofit/>
          </a:bodyPr>
          <a:lstStyle/>
          <a:p>
            <a:pPr marL="0" indent="0">
              <a:buNone/>
            </a:pPr>
            <a:r>
              <a:rPr lang="en-US" dirty="0"/>
              <a:t>The editor follows the screenplay as the guide for establishing the structure of the story, and assembles the various shots and takes for greater, clearer artistic effect. There are several editing stages. In the first stage, the editor is supervised by the director, who conveys their vision to the editor. So this first </a:t>
            </a:r>
            <a:r>
              <a:rPr lang="en-US" dirty="0">
                <a:hlinkClick r:id="rId2" tooltip="Rough cut"/>
              </a:rPr>
              <a:t>rough cut</a:t>
            </a:r>
            <a:r>
              <a:rPr lang="en-US" dirty="0"/>
              <a:t> is created during </a:t>
            </a:r>
            <a:r>
              <a:rPr lang="en-US" i="1" dirty="0">
                <a:hlinkClick r:id="rId3" tooltip="Offline editing"/>
              </a:rPr>
              <a:t>offline editing</a:t>
            </a:r>
            <a:r>
              <a:rPr lang="en-US" dirty="0"/>
              <a:t>. After the first stage, the following cuts may be supervised by one or more television producers, who represent the </a:t>
            </a:r>
            <a:r>
              <a:rPr lang="en-US" dirty="0">
                <a:hlinkClick r:id="rId4" tooltip="Production company"/>
              </a:rPr>
              <a:t>production company</a:t>
            </a:r>
            <a:r>
              <a:rPr lang="en-US" dirty="0"/>
              <a:t> and its investors. Consequently, the final cut is the one that most closely represents what the studio wants from the film, and not necessarily what the director wants during </a:t>
            </a:r>
            <a:r>
              <a:rPr lang="en-US" i="1" dirty="0">
                <a:hlinkClick r:id="rId5" tooltip="Online editing"/>
              </a:rPr>
              <a:t>online editing</a:t>
            </a:r>
            <a:r>
              <a:rPr lang="en-US" dirty="0"/>
              <a:t>.</a:t>
            </a:r>
            <a:endParaRPr lang="en-US" dirty="0"/>
          </a:p>
        </p:txBody>
      </p:sp>
    </p:spTree>
    <p:extLst>
      <p:ext uri="{BB962C8B-B14F-4D97-AF65-F5344CB8AC3E}">
        <p14:creationId xmlns:p14="http://schemas.microsoft.com/office/powerpoint/2010/main" val="100806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Foley artist</a:t>
            </a:r>
          </a:p>
          <a:p>
            <a:pPr marL="0" indent="0">
              <a:buNone/>
            </a:pPr>
            <a:r>
              <a:rPr lang="en-US" dirty="0"/>
              <a:t>The </a:t>
            </a:r>
            <a:r>
              <a:rPr lang="en-US" b="1" dirty="0"/>
              <a:t>Foley artist</a:t>
            </a:r>
            <a:r>
              <a:rPr lang="en-US" dirty="0"/>
              <a:t> on a film crew creates and records many of the sound effects. Foley artists, editors, and supervisors are highly specialized and essential for producing a professional-sounding soundtrack – often reproducing commonplace yet essential sounds like footsteps or the rustle of clothing. The Foley artist also fabricates sounds that weren't correctly recorded while filming, much like the </a:t>
            </a:r>
            <a:r>
              <a:rPr lang="en-US" dirty="0">
                <a:hlinkClick r:id="rId2" tooltip="Audio mixing (film and television)"/>
              </a:rPr>
              <a:t>Sound editor</a:t>
            </a:r>
            <a:r>
              <a:rPr lang="en-US" dirty="0"/>
              <a:t> does with digital sound effects.</a:t>
            </a:r>
            <a:endParaRPr lang="en-US" dirty="0"/>
          </a:p>
        </p:txBody>
      </p:sp>
    </p:spTree>
    <p:extLst>
      <p:ext uri="{BB962C8B-B14F-4D97-AF65-F5344CB8AC3E}">
        <p14:creationId xmlns:p14="http://schemas.microsoft.com/office/powerpoint/2010/main" val="2653628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1790700"/>
            <a:ext cx="9905999" cy="5067300"/>
          </a:xfrm>
        </p:spPr>
        <p:txBody>
          <a:bodyPr/>
          <a:lstStyle/>
          <a:p>
            <a:pPr marL="0" indent="0">
              <a:buNone/>
            </a:pPr>
            <a:r>
              <a:rPr lang="en-US" b="1" dirty="0"/>
              <a:t>Post-production runner</a:t>
            </a:r>
          </a:p>
          <a:p>
            <a:pPr marL="0" indent="0">
              <a:buNone/>
            </a:pPr>
            <a:r>
              <a:rPr lang="en-US" dirty="0"/>
              <a:t>A </a:t>
            </a:r>
            <a:r>
              <a:rPr lang="en-US" b="1" dirty="0"/>
              <a:t>post-production runner</a:t>
            </a:r>
            <a:r>
              <a:rPr lang="en-US" dirty="0"/>
              <a:t>, unlike a </a:t>
            </a:r>
            <a:r>
              <a:rPr lang="en-US" dirty="0">
                <a:hlinkClick r:id="rId2" tooltip="Production runner (page does not exist)"/>
              </a:rPr>
              <a:t>production runner</a:t>
            </a:r>
            <a:r>
              <a:rPr lang="en-US" dirty="0"/>
              <a:t>, carries out tasks essential to the smooth running of a post-production house. </a:t>
            </a:r>
            <a:r>
              <a:rPr lang="en-US" dirty="0">
                <a:hlinkClick r:id="rId3"/>
              </a:rPr>
              <a:t>Runners</a:t>
            </a:r>
            <a:r>
              <a:rPr lang="en-US" dirty="0"/>
              <a:t> are the most junior members of a post-production team</a:t>
            </a:r>
            <a:r>
              <a:rPr lang="en-US" dirty="0" smtClean="0"/>
              <a:t>.</a:t>
            </a:r>
          </a:p>
          <a:p>
            <a:pPr marL="0" indent="0">
              <a:buNone/>
            </a:pPr>
            <a:r>
              <a:rPr lang="en-US" b="1" dirty="0"/>
              <a:t>Publicist</a:t>
            </a:r>
          </a:p>
          <a:p>
            <a:pPr marL="0" indent="0">
              <a:buNone/>
            </a:pPr>
            <a:r>
              <a:rPr lang="en-US" dirty="0"/>
              <a:t>A </a:t>
            </a:r>
            <a:r>
              <a:rPr lang="en-US" b="1" dirty="0"/>
              <a:t>publicist</a:t>
            </a:r>
            <a:r>
              <a:rPr lang="en-US" dirty="0"/>
              <a:t>, or </a:t>
            </a:r>
            <a:r>
              <a:rPr lang="en-US" b="1" dirty="0">
                <a:hlinkClick r:id="rId4" tooltip="Advertiser"/>
              </a:rPr>
              <a:t>advertiser</a:t>
            </a:r>
            <a:r>
              <a:rPr lang="en-US" dirty="0"/>
              <a:t> has the task of raising public awareness of a production, and ultimately increase viewers and sales of it and its merchandise. The publicist's main task is to stimulate demand for a product through advertising and promotion. Advertisers use several recognizable techniques in order to better convince the public to buy a product. These may include</a:t>
            </a:r>
            <a:endParaRPr lang="en-US" dirty="0"/>
          </a:p>
        </p:txBody>
      </p:sp>
    </p:spTree>
    <p:extLst>
      <p:ext uri="{BB962C8B-B14F-4D97-AF65-F5344CB8AC3E}">
        <p14:creationId xmlns:p14="http://schemas.microsoft.com/office/powerpoint/2010/main" val="813434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Sound editor</a:t>
            </a:r>
          </a:p>
          <a:p>
            <a:pPr marL="0" indent="0">
              <a:buNone/>
            </a:pPr>
            <a:r>
              <a:rPr lang="en-US" dirty="0"/>
              <a:t>In television, the </a:t>
            </a:r>
            <a:r>
              <a:rPr lang="en-US" b="1" dirty="0"/>
              <a:t>sound editor</a:t>
            </a:r>
            <a:r>
              <a:rPr lang="en-US" dirty="0"/>
              <a:t> deals with audio editing, adjusting and fixing of the soundtrack. They usually have a major decision-making and creative role when it comes to sound and audio. A sound editor also decides what </a:t>
            </a:r>
            <a:r>
              <a:rPr lang="en-US" dirty="0">
                <a:hlinkClick r:id="rId2" tooltip="Sound effect"/>
              </a:rPr>
              <a:t>sound effects</a:t>
            </a:r>
            <a:r>
              <a:rPr lang="en-US" dirty="0"/>
              <a:t> to use and what effects to achieve from the sound effects, edits and makes new sounds using filters and combining sounds, shaping sound with volume curves, and equalizing. A sound editor places the </a:t>
            </a:r>
            <a:r>
              <a:rPr lang="en-US" b="1" dirty="0">
                <a:hlinkClick r:id="rId3" tooltip="Foley artist"/>
              </a:rPr>
              <a:t>Foley artist</a:t>
            </a:r>
            <a:r>
              <a:rPr lang="en-US" b="1" dirty="0"/>
              <a:t>'s</a:t>
            </a:r>
            <a:r>
              <a:rPr lang="en-US" dirty="0"/>
              <a:t> sounds into the sound track. Often, a sound editor uses a sound effects library, either self-compiled, bought or both.</a:t>
            </a:r>
            <a:endParaRPr lang="en-US" dirty="0"/>
          </a:p>
        </p:txBody>
      </p:sp>
    </p:spTree>
    <p:extLst>
      <p:ext uri="{BB962C8B-B14F-4D97-AF65-F5344CB8AC3E}">
        <p14:creationId xmlns:p14="http://schemas.microsoft.com/office/powerpoint/2010/main" val="16670577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56</TotalTime>
  <Words>346</Words>
  <Application>Microsoft Office PowerPoint</Application>
  <PresentationFormat>Widescreen</PresentationFormat>
  <Paragraphs>46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Trebuchet MS</vt:lpstr>
      <vt:lpstr>Tw Cen MT</vt:lpstr>
      <vt:lpstr>Circuit</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16</cp:revision>
  <dcterms:created xsi:type="dcterms:W3CDTF">2023-02-12T06:18:08Z</dcterms:created>
  <dcterms:modified xsi:type="dcterms:W3CDTF">2023-02-13T15:41:36Z</dcterms:modified>
</cp:coreProperties>
</file>