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DM Sans" pitchFamily="2" charset="0"/>
      <p:regular r:id="rId11"/>
      <p:bold r:id="rId12"/>
    </p:embeddedFont>
    <p:embeddedFont>
      <p:font typeface="DM Sans Bold" pitchFamily="2" charset="0"/>
      <p:bold r:id="rId13"/>
    </p:embeddedFont>
    <p:embeddedFont>
      <p:font typeface="PT Serif" panose="020A0603040505020204" pitchFamily="18" charset="0"/>
      <p:regular r:id="rId14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122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1644" y="607219"/>
            <a:ext cx="7600712" cy="49922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850"/>
              </a:lnSpc>
              <a:buNone/>
            </a:pPr>
            <a:r>
              <a:rPr lang="en-US" sz="62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การจัดสภาพแวดล้อมและกิจกรรมที่ส่งเสริมพัฒนาการการเรียนรู้โดยใช้การทำงานของสมองเป็นฐาน</a:t>
            </a:r>
            <a:endParaRPr lang="en-US" sz="6250" dirty="0"/>
          </a:p>
        </p:txBody>
      </p:sp>
      <p:sp>
        <p:nvSpPr>
          <p:cNvPr id="4" name="Text 1"/>
          <p:cNvSpPr/>
          <p:nvPr/>
        </p:nvSpPr>
        <p:spPr>
          <a:xfrm>
            <a:off x="771644" y="5930146"/>
            <a:ext cx="7600712" cy="10583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การเรียนรู้โดยใช้สมองเป็นฐาน (Brain-Based Learning) มุ่งเน้นการจัดสภาพแวดล้อมและกิจกรรมที่เหมาะสมกับการทำงานของสมอง เพื่อส่งเสริมพัฒนาการการเรียนรู้ในทุกด้าน</a:t>
            </a:r>
            <a:endParaRPr lang="en-US" sz="1700" dirty="0"/>
          </a:p>
        </p:txBody>
      </p:sp>
      <p:sp>
        <p:nvSpPr>
          <p:cNvPr id="5" name="Shape 2"/>
          <p:cNvSpPr/>
          <p:nvPr/>
        </p:nvSpPr>
        <p:spPr>
          <a:xfrm>
            <a:off x="771644" y="7253049"/>
            <a:ext cx="352782" cy="352782"/>
          </a:xfrm>
          <a:prstGeom prst="roundRect">
            <a:avLst>
              <a:gd name="adj" fmla="val 25917098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264" y="7260669"/>
            <a:ext cx="337542" cy="33754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34559" y="7236500"/>
            <a:ext cx="2353151" cy="385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150" b="1" dirty="0">
                <a:solidFill>
                  <a:srgbClr val="383838"/>
                </a:solidFill>
                <a:latin typeface="DM Sans Bold" pitchFamily="34" charset="0"/>
                <a:ea typeface="DM Sans Bold" pitchFamily="34" charset="-122"/>
                <a:cs typeface="DM Sans Bold" pitchFamily="34" charset="-120"/>
              </a:rPr>
              <a:t>by นันทิยา น้อยจันทร์</a:t>
            </a:r>
            <a:endParaRPr lang="en-US" sz="2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16487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การทำงานของสมองกับการเรียนรู้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6280190" y="350031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6356747" y="3532227"/>
            <a:ext cx="357188" cy="446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7017306" y="3500318"/>
            <a:ext cx="2927747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สมองส่วนหน้า</a:t>
            </a:r>
            <a:endParaRPr lang="en-US" sz="2300" dirty="0"/>
          </a:p>
        </p:txBody>
      </p:sp>
      <p:sp>
        <p:nvSpPr>
          <p:cNvPr id="7" name="Text 4"/>
          <p:cNvSpPr/>
          <p:nvPr/>
        </p:nvSpPr>
        <p:spPr>
          <a:xfrm>
            <a:off x="7017306" y="4008477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ควบคุมความคิด, การตัดสินใจ, การแก้ปัญหา, ความจำระยะยาว, และอารมณ์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350031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9" name="Text 6"/>
          <p:cNvSpPr/>
          <p:nvPr/>
        </p:nvSpPr>
        <p:spPr>
          <a:xfrm>
            <a:off x="10248424" y="3532227"/>
            <a:ext cx="357188" cy="446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2</a:t>
            </a:r>
            <a:endParaRPr lang="en-US" sz="2800" dirty="0"/>
          </a:p>
        </p:txBody>
      </p:sp>
      <p:sp>
        <p:nvSpPr>
          <p:cNvPr id="10" name="Text 7"/>
          <p:cNvSpPr/>
          <p:nvPr/>
        </p:nvSpPr>
        <p:spPr>
          <a:xfrm>
            <a:off x="10908983" y="3500318"/>
            <a:ext cx="2927747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สมองส่วนกลาง</a:t>
            </a:r>
            <a:endParaRPr lang="en-US" sz="2300" dirty="0"/>
          </a:p>
        </p:txBody>
      </p:sp>
      <p:sp>
        <p:nvSpPr>
          <p:cNvPr id="11" name="Text 8"/>
          <p:cNvSpPr/>
          <p:nvPr/>
        </p:nvSpPr>
        <p:spPr>
          <a:xfrm>
            <a:off x="10908983" y="4008477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รับผิดชอบการเคลื่อนไหว, ความสมดุล, และการประสานงาน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57915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3" name="Text 10"/>
          <p:cNvSpPr/>
          <p:nvPr/>
        </p:nvSpPr>
        <p:spPr>
          <a:xfrm>
            <a:off x="6356747" y="5611058"/>
            <a:ext cx="357188" cy="446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3</a:t>
            </a:r>
            <a:endParaRPr lang="en-US" sz="2800" dirty="0"/>
          </a:p>
        </p:txBody>
      </p:sp>
      <p:sp>
        <p:nvSpPr>
          <p:cNvPr id="14" name="Text 11"/>
          <p:cNvSpPr/>
          <p:nvPr/>
        </p:nvSpPr>
        <p:spPr>
          <a:xfrm>
            <a:off x="7017306" y="5579150"/>
            <a:ext cx="2927747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สมองส่วนหลัง</a:t>
            </a:r>
            <a:endParaRPr lang="en-US" sz="2300" dirty="0"/>
          </a:p>
        </p:txBody>
      </p:sp>
      <p:sp>
        <p:nvSpPr>
          <p:cNvPr id="15" name="Text 12"/>
          <p:cNvSpPr/>
          <p:nvPr/>
        </p:nvSpPr>
        <p:spPr>
          <a:xfrm>
            <a:off x="7017306" y="6087308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รับผิดชอบการมองเห็น, การได้ยิน, การสัมผัส, และการรับรู้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10171867" y="557915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7" name="Text 14"/>
          <p:cNvSpPr/>
          <p:nvPr/>
        </p:nvSpPr>
        <p:spPr>
          <a:xfrm>
            <a:off x="10248424" y="5611058"/>
            <a:ext cx="357188" cy="446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4</a:t>
            </a:r>
            <a:endParaRPr lang="en-US" sz="2800" dirty="0"/>
          </a:p>
        </p:txBody>
      </p:sp>
      <p:sp>
        <p:nvSpPr>
          <p:cNvPr id="18" name="Text 15"/>
          <p:cNvSpPr/>
          <p:nvPr/>
        </p:nvSpPr>
        <p:spPr>
          <a:xfrm>
            <a:off x="10908983" y="5579150"/>
            <a:ext cx="2927747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สมองส่วนซ้าย</a:t>
            </a:r>
            <a:endParaRPr lang="en-US" sz="2300" dirty="0"/>
          </a:p>
        </p:txBody>
      </p:sp>
      <p:sp>
        <p:nvSpPr>
          <p:cNvPr id="19" name="Text 16"/>
          <p:cNvSpPr/>
          <p:nvPr/>
        </p:nvSpPr>
        <p:spPr>
          <a:xfrm>
            <a:off x="10908983" y="6087308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ควบคุมด้านภาษา, ตรรกะ, การคำนวณ, และการวิเคราะห์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792022"/>
            <a:ext cx="8403431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ทฤษฎีการเรียนรู้โดยใช้สมองเป็นฐาน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793790" y="5131594"/>
            <a:ext cx="13042821" cy="3048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</p:sp>
      <p:sp>
        <p:nvSpPr>
          <p:cNvPr id="5" name="Shape 2"/>
          <p:cNvSpPr/>
          <p:nvPr/>
        </p:nvSpPr>
        <p:spPr>
          <a:xfrm>
            <a:off x="2876669" y="5131594"/>
            <a:ext cx="30480" cy="680442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</p:sp>
      <p:sp>
        <p:nvSpPr>
          <p:cNvPr id="6" name="Shape 3"/>
          <p:cNvSpPr/>
          <p:nvPr/>
        </p:nvSpPr>
        <p:spPr>
          <a:xfrm>
            <a:off x="2636758" y="487644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7" name="Text 4"/>
          <p:cNvSpPr/>
          <p:nvPr/>
        </p:nvSpPr>
        <p:spPr>
          <a:xfrm>
            <a:off x="2713315" y="4908352"/>
            <a:ext cx="357188" cy="446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1096923" y="6038850"/>
            <a:ext cx="3590092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ทฤษฎีการเรียนรู้แบบมีส่วนร่วม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1020604" y="6547009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เน้นการมีส่วนร่วมของนักเรียน, การทำงานเป็นทีม, และการเรียนรู้จากประสบการณ์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299841" y="5131594"/>
            <a:ext cx="30480" cy="680442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</p:sp>
      <p:sp>
        <p:nvSpPr>
          <p:cNvPr id="11" name="Shape 8"/>
          <p:cNvSpPr/>
          <p:nvPr/>
        </p:nvSpPr>
        <p:spPr>
          <a:xfrm>
            <a:off x="7059930" y="487644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2" name="Text 9"/>
          <p:cNvSpPr/>
          <p:nvPr/>
        </p:nvSpPr>
        <p:spPr>
          <a:xfrm>
            <a:off x="7136487" y="4908352"/>
            <a:ext cx="357188" cy="446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2</a:t>
            </a:r>
            <a:endParaRPr lang="en-US" sz="2800" dirty="0"/>
          </a:p>
        </p:txBody>
      </p:sp>
      <p:sp>
        <p:nvSpPr>
          <p:cNvPr id="13" name="Text 10"/>
          <p:cNvSpPr/>
          <p:nvPr/>
        </p:nvSpPr>
        <p:spPr>
          <a:xfrm>
            <a:off x="5740479" y="6038850"/>
            <a:ext cx="314920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ทฤษฎีการเรียนรู้แบบสืบค้น</a:t>
            </a:r>
            <a:endParaRPr lang="en-US" sz="2300" dirty="0"/>
          </a:p>
        </p:txBody>
      </p:sp>
      <p:sp>
        <p:nvSpPr>
          <p:cNvPr id="14" name="Text 11"/>
          <p:cNvSpPr/>
          <p:nvPr/>
        </p:nvSpPr>
        <p:spPr>
          <a:xfrm>
            <a:off x="5443776" y="6547009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นักเรียนค้นคว้า, สร้างความรู้, และแก้ปัญหาด้วยตัวเอง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11723013" y="5131594"/>
            <a:ext cx="30480" cy="680442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</p:sp>
      <p:sp>
        <p:nvSpPr>
          <p:cNvPr id="16" name="Shape 13"/>
          <p:cNvSpPr/>
          <p:nvPr/>
        </p:nvSpPr>
        <p:spPr>
          <a:xfrm>
            <a:off x="11483102" y="487644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7" name="Text 14"/>
          <p:cNvSpPr/>
          <p:nvPr/>
        </p:nvSpPr>
        <p:spPr>
          <a:xfrm>
            <a:off x="11559659" y="4908352"/>
            <a:ext cx="357188" cy="446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3</a:t>
            </a:r>
            <a:endParaRPr lang="en-US" sz="2800" dirty="0"/>
          </a:p>
        </p:txBody>
      </p:sp>
      <p:sp>
        <p:nvSpPr>
          <p:cNvPr id="18" name="Text 15"/>
          <p:cNvSpPr/>
          <p:nvPr/>
        </p:nvSpPr>
        <p:spPr>
          <a:xfrm>
            <a:off x="9960293" y="6038850"/>
            <a:ext cx="3555921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ทฤษฎีการเรียนรู้เชิงสร้างสรรค์</a:t>
            </a:r>
            <a:endParaRPr lang="en-US" sz="2300" dirty="0"/>
          </a:p>
        </p:txBody>
      </p:sp>
      <p:sp>
        <p:nvSpPr>
          <p:cNvPr id="19" name="Text 16"/>
          <p:cNvSpPr/>
          <p:nvPr/>
        </p:nvSpPr>
        <p:spPr>
          <a:xfrm>
            <a:off x="9866948" y="6547009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เน้นการคิดสร้างสรรค์, การแสดงออกทางศิลปะ, และการแก้ปัญหาแบบใหม่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08766"/>
            <a:ext cx="7688461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สภาพแวดล้อมที่เอื้อต่อการเรียนรู้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3820001"/>
            <a:ext cx="3978116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ความปลอดภัยและความรู้สึกเป็นเจ้าของ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4790956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ห้องเรียนที่สะอาด, ปลอดภัย, และเป็นมิตรช่วยให้เด็กๆ รู้สึกปลอดภัยและอยากเข้าเรียน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20001"/>
            <a:ext cx="3949541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การจัดสภาพแวดล้อมที่หลากหลาย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5332928" y="4418886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การใช้สีสัน, เสียง, แสง, และวัสดุที่แตกต่างกันช่วยกระตุ้นประสาทสัมผัสของเด็ก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20001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การจัดระบบการเรียนรู้</a:t>
            </a:r>
            <a:endParaRPr lang="en-US" sz="2300" dirty="0"/>
          </a:p>
        </p:txBody>
      </p:sp>
      <p:sp>
        <p:nvSpPr>
          <p:cNvPr id="8" name="Text 6"/>
          <p:cNvSpPr/>
          <p:nvPr/>
        </p:nvSpPr>
        <p:spPr>
          <a:xfrm>
            <a:off x="9872067" y="4418886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การจัดระบบการเรียนรู้ที่ชัดเจนและเป็นระเบียบช่วยให้เด็กๆ เข้าใจและเรียนรู้ได้ง่ายขึ้น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2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8664" y="580311"/>
            <a:ext cx="7666673" cy="13849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กิจกรรมการเรียนรู้ที่ส่งเสริมพัฒนาการของสมอง</a:t>
            </a:r>
            <a:endParaRPr lang="en-US" sz="4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664" y="2281833"/>
            <a:ext cx="1055251" cy="126634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10502" y="2492812"/>
            <a:ext cx="2770108" cy="346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การเล่น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2110502" y="2965609"/>
            <a:ext cx="6294834" cy="3376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การเล่นช่วยพัฒนาความคิดสร้างสรรค์, การแก้ปัญหา, และทักษะทางสังคม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664" y="3548182"/>
            <a:ext cx="1055251" cy="126634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10502" y="3759160"/>
            <a:ext cx="2770108" cy="346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การเคลื่อนไหว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2110502" y="4231958"/>
            <a:ext cx="6294834" cy="3376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การเคลื่อนไหวร่างกายช่วยกระตุ้นการไหลเวียนโลหิตและพัฒนาสมอง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664" y="4814530"/>
            <a:ext cx="1055251" cy="126634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10502" y="5025509"/>
            <a:ext cx="2770108" cy="346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การใช้ประสาทสัมผัส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2110502" y="5498306"/>
            <a:ext cx="6294834" cy="3376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การใช้ประสาทสัมผัสต่างๆ ช่วยกระตุ้นการเรียนรู้และจดจำได้ดีขึ้น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664" y="6080879"/>
            <a:ext cx="1055251" cy="1570077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110502" y="6291858"/>
            <a:ext cx="2770108" cy="346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การทำงานเป็นทีม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2110502" y="6764655"/>
            <a:ext cx="6294834" cy="675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การทำงานเป็นทีมช่วยพัฒนาทักษะการสื่อสาร, การทำงานร่วมกัน, และการแก้ปัญหา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72947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บทบาทของครูในการจัดการเรียนรู้โดยใช้สมองเป็นฐาน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6280190" y="3501628"/>
            <a:ext cx="7556421" cy="3054906"/>
          </a:xfrm>
          <a:prstGeom prst="roundRect">
            <a:avLst>
              <a:gd name="adj" fmla="val 111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287810" y="3509248"/>
            <a:ext cx="75411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514624" y="3652957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สร้างสภาพแวดล้อมการเรียนรู้ที่เอื้อต่อการเรียนรู้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89024" y="3652957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ออกแบบกิจกรรมที่กระตุ้นความสนใจและการมีส่วนร่วมของนักเรียน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87810" y="4522470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6514624" y="466617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ใช้เทคนิคการสอนที่หลากหลาย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10289024" y="4666178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ให้การสนับสนุนและช่วยเหลือในด้านต่างๆ ตามความต้องการของนักเรียน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87810" y="5535692"/>
            <a:ext cx="75411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514624" y="5679400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สร้างความสัมพันธ์ที่ดีกับนักเรียน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289024" y="5679400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สร้างบรรยากาศแห่งความปลอดภัยและความไว้ใจในห้องเรียน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99461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แนวทางการประเมินผลการเรียนรู้ตามหลักการใช้สมองเป็นฐาน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793790" y="3228142"/>
            <a:ext cx="3664863" cy="2050494"/>
          </a:xfrm>
          <a:prstGeom prst="roundRect">
            <a:avLst>
              <a:gd name="adj" fmla="val 1659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345495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ประเมินแบบองค์รวม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1020604" y="3963114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ประเมินทักษะ, ความรู้, และพฤติกรรมของนักเรียนในหลายๆ ด้าน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228142"/>
            <a:ext cx="3664863" cy="2050494"/>
          </a:xfrm>
          <a:prstGeom prst="roundRect">
            <a:avLst>
              <a:gd name="adj" fmla="val 1659"/>
            </a:avLst>
          </a:prstGeom>
          <a:solidFill>
            <a:srgbClr val="F2EEEE"/>
          </a:solidFill>
          <a:ln/>
        </p:spPr>
      </p:sp>
      <p:sp>
        <p:nvSpPr>
          <p:cNvPr id="8" name="Text 5"/>
          <p:cNvSpPr/>
          <p:nvPr/>
        </p:nvSpPr>
        <p:spPr>
          <a:xfrm>
            <a:off x="4912281" y="345495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ประเมินแบบต่อเนื่อง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4912281" y="3963114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ประเมินผลการเรียนรู้ของนักเรียนอย่างสม่ำเสมอเพื่อติดตามพัฒนาการ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505450"/>
            <a:ext cx="7556421" cy="1324689"/>
          </a:xfrm>
          <a:prstGeom prst="roundRect">
            <a:avLst>
              <a:gd name="adj" fmla="val 2568"/>
            </a:avLst>
          </a:prstGeom>
          <a:solidFill>
            <a:srgbClr val="F2EEEE"/>
          </a:solidFill>
          <a:ln/>
        </p:spPr>
      </p:sp>
      <p:sp>
        <p:nvSpPr>
          <p:cNvPr id="11" name="Text 8"/>
          <p:cNvSpPr/>
          <p:nvPr/>
        </p:nvSpPr>
        <p:spPr>
          <a:xfrm>
            <a:off x="1020604" y="573226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ประเมินแบบร่วมมือ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1020604" y="6240423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ให้นักเรียนมีส่วนร่วมในการประเมินผลการเรียนรู้ของตัวเอง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3209687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สรุปและข้อเสนอแนะ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6280190" y="429410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การจัดสภาพแวดล้อมและกิจกรรมที่ส่งเสริมพัฒนาการการเรียนรู้โดยใช้การทำงานของสมองเป็นฐาน เป็นแนวทางที่ช่วยให้นักเรียนได้เรียนรู้เต็มศักยภาพ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Microsoft Office PowerPoint</Application>
  <PresentationFormat>Custom</PresentationFormat>
  <Paragraphs>66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PT Serif</vt:lpstr>
      <vt:lpstr>DM Sans</vt:lpstr>
      <vt:lpstr>DM Sans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SSRU-PC</cp:lastModifiedBy>
  <cp:revision>1</cp:revision>
  <dcterms:created xsi:type="dcterms:W3CDTF">2025-03-21T04:05:49Z</dcterms:created>
  <dcterms:modified xsi:type="dcterms:W3CDTF">2025-03-21T04:06:41Z</dcterms:modified>
</cp:coreProperties>
</file>