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0" r:id="rId3"/>
    <p:sldId id="258" r:id="rId4"/>
    <p:sldId id="280" r:id="rId5"/>
    <p:sldId id="257" r:id="rId6"/>
    <p:sldId id="261" r:id="rId7"/>
    <p:sldId id="259" r:id="rId8"/>
    <p:sldId id="263" r:id="rId9"/>
    <p:sldId id="260" r:id="rId10"/>
    <p:sldId id="262" r:id="rId11"/>
    <p:sldId id="281" r:id="rId12"/>
    <p:sldId id="264" r:id="rId13"/>
    <p:sldId id="282" r:id="rId14"/>
    <p:sldId id="265" r:id="rId15"/>
    <p:sldId id="274" r:id="rId16"/>
    <p:sldId id="266" r:id="rId17"/>
    <p:sldId id="268" r:id="rId18"/>
    <p:sldId id="269" r:id="rId19"/>
    <p:sldId id="271" r:id="rId20"/>
    <p:sldId id="277" r:id="rId21"/>
    <p:sldId id="272" r:id="rId22"/>
    <p:sldId id="273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6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37D81-45FC-4AB6-81AD-84A182726A8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147DD-A81F-43A7-AFE3-3544E9A0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47DD-A81F-43A7-AFE3-3544E9A082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8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BEB4-99C6-4743-B05C-9B29D2D0BE6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BC7FA96-E8F3-47E6-9E8A-6A06BE6B6D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BEB4-99C6-4743-B05C-9B29D2D0BE6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FA96-E8F3-47E6-9E8A-6A06BE6B6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BEB4-99C6-4743-B05C-9B29D2D0BE6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FA96-E8F3-47E6-9E8A-6A06BE6B6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BEB4-99C6-4743-B05C-9B29D2D0BE6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FA96-E8F3-47E6-9E8A-6A06BE6B6D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BEB4-99C6-4743-B05C-9B29D2D0BE6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BC7FA96-E8F3-47E6-9E8A-6A06BE6B6D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BEB4-99C6-4743-B05C-9B29D2D0BE6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FA96-E8F3-47E6-9E8A-6A06BE6B6D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BEB4-99C6-4743-B05C-9B29D2D0BE6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FA96-E8F3-47E6-9E8A-6A06BE6B6D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BEB4-99C6-4743-B05C-9B29D2D0BE6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FA96-E8F3-47E6-9E8A-6A06BE6B6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BEB4-99C6-4743-B05C-9B29D2D0BE6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FA96-E8F3-47E6-9E8A-6A06BE6B6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BEB4-99C6-4743-B05C-9B29D2D0BE6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FA96-E8F3-47E6-9E8A-6A06BE6B6D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BEB4-99C6-4743-B05C-9B29D2D0BE6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BC7FA96-E8F3-47E6-9E8A-6A06BE6B6D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7DBEB4-99C6-4743-B05C-9B29D2D0BE6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BC7FA96-E8F3-47E6-9E8A-6A06BE6B6D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488832" cy="175260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ความรู้เบื้องต้นเกี่ยวกับการตลาดเพื่อสิ่งแวดล้อม</a:t>
            </a:r>
            <a:endParaRPr lang="en-US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https://www.youtube.com/watch?v=lazygdZxyAU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บทที่ 1</a:t>
            </a:r>
            <a:endParaRPr lang="en-US" sz="6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84" y="0"/>
            <a:ext cx="3928320" cy="392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068960"/>
            <a:ext cx="4064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https://www.freepik.com/vectors/reduce-reuse-recycle</a:t>
            </a:r>
          </a:p>
        </p:txBody>
      </p:sp>
    </p:spTree>
    <p:extLst>
      <p:ext uri="{BB962C8B-B14F-4D97-AF65-F5344CB8AC3E}">
        <p14:creationId xmlns:p14="http://schemas.microsoft.com/office/powerpoint/2010/main" val="7305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แนวทางของธุรกิจเพื่อสิ่งแวดล้อม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การตลาดเพื่อสิ่งแวดล้อม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อยู่บนพื้นฐานของ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แนวทาง 3 ประการ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ธุรกิจ คือ คน (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people)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ผลกำไร (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profit)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โลก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(planet)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ที่มุ่ง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sz="3200" u="sng" dirty="0">
                <a:latin typeface="TH SarabunPSK" pitchFamily="34" charset="-34"/>
                <a:cs typeface="TH SarabunPSK" pitchFamily="34" charset="-34"/>
              </a:rPr>
              <a:t>การพัฒนา การผลิต และการ</a:t>
            </a:r>
            <a:r>
              <a:rPr lang="th-TH" sz="3200" u="sng" dirty="0" smtClean="0">
                <a:latin typeface="TH SarabunPSK" pitchFamily="34" charset="-34"/>
                <a:cs typeface="TH SarabunPSK" pitchFamily="34" charset="-34"/>
              </a:rPr>
              <a:t>จัดหา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ที่มี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ผลกระทบด้านลบน้อยที่สุดต่อ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สิ่งแวดล้อม โดย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ไม่กระทบต่อคุณภาพและประสิทธิภาพการทำงาน 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34862"/>
            <a:ext cx="3456384" cy="326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15376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https://medium.com/@rachel.wu_46312/heres-why-addressing-market-needs-is-more-important-than-financial-sustainability-4d60b6ee5565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39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แนวทางของธุรกิจเพื่อสิ่งแวดล้อม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15376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 https://medium.com/@rachel.wu_46312/heres-why-addressing-market-needs-is-more-important-than-financial-sustainability-4d60b6ee5565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263741"/>
              </p:ext>
            </p:extLst>
          </p:nvPr>
        </p:nvGraphicFramePr>
        <p:xfrm>
          <a:off x="1547664" y="1700808"/>
          <a:ext cx="6096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4439816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มิติ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People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คำนึงถึงผลกระทบต่อผู้คนและสังคม เช่น สุขภาพ ความเป็นอยู่ที่ดี ความเป็นธรร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Profit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ดำเนินธุรกิจให้มีกำไรอย่างยั่งยืน ควบคู่กับจริยธรรมและความรับผิดชอบต่อสังคม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Planet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ลดผลกระทบต่อสิ่งแวดล้อม เช่น ลดขยะ ลดการใช้พลังงาน เลือกใช้วัสดุที่ยั่งยืน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4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วัตถุประสงค์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ของการตลาดเพื่อสิ่งแวดล้อม</a:t>
            </a:r>
            <a:endParaRPr lang="en-US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Autofit/>
          </a:bodyPr>
          <a:lstStyle/>
          <a:p>
            <a:pPr algn="thaiDist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ครอบคลุมขอบเขต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ธุรกิจตั้งแต่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การผลิต การบรรจุ การโฆษณา และการประชาสัมพันธ์  การตลาดที่เป็นมิตรกับสิ่งแวดล้อมไม่เพียงแต่เน้นที่การส่งเสริมผลิตภัณฑ์ที่เป็นมิตรต่อสิ่งแวดล้อมเท่านั้น แต่ยังรวมถึงกลยุทธ์และวิธีการขายสินค้าเหล่านี้เพื่อให้ได้กำไรที่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สมเหตุสมผล</a:t>
            </a:r>
          </a:p>
          <a:p>
            <a:pPr lvl="2" algn="thaiDist"/>
            <a:r>
              <a:rPr lang="th-TH" sz="2800" u="sng" dirty="0" smtClean="0">
                <a:latin typeface="TH SarabunPSK" pitchFamily="34" charset="-34"/>
                <a:cs typeface="TH SarabunPSK" pitchFamily="34" charset="-34"/>
              </a:rPr>
              <a:t>ขจัด</a:t>
            </a:r>
            <a:r>
              <a:rPr lang="th-TH" sz="2800" u="sng" dirty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2800" u="sng" dirty="0" smtClean="0">
                <a:latin typeface="TH SarabunPSK" pitchFamily="34" charset="-34"/>
                <a:cs typeface="TH SarabunPSK" pitchFamily="34" charset="-34"/>
              </a:rPr>
              <a:t>เสีย (</a:t>
            </a:r>
            <a:r>
              <a:rPr lang="en-US" sz="2800" u="sng" dirty="0" smtClean="0">
                <a:latin typeface="TH SarabunPSK" pitchFamily="34" charset="-34"/>
                <a:cs typeface="TH SarabunPSK" pitchFamily="34" charset="-34"/>
              </a:rPr>
              <a:t>Eliminate waste)</a:t>
            </a:r>
            <a:r>
              <a:rPr lang="th-TH" sz="2800" u="sng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u="sng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800" u="sng" dirty="0" smtClean="0">
                <a:latin typeface="TH SarabunPSK" pitchFamily="34" charset="-34"/>
                <a:cs typeface="TH SarabunPSK" pitchFamily="34" charset="-34"/>
              </a:rPr>
              <a:t>ขจัด</a:t>
            </a:r>
            <a:r>
              <a:rPr lang="th-TH" sz="2800" u="sng" dirty="0">
                <a:latin typeface="TH SarabunPSK" pitchFamily="34" charset="-34"/>
                <a:cs typeface="TH SarabunPSK" pitchFamily="34" charset="-34"/>
              </a:rPr>
              <a:t>การสูญเสียทรัพยากร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ลดการใช้ทรัพยากรอย่างสิ้นเปลือง และป้องกันการเกิดขยะหรือของเสียในกระบวนการผลิต การจัดจำหน่าย และการใช้งานของ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ผู้บริโภค 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เช่น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ลดการใช้กระดาษ การใช้น้ำ การลดปริมาณขยะ และใช้วัสดุที่ย่อยสลายได้ทางชีวภาพสำหรับบรรจุภัณฑ์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ต้น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56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วัตถุประสงค์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ของการตลาดเพื่อสิ่งแวดล้อม</a:t>
            </a:r>
            <a:endParaRPr lang="en-US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Autofit/>
          </a:bodyPr>
          <a:lstStyle/>
          <a:p>
            <a:pPr lvl="2" algn="thaiDist"/>
            <a:r>
              <a:rPr lang="th-TH" sz="2800" u="sng" dirty="0" smtClean="0">
                <a:latin typeface="TH SarabunPSK" pitchFamily="34" charset="-34"/>
                <a:cs typeface="TH SarabunPSK" pitchFamily="34" charset="-34"/>
              </a:rPr>
              <a:t>วิศวกรรม</a:t>
            </a:r>
            <a:r>
              <a:rPr lang="th-TH" sz="2800" u="sng" dirty="0" smtClean="0">
                <a:latin typeface="TH SarabunPSK" pitchFamily="34" charset="-34"/>
                <a:cs typeface="TH SarabunPSK" pitchFamily="34" charset="-34"/>
              </a:rPr>
              <a:t>ใหม่ </a:t>
            </a:r>
            <a:r>
              <a:rPr lang="th-TH" sz="2800" u="sng" dirty="0">
                <a:latin typeface="TH SarabunPSK" pitchFamily="34" charset="-34"/>
                <a:cs typeface="TH SarabunPSK" pitchFamily="34" charset="-34"/>
              </a:rPr>
              <a:t>/ คิดค้น</a:t>
            </a:r>
            <a:r>
              <a:rPr lang="th-TH" sz="2800" u="sng" dirty="0" smtClean="0">
                <a:latin typeface="TH SarabunPSK" pitchFamily="34" charset="-34"/>
                <a:cs typeface="TH SarabunPSK" pitchFamily="34" charset="-34"/>
              </a:rPr>
              <a:t>ผลิตภัณฑ์ใหม่ (</a:t>
            </a:r>
            <a:r>
              <a:rPr lang="en-US" sz="2800" u="sng" dirty="0" smtClean="0">
                <a:latin typeface="TH SarabunPSK" pitchFamily="34" charset="-34"/>
                <a:cs typeface="TH SarabunPSK" pitchFamily="34" charset="-34"/>
              </a:rPr>
              <a:t>Re-engineering/Re-invent the products)</a:t>
            </a:r>
            <a:r>
              <a:rPr lang="th-TH" sz="2800" u="sng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คือ การ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พัฒนา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ผลิตภัณฑ์ให้มีผลกระทบต่อสิ่งแวดล้อมน้อยที่สุด โดยออกแบบ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ใหม่หรือปรับเปลี่ยนทั้ง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ในด้านวัตถุดิบ กระบวนการผลิต และการใช้งาน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ผลิตภัณฑ์ เช่น การใช้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ส่วนผสมจากธรรมชาติ ใช้ปุ๋ย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อินทรีย์/ หลีกเลี่ยง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ปุ๋ยที่เป็นพิษที่เป็นอันตรายต่อ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ดิน และ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ผลิตภัณฑ์ที่ใช้พลังงานน้อย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lvl="2" algn="thaiDist"/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6" y="5199583"/>
            <a:ext cx="162424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570" y="6279703"/>
            <a:ext cx="160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H SarabunPSK" pitchFamily="34" charset="-34"/>
                <a:cs typeface="TH SarabunPSK" pitchFamily="34" charset="-34"/>
              </a:rPr>
              <a:t>https://www.techmoblog.com/ooho-water-balls/</a:t>
            </a:r>
          </a:p>
        </p:txBody>
      </p:sp>
    </p:spTree>
    <p:extLst>
      <p:ext uri="{BB962C8B-B14F-4D97-AF65-F5344CB8AC3E}">
        <p14:creationId xmlns:p14="http://schemas.microsoft.com/office/powerpoint/2010/main" val="65532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วัตถุประสงค์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ของการตลาดเพื่อสิ่งแวดล้อม</a:t>
            </a:r>
            <a:endParaRPr lang="en-US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Autofit/>
          </a:bodyPr>
          <a:lstStyle/>
          <a:p>
            <a:pPr lvl="2" algn="thaiDist"/>
            <a:r>
              <a:rPr lang="th-TH" sz="2900" u="sng" dirty="0">
                <a:latin typeface="TH SarabunPSK" pitchFamily="34" charset="-34"/>
                <a:cs typeface="TH SarabunPSK" pitchFamily="34" charset="-34"/>
              </a:rPr>
              <a:t>ให้ราคาสะท้อน</a:t>
            </a:r>
            <a:r>
              <a:rPr lang="th-TH" sz="2900" u="sng" dirty="0" smtClean="0">
                <a:latin typeface="TH SarabunPSK" pitchFamily="34" charset="-34"/>
                <a:cs typeface="TH SarabunPSK" pitchFamily="34" charset="-34"/>
              </a:rPr>
              <a:t>ต้นทุน</a:t>
            </a:r>
            <a:r>
              <a:rPr lang="en-US" sz="2900" u="sng" dirty="0" smtClean="0">
                <a:latin typeface="TH SarabunPSK" pitchFamily="34" charset="-34"/>
                <a:cs typeface="TH SarabunPSK" pitchFamily="34" charset="-34"/>
              </a:rPr>
              <a:t> (Let the price reflect the cost</a:t>
            </a:r>
            <a:r>
              <a:rPr lang="en-US" sz="2900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ราคาสินค้า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ไม่ใช่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แค่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ต้นทุนวัตถุดิบ 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กระบวนการผลิต ต้นทุนเครื่องจักร 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หรือค่าใช้จ่าย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เบ็ดเตล็ดอื่นๆ 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แต่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ควร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สะท้อนต้นทุนสิ่งแวดล้อมที่แฝงอยู่ เช่น ต้นทุนการใช้น้ำ การปล่อยคาร์บอน การทำลายป่า หรือการปนเปื้อนในดินและ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อากาศ เป็นต้น </a:t>
            </a:r>
            <a:endParaRPr lang="en-US" sz="2900" dirty="0" smtClean="0">
              <a:latin typeface="TH SarabunPSK" pitchFamily="34" charset="-34"/>
              <a:cs typeface="TH SarabunPSK" pitchFamily="34" charset="-34"/>
            </a:endParaRPr>
          </a:p>
          <a:p>
            <a:pPr lvl="2" algn="thaiDist"/>
            <a:r>
              <a:rPr lang="th-TH" sz="2900" u="sng" dirty="0" smtClean="0">
                <a:latin typeface="TH SarabunPSK" pitchFamily="34" charset="-34"/>
                <a:cs typeface="TH SarabunPSK" pitchFamily="34" charset="-34"/>
              </a:rPr>
              <a:t>ทำให้การรักษ์สิ่งแวดล้อมเป็น</a:t>
            </a:r>
            <a:r>
              <a:rPr lang="th-TH" sz="2900" u="sng" dirty="0">
                <a:latin typeface="TH SarabunPSK" pitchFamily="34" charset="-34"/>
                <a:cs typeface="TH SarabunPSK" pitchFamily="34" charset="-34"/>
              </a:rPr>
              <a:t>กำไร </a:t>
            </a:r>
            <a:r>
              <a:rPr lang="th-TH" sz="2900" u="sng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900" u="sng" dirty="0" smtClean="0">
                <a:latin typeface="TH SarabunPSK" pitchFamily="34" charset="-34"/>
                <a:cs typeface="TH SarabunPSK" pitchFamily="34" charset="-34"/>
              </a:rPr>
              <a:t>Make Environmentalism profitable)</a:t>
            </a:r>
            <a:r>
              <a:rPr lang="en-US" sz="29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การเปลี่ยน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การใส่ใจสิ่งแวดล้อมให้กลายเป็น </a:t>
            </a:r>
            <a:r>
              <a:rPr lang="en-US" sz="2900" dirty="0" smtClean="0">
                <a:latin typeface="TH SarabunPSK" pitchFamily="34" charset="-34"/>
                <a:cs typeface="TH SarabunPSK" pitchFamily="34" charset="-34"/>
              </a:rPr>
              <a:t>‘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ข้อ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ได้เปรียบทาง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ธุรกิจ</a:t>
            </a:r>
            <a:r>
              <a:rPr lang="en-US" sz="2900" dirty="0" smtClean="0">
                <a:latin typeface="TH SarabunPSK" pitchFamily="34" charset="-34"/>
                <a:cs typeface="TH SarabunPSK" pitchFamily="34" charset="-34"/>
              </a:rPr>
              <a:t>’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 ไม่ใช่ภาระเพิ่ม</a:t>
            </a:r>
            <a:r>
              <a:rPr lang="en-US" sz="29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โดยการตอบสนอง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ความต้องการของผู้บริโภคที่ยินดีจ่ายเพิ่มเพื่อสินค้าที่ปลอดภัยและเป็นมิตรกับ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ธรรมชาติ เช่น ใช้ฉลากลดโลกร้อนเพื่อเพิ่มความเชื่อมั่น ใช้แคมเปญการตลาดสีเขียวเพื่อเพิ่มยอดขาย</a:t>
            </a:r>
            <a:endParaRPr lang="th-TH" sz="29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25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วัตถุประสงค์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ของการตลาดเพื่อสิ่งแวดล้อม</a:t>
            </a:r>
            <a:endParaRPr lang="en-US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Autofit/>
          </a:bodyPr>
          <a:lstStyle/>
          <a:p>
            <a:pPr lvl="2" algn="thaiDist"/>
            <a:r>
              <a:rPr lang="th-TH" sz="2900" u="sng" dirty="0" smtClean="0">
                <a:latin typeface="TH SarabunPSK" pitchFamily="34" charset="-34"/>
                <a:cs typeface="TH SarabunPSK" pitchFamily="34" charset="-34"/>
              </a:rPr>
              <a:t>สร้าง</a:t>
            </a:r>
            <a:r>
              <a:rPr lang="th-TH" sz="2900" u="sng" dirty="0">
                <a:latin typeface="TH SarabunPSK" pitchFamily="34" charset="-34"/>
                <a:cs typeface="TH SarabunPSK" pitchFamily="34" charset="-34"/>
              </a:rPr>
              <a:t>ข้อความที่เป็นมิตรกับ</a:t>
            </a:r>
            <a:r>
              <a:rPr lang="th-TH" sz="2900" u="sng" dirty="0" smtClean="0">
                <a:latin typeface="TH SarabunPSK" pitchFamily="34" charset="-34"/>
                <a:cs typeface="TH SarabunPSK" pitchFamily="34" charset="-34"/>
              </a:rPr>
              <a:t>สิ่งแวดล้อม (</a:t>
            </a:r>
            <a:r>
              <a:rPr lang="en-US" sz="2900" u="sng" dirty="0" smtClean="0">
                <a:latin typeface="TH SarabunPSK" pitchFamily="34" charset="-34"/>
                <a:cs typeface="TH SarabunPSK" pitchFamily="34" charset="-34"/>
              </a:rPr>
              <a:t>Create eco-friendly message</a:t>
            </a:r>
            <a:r>
              <a:rPr lang="en-US" sz="2900" u="sng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900" u="sng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การสื่อสารที่เป็นมิตรกับสิ่งแวดล้อม หมายถึงการสร้างข้อความทางการตลาดที่ช่วย ปลูกจิตสำนึก ให้กับผู้บริโภค ตลอดจนให้ ความรู้ เกี่ยวกับความสำคัญของการพัฒนาสิ่งแวดล้อมอย่างยั่งยืน</a:t>
            </a:r>
            <a:r>
              <a:rPr lang="en-US" sz="29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ไ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ม่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เพียงแค่ ส่งเสริมผลิตภัณฑ์สีเขียว แต่ยังช่วยให้ผู้บริโภค </a:t>
            </a:r>
            <a:r>
              <a:rPr lang="th-TH" sz="2900" b="1" i="1" dirty="0">
                <a:latin typeface="TH SarabunPSK" pitchFamily="34" charset="-34"/>
                <a:cs typeface="TH SarabunPSK" pitchFamily="34" charset="-34"/>
              </a:rPr>
              <a:t>เข้าใจคุณค่าที่แท้จริง</a:t>
            </a:r>
            <a:r>
              <a:rPr lang="th-TH" sz="2900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ของสินค้า และมองเห็น</a:t>
            </a:r>
            <a:r>
              <a:rPr lang="th-TH" sz="2900" b="1" i="1" dirty="0">
                <a:latin typeface="TH SarabunPSK" pitchFamily="34" charset="-34"/>
                <a:cs typeface="TH SarabunPSK" pitchFamily="34" charset="-34"/>
              </a:rPr>
              <a:t>ถึง</a:t>
            </a:r>
            <a:r>
              <a:rPr lang="th-TH" sz="2900" b="1" i="1" dirty="0" smtClean="0">
                <a:latin typeface="TH SarabunPSK" pitchFamily="34" charset="-34"/>
                <a:cs typeface="TH SarabunPSK" pitchFamily="34" charset="-34"/>
              </a:rPr>
              <a:t>ความมุ่งมั่น</a:t>
            </a:r>
            <a:r>
              <a:rPr lang="th-TH" sz="2900" b="1" i="1" dirty="0">
                <a:latin typeface="TH SarabunPSK" pitchFamily="34" charset="-34"/>
                <a:cs typeface="TH SarabunPSK" pitchFamily="34" charset="-34"/>
              </a:rPr>
              <a:t>ของแบรนด์ 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ในการดูแลทั้งลูกค้าและโลกใบ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นี้</a:t>
            </a:r>
          </a:p>
          <a:p>
            <a:pPr marL="594360" lvl="2" indent="0" algn="thaiDist">
              <a:buNone/>
            </a:pP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**** 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การสร้างข้อความที่เป็นมิตรต่อสิ่งแวดล้อม ไม่ได้มีเป้าหมายแค่ “ขายของ” แต่ยังต้องการ “เปลี่ยนความคิด” ของผู้บริโภคให้ตระหนักถึงพลังของการเลือกที่ดีต่อโลก และดีต่อ</a:t>
            </a:r>
            <a:r>
              <a:rPr lang="th-TH" sz="2500" dirty="0" smtClean="0">
                <a:latin typeface="TH SarabunPSK" pitchFamily="34" charset="-34"/>
                <a:cs typeface="TH SarabunPSK" pitchFamily="34" charset="-34"/>
              </a:rPr>
              <a:t>ตัวเอง 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****</a:t>
            </a:r>
            <a:endParaRPr lang="th-TH" sz="29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55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ความสำคัญ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ของการตลาดเพื่อสิ่งแวดล้อม</a:t>
            </a:r>
            <a:endParaRPr lang="en-US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/>
          </a:bodyPr>
          <a:lstStyle/>
          <a:p>
            <a:pPr algn="thaiDist"/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การได้เปรียบทางการ</a:t>
            </a:r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แข่งขัน </a:t>
            </a:r>
            <a:r>
              <a:rPr lang="en-US" sz="29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ผู้บริโภค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ในปัจจุบันให้ความสำคัญกับสิ่งแวดล้อมมากขึ้น หากธุรกิจแสดงให้เห็นว่าใส่ใจสิ่งแวดล้อมอย่างแท้จริง จะสามารถสร้างความแตกต่างเหนือคู่แข่งได้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9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ผลกระทบด้านต้นทุน </a:t>
            </a:r>
            <a:r>
              <a:rPr lang="en-US" sz="29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ปัจจัยด้านสิ่งแวดล้อม เช่น มลพิษ น้ำเสีย หรือของเสียจากการผลิต กลายเป็นต้นทุนที่ต้องคำนึงถึงเหมือนกับต้นทุนทั่วไป เพราะหากไม่จัดการ อาจถูกบทลงโทษจากภาครัฐหรือเสียภาพลักษณ์</a:t>
            </a:r>
            <a:endParaRPr lang="th-TH" sz="29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การอยู่รอดของธุรกิจ </a:t>
            </a:r>
            <a:r>
              <a:rPr lang="en-US" sz="29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ในยุคที่ทรัพยากรโลกเสื่อมโทรมอย่างรวดเร็ว การตลาดแบบดั้งเดิมที่มุ่งเน้นการบริโภคมากขึ้นเรื่อย ๆ อาจไม่ยั่งยืนอีกต่อไป การตลาดเพื่อสิ่งแวดล้อมจึงเป็นทางเลือกที่จะทำให้ธุรกิจ “อยู่รอดไปพร้อมกับโลก”</a:t>
            </a:r>
            <a:endParaRPr lang="en-US" sz="29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33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ผลกระทบจากการตลาดเพื่อสิ่งแวดล้อม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การตลาดเพื่อสิ่งแวดล้อมไม่เพียงแต่คำนึงถึงผู้ซื้อและผู้ขายเท่านั้น แต่ยังรวมถึง “สิ่งแวดล้อม” ในฐานะ "ผู้มีส่วนได้ส่วนเสีย" อีกหนึ่งราย ซึ่งถือว่าเป็น "บุคคลที่สาม" ในการทำธุรกรรมแนวคิดนี้ช่วยให้การตัดสินใจทางการตลาดมีมิติเชิงจริยธรรมและยั่งยืนมากยิ่งขึ้น การตลาดเพื่อสิ่งแวดล้อมสามารถนำไปสู่ผลลัพธ์ที่ทุกฝ่ายได้ประโยชน์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Triple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Win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, Win–Win–Win)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ดังนี้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(1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ผู้บริโภค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ชนะ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Consumer Wins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):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ได้รับ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ประโยชน์จากผลิตภัณฑ์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(2)บริษัทชนะ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Business Wins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):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สร้าง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กำไรอย่างยุติธรรม มีภาพลักษณ์ที่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ดี ได้รับ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ความเชื่อมั่นจากลูกค้า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และ</a:t>
            </a: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3)สิ่งแวดล้อมชนะ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Ecosystem Wins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):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กระบวนการผลิต การจัดจำหน่าย และการบริโภคไม่ได้ก่อให้เกิดมลพิษ ของเสีย หรือผลกระทบต่อธรรมชาติอย่างรุนแรง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35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บทบาทของการตลาดเพื่อสิ่งแวดล้อม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Autofit/>
          </a:bodyPr>
          <a:lstStyle/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ต่อสิ่งแวดล้อม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ปรับเปลี่ยนเล็กน้อย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ในกระบวนการผลิต เช่น การเปลี่ยนวัตถุดิบ การลดการใช้พลังงาน หรือการเลือกใช้บรรจุภัณฑ์ที่ย่อยสลายได้ สามารถช่วยลด "รอยเท้าทางสิ่งแวดล้อม"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Environmental Footprint)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ได้อย่างมี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นัยสำคัญ</a:t>
            </a:r>
          </a:p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ต่อ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เศรษฐกิจ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แม้สินค้าสีเขียวจะมีราคาสูงกว่าสินค้าทั่วไป แต่ช่วยให้ผู้บริโภคประหยัดค่าใช้จ่ายในระยะยาว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เช่น ค่าสาธารณูปโภค หรือค่ารักษาพยาบาล</a:t>
            </a:r>
          </a:p>
          <a:p>
            <a:pPr algn="thaiDist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ต่อ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ผู้บริโภค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ผู้บริโภค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ได้รับประโยชน์จากผลิตภัณฑ์ที่มี ประสิทธิภาพสูง อายุการใช้งานนาน และปลอดภัยต่อสุขภาพ มากกว่าสินค้าแบบเดิม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ต่อ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บริษัท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บริษัทสามารถ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เข้าถึงตลาดใหม่ที่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ให้ความสำคัญกับ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สิ่งแวดล้อม และยังเสริมสร้างภาพลักษณ์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ดีต่อ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สาธารณะ และเพิ่มความภักดีของลูกค้าในระยะยาว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10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ขับเคลื่อนหลักของการตลาดเพื่อสิ่งแวดล้อม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ระเบียบ/กฎหมายของ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รัฐบาล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นโยบาย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สาธารณะ กฎหมายสิ่งแวดล้อม และข้อบังคับจากภาครัฐ เป็นแรงขับเคลื่อนที่สำคัญในการกระตุ้นให้ภาคธุรกิจดำเนินการตลาดที่เป็นมิตรกับสิ่งแวดล้อม โดยเฉพาะในประเด็นที่เกี่ยวข้อง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กับ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ควบคุมมลพิษการจัดการบรรจุ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ภัณฑ์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มาตรฐาน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การผลิตที่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ยั่งยืน</a:t>
            </a:r>
          </a:p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รับรู้ของผู้บริโภคที่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เพิ่มขึ้น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ผู้บริโภคในปัจจุบันมีความตื่นตัวและใส่ใจมากขึ้นต่อปัญหาสิ่งแวดล้อม ทั้งในด้านวัตถุดิบที่ใช้ ผลกระทบของสินค้า และพฤติกรรมของ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บริษัท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ดังนั้นสิ่งแวดล้อมจึงกลายเป็น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หนึ่งในปัจจัยสำคัญที่ผู้บริโภคใช้ในการตัดสินใจ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ซื้อ ด้วยเหตุนี้บริษัทต่างๆ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จำเป็นต้องมีนโยบายด้านสิ่งแวดล้อมที่ชัดเจน เพื่อรักษาความน่าเชื่อถือและความจงรักภักดีของลูกค้า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89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บทนำ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ารตลาด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สีเขียว  (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Green Marketing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หรือการตลาดเพื่อสิ่งแวดล้อม (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Environmental Marketing)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 หรือการตลาดที่เป็นมิตรกับสิ่งแวดล้อม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 (Eco-friendly Marketing)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 สามารถ</a:t>
            </a:r>
            <a:r>
              <a:rPr lang="th-TH" sz="3000" b="1" u="sng" dirty="0">
                <a:latin typeface="TH SarabunPSK" pitchFamily="34" charset="-34"/>
                <a:cs typeface="TH SarabunPSK" pitchFamily="34" charset="-34"/>
              </a:rPr>
              <a:t>ยุติ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การบริโภคที่ไม่เลือกปฏิบัติ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โดยความประมาทเลินเล่อได้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หรือไม่?  </a:t>
            </a:r>
            <a:endParaRPr lang="th-TH" sz="3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การตลาด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สีเขียวสามารถช่วยโลกจากการถูกเอารัดเอาเปรียบอย่างไร้ความปราณีไปสู่การสูญ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พันธุ์ได้หรือไม่? 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65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183198"/>
            <a:ext cx="77724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ตัวขับเคลื่อนหลักของการตลาดเพื่อสิ่งแวดล้อม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ความจำเป็นสำหรับยุคการแข่งขัน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ในยุคที่การแข่งขันทางธุรกิจรุนแรงขึ้น การตลาดเพื่อสิ่งแวดล้อมไม่ใช่เพียงแค่ "ความดีงาม" แต่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กลายเป็นกล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ยุทธ์ที่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จำเป็นสำหรับ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การสร้างความได้เปรียบทางการแข่งขัน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Competitive Advantage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บริษัท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สามารถลดต้นทุน (การลงทุนในเทคโนโลยีสะอาดอาจทำให้ลดต้นทุนระยะยาว),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นำเสนอสิ่งที่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แตกต่าง (ความแตกต่างของสินค้าและแบรนด์ที่มุ่งเน้นการรักษ์โลก) , หรือสร้าง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ความภักดีต่อแบ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รนด์จาก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การดำเนินธุรกิจที่เป็นมิตรกับสิ่งแวดล้อม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(เมื่อ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แบรนด์สามารถสร้างความสัมพันธ์เชิงคุณค่ากับลูกค้า ก็จะได้รับความไว้วางใจและการซื้อ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ซ้ำ) จะ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มีโอกาสอยู่รอดและเติบโตในตลาดระยะ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ยาว 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9857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ขับเคลื่อนหลักของการตลาดเพื่อสิ่งแวดล้อม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Autofit/>
          </a:bodyPr>
          <a:lstStyle/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รับผิดชอบต่อ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สังคม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ธุรกิจในปัจจุบันเริ่มตระหนักว่าตนเองไม่ใช่แค่ “ผู้แสวงหากำไร” เท่านั้น แต่ยังเป็น “ส่วนหนึ่งของสังคม” ที่มีหน้าที่ต้องดูแลสิ่งแวดล้อมและชุมชนรอบ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ข้าง การบูร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ณาการแนวคิดสิ่งแวดล้อมเข้า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กับค่านิยม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วัฒนธรรมองค์กร และการดำเนินธุรกิจ กลายเป็น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สิ่งจำเป็น </a:t>
            </a:r>
          </a:p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ประเด็น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ด้านต้นทุนหรือ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กำไร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การจัดการกับของเสียที่เป็นอันตรายและการทำลายสิ่งแวดล้อม มีต้นทุนที่สูงขึ้น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เรื่อยๆ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ธุรกิจจึงเริ่มตระหนัก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ว่าการ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ลดของเสียหรือรีไซเคิลของเสีย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เหล่านั้นไม่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เพียงช่วยโลก แต่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ยังช่วย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ลดต้นทุนได้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จริง</a:t>
            </a:r>
          </a:p>
          <a:p>
            <a:pPr algn="thaiDist"/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73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ขับเคลื่อนหลักของการตลาดเพื่อสิ่งแวดล้อม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Autofit/>
          </a:bodyPr>
          <a:lstStyle/>
          <a:p>
            <a:pPr algn="thaiDist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ความคิด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ริเริ่มที่ยิ่งใหญ่กว่าโดยองค์กรขนาด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ใหญ่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บริษัทขนาดใหญ่ระดับโลกมีอิทธิพลอย่างมากต่อทิศทางของตลาด เมื่อบริษัทเหล่านี้ริเริ่มดำเนินกลยุทธ์ด้านความยั่งยืน เช่น การออกแบบผลิตภัณฑ์สีเขียว หรือกำหนดเป้าหมายด้านสิ่งแวดล้อมที่ชัดเจน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ย่อม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ส่งแรงกระเพื่อมไปยังห่วงโซ่อุปทานทั้งหมด รวมถึงคู่แข่งในอุตสาหกรรม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31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3645024"/>
            <a:ext cx="7772400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การตลาด” ที่ดี </a:t>
            </a:r>
            <a:endParaRPr lang="en-US" sz="4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ต้องตอบสนอง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พึงพอใจของ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ผู้บริโภค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”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ควบคู่กับ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 “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ปกป้องสิ่งแวดล้อม”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6172944" cy="32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645333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H SarabunPSK" pitchFamily="34" charset="-34"/>
                <a:cs typeface="TH SarabunPSK" pitchFamily="34" charset="-34"/>
              </a:rPr>
              <a:t>https://rockcontent.com/blog/green-marketing-examples/</a:t>
            </a:r>
          </a:p>
        </p:txBody>
      </p:sp>
    </p:spTree>
    <p:extLst>
      <p:ext uri="{BB962C8B-B14F-4D97-AF65-F5344CB8AC3E}">
        <p14:creationId xmlns:p14="http://schemas.microsoft.com/office/powerpoint/2010/main" val="2828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dirty="0" smtClean="0"/>
              <a:t>บทนำ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5149552"/>
          </a:xfrm>
        </p:spPr>
        <p:txBody>
          <a:bodyPr>
            <a:noAutofit/>
          </a:bodyPr>
          <a:lstStyle/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การตลาดเพื่อสิ่งแวดล้อม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ได้มุ่งเน้นไปที่เงื่อนไขที่เพิ่มศักยภาพ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ให้ผู้บริโภค และผู้มีส่วนได้เสียอื่นๆ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เช่น 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ผู้ผลิตและผู้ประกอบการ 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เจ้าของ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แบรนด์ ผู้ผลิตสินค้ามีบทบาทในการออกแบบผลิตภัณฑ์ที่เป็นมิตรกับสิ่งแวดล้อมตัดสินใจเรื่องวัตถุดิบ บรรจุภัณฑ์ และกระบวนการ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ผลิต (วัตถุดิบจากธรรมชาติ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รีไซเคิล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ลดการใช้พลาสติก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ลดการใช้น้ำ สารเคมี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พลัง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ง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านสะอาด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เทคโนโลยีลดพลังงานและของเสีย)</a:t>
            </a:r>
            <a:endParaRPr lang="en-US" sz="2600" dirty="0" smtClean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ผู้ค้าปลีก / ผู้จัดจำหน่าย 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ซูเปอร์มาร์เก็ต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ร้านสะดวกซื้อ ร้านค้าออนไลน์เป็นด่านสำคัญในการนำเสนอ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สินค้าที่เป็นมิตรกับสิ่งแวดล้อมต่อผู้บริโภค (งดแจกถุงพลาสติก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ส่งเสริมการใช้ถุงผ้า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จ่ำหน่ายสินค้าที่เป็นมิตรกับสิ่งแวดล้อม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ออกแบบเคมเปญที่เกี่ยวข้องกับสิ่งแวดล้อม) 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9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dirty="0" smtClean="0"/>
              <a:t>บทนำ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5149552"/>
          </a:xfrm>
        </p:spPr>
        <p:txBody>
          <a:bodyPr>
            <a:noAutofit/>
          </a:bodyPr>
          <a:lstStyle/>
          <a:p>
            <a:pPr lvl="1" algn="thaiDist"/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รัฐบาล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และหน่วยงาน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รัฐ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กำหนดนโยบาย กฎหมาย มาตรฐานสิ่งแวดล้อม เช่น ฉลากเขียว, ควบคุมการใช้พลาสติกสนับสนุนหรือให้แรงจูงใจทางภาษีแก่ธุรกิจสี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เขียว</a:t>
            </a:r>
            <a:endParaRPr lang="en-US" sz="2600" dirty="0" smtClean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ผู้บริโภค 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รับผิดชอบ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ต่อ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สิ่งแวดล้อมในบริบทของการบริโภคผลิตภัณฑ์ คือ สนใจ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ในการตระหนักถึงปัญหาด้าน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สิ่งแวดล้อม การปกป้องสิ่งแวดล้อมในและ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ความยั่งยืนมากขึ้น 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ซื้อ/ใช้ผลิตภัณฑ์ที่เป็นมิตรกับสิ่งแวดล้อม ไม่สนับสนุนการดำเนินธุรกิจที่ไม่ใส่ใจสิ่งแวดล้อมหรือผิดจริยธรรมด้านสิ่งแวดล้อม ส่งเสริมแบรนด์ที่ใส่ใจสิ่งแวดล้อม) </a:t>
            </a:r>
            <a:endParaRPr lang="th-TH" sz="26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84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ความหมาย 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Autofit/>
          </a:bodyPr>
          <a:lstStyle/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การตลาดเพื่อ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สิ่งแวดล้อม (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Green Marketing)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การศึกษาความพยายามทั้งหมดในการบริโภค ผลิต แจกจ่าย ส่งเสริม บรรจุหีบห่อ และเรียกคืนผลิตภัณฑ์ในลักษณะ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ที่ตอบสนอง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ต่อข้อกังวลทางนิเวศวิทยา </a:t>
            </a:r>
            <a:endParaRPr lang="th-TH" sz="3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การจัดการ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การตลาดเพื่อสิ่งแวดล้อม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 (Green Marketing Management)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กระบวนการในการวางแผนและดำเนินการส่วนประสมทางการตลาดเพื่ออำนวยความสะดวกในการบริโภค การผลิต การจัดจำหน่าย การส่งเสริมการขาย บรรจุภัณฑ์ และการเรียกคืนผลิตภัณฑ์ในลักษณะ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ที่ตอบสนอง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ต่อข้อกังวลทางนิเวศวิทยา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23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ความหมาย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การตลาดที่เป็นมิตรต่อสิ่งแวดล้อมหรือการตลาด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เพื่อสิ่งแวดล้อมและการตลาดแบบยั่งยืน หมายถึง ความพยายามขององค์กรในการออกแบบ ส่งเสริม กำหนดราคา และแจกจ่ายผลิตภัณฑ์ที่ไม่ทำลายสิ่งแวดล้อม (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Pride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and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Ferrel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1993) </a:t>
            </a:r>
            <a:endParaRPr lang="en-US" sz="30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การตลาดสีเขียวเป็นกิจกรรมทั้งหมดที่ออกแบบมาเพื่อสร้างและอำนวยความสะดวก  การแลกเปลี่ยนที่มุ่งหมายเพื่อตอบสนอง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ความจำเป็นหรือค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วามต้องการของมนุษย์ เพื่อให้เกิดความพึงพอใจต่อ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ความจำเป็นและ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ต้องการนั้น 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โดยมี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ผลกระทบต่อ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สภาพแวดล้อมทาง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ธรรมชาติ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น้อยที่สุด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 (Polonsky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1994) 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32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ความหมาย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/>
          </a:bodyPr>
          <a:lstStyle/>
          <a:p>
            <a:pPr marL="274320" lvl="1" indent="-274320" algn="thaiDist">
              <a:spcBef>
                <a:spcPts val="580"/>
              </a:spcBef>
              <a:buClr>
                <a:schemeClr val="accent1"/>
              </a:buClr>
            </a:pP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การตลาด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สี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เขียว (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Green Marketing)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การตลาดของ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ผลิตภัณฑ์ รวมถึง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กิจกรรมที่หลากหลาย เช่น การดัดแปลงผลิตภัณฑ์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การเปลี่ยนแปลงกระบวนการ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ผลิต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การเปลี่ยนแปลงบรรจุ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ภัณฑ์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และการปรับการ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โฆษณา ที่สันนิษฐานว่าปลอดภัยต่อสิ่งแวดล้อม 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American Marketing Association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เป็นแนวคิด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แบบองค์รวม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ที่รวมถึง</a:t>
            </a:r>
          </a:p>
          <a:p>
            <a:pPr marL="548640" lvl="2" indent="-274320" algn="thaiDist">
              <a:spcBef>
                <a:spcPts val="580"/>
              </a:spcBef>
              <a:buClr>
                <a:schemeClr val="accent1"/>
              </a:buClr>
            </a:pP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กำจัดของเสียจากการบริโภคอย่างปลอดภัยต่อระบบนิเวศ  </a:t>
            </a:r>
            <a:endParaRPr lang="th-TH" sz="3000" dirty="0" smtClean="0">
              <a:latin typeface="TH SarabunPSK" pitchFamily="34" charset="-34"/>
              <a:cs typeface="TH SarabunPSK" pitchFamily="34" charset="-34"/>
            </a:endParaRPr>
          </a:p>
          <a:p>
            <a:pPr lvl="1" algn="thaiDist"/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ผลิตภัณฑ์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ที่ผลิตโดยใช้เทคโนโลยีที่ไม่เป็นอันตรายต่อ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สิ่งแวดล้อม ซึ่งผลิตภัณฑ์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ที่เป็นมิตรต่อ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สิ่งแวดล้อมมี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ความจำเป็นต่อการอนุรักษ์ทรัพยากรธรรมชาติและการพัฒนาที่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ยั่งยืน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72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ความหมาย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การตลาดสี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เขียวเป็น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กระบวนการจัดการแบบองค์รวมที่รับผิดชอบในการระบุ คาดการณ์ และตอบสนองความต้องการของผู้บริโภคและบริษัทด้วยวิธีที่มีประสิทธิภาพและยั่งยืน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ขอบเขตครอบคลุม การ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วางแผน การปลูกฝัง การพัฒนา การกำหนดราคา การส่งเสริม และการกระจายผลิตภัณฑ์ในลักษณะที่ตรงกับความต้องการของลูกค้าและยังช่วยในการบรรลุเป้าหมายขององค์กรด้วยการเชื่อมโยงกับระบบนิเวศที่ยั่งยืน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000" dirty="0">
                <a:latin typeface="TH SarabunPSK" pitchFamily="34" charset="-34"/>
                <a:cs typeface="TH SarabunPSK" pitchFamily="34" charset="-34"/>
              </a:rPr>
              <a:t>Peattie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91" y="4293096"/>
            <a:ext cx="32670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381328"/>
            <a:ext cx="6228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TH SarabunPSK" pitchFamily="34" charset="-34"/>
                <a:cs typeface="TH SarabunPSK" pitchFamily="34" charset="-34"/>
              </a:rPr>
              <a:t>https://www.spiceworks.com/marketing/customer-experience/articles/how-green-is-your-marketing-strategy/</a:t>
            </a:r>
          </a:p>
        </p:txBody>
      </p:sp>
    </p:spTree>
    <p:extLst>
      <p:ext uri="{BB962C8B-B14F-4D97-AF65-F5344CB8AC3E}">
        <p14:creationId xmlns:p14="http://schemas.microsoft.com/office/powerpoint/2010/main" val="34006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ผลิตภัณฑ์สี</a:t>
            </a:r>
            <a:r>
              <a:rPr lang="th-TH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เขียว</a:t>
            </a:r>
            <a:endParaRPr lang="en-US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ผลิตภัณฑ์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สีเขียวที่เป็นมิตรกับสิ่งแวดล้อม </a:t>
            </a:r>
            <a:r>
              <a:rPr lang="en-US" sz="29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เริ่ม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ตั้งแต่การประกอบด้วย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ส่วนผสมจากธรรมชาติที่จะไม่ทำอันตรายหรือก่อให้เกิดมลพิษต่อสิ่งแวดล้อม ไม่มีสารเคมี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อันตราย</a:t>
            </a:r>
            <a:r>
              <a:rPr lang="en-US" sz="29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ผลิตโดยใช้เทคโนโลยีที่ไม่เป็นอันตรายต่อสิ่งแวดล้อม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ไม่ได้มีการ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ทดสอบกับสัตว์ มีการบรรจุหีบห่อที่เป็นมิตรต่อสิ่งแวดล้อม เช่น วัสดุบรรจุภัณฑ์ที่นำกลับมา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ใช้ซ้ำได้ </a:t>
            </a:r>
            <a:r>
              <a:rPr lang="en-US" sz="2900" dirty="0" smtClean="0">
                <a:latin typeface="TH SarabunPSK" pitchFamily="34" charset="-34"/>
                <a:cs typeface="TH SarabunPSK" pitchFamily="34" charset="-34"/>
              </a:rPr>
              <a:t>(Reusable) 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ที่สามารถนำก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ลับมาใช้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ใหม่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ได้ (</a:t>
            </a:r>
            <a:r>
              <a:rPr lang="en-US" sz="2900" dirty="0" smtClean="0">
                <a:latin typeface="TH SarabunPSK" pitchFamily="34" charset="-34"/>
                <a:cs typeface="TH SarabunPSK" pitchFamily="34" charset="-34"/>
              </a:rPr>
              <a:t>Recyclable) 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หรือใช้ชีวภาพ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-ย่อย</a:t>
            </a:r>
            <a:r>
              <a:rPr lang="th-TH" sz="2900" dirty="0">
                <a:latin typeface="TH SarabunPSK" pitchFamily="34" charset="-34"/>
                <a:cs typeface="TH SarabunPSK" pitchFamily="34" charset="-34"/>
              </a:rPr>
              <a:t>สลาย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ได้</a:t>
            </a:r>
            <a:r>
              <a:rPr lang="en-US" sz="2900" dirty="0" smtClean="0">
                <a:latin typeface="TH SarabunPSK" pitchFamily="34" charset="-34"/>
                <a:cs typeface="TH SarabunPSK" pitchFamily="34" charset="-34"/>
              </a:rPr>
              <a:t> (Bio-degradable)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 เป็นต้น</a:t>
            </a:r>
            <a:r>
              <a:rPr lang="en-US" sz="29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9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2900" dirty="0">
              <a:latin typeface="TH SarabunPSK" pitchFamily="34" charset="-34"/>
              <a:cs typeface="TH SarabunPSK" pitchFamily="34" charset="-34"/>
            </a:endParaRPr>
          </a:p>
          <a:p>
            <a:endParaRPr lang="en-US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 b="6075"/>
          <a:stretch/>
        </p:blipFill>
        <p:spPr bwMode="auto">
          <a:xfrm>
            <a:off x="6372200" y="4344735"/>
            <a:ext cx="2596680" cy="23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6449516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H SarabunPSK" pitchFamily="34" charset="-34"/>
                <a:cs typeface="TH SarabunPSK" pitchFamily="34" charset="-34"/>
              </a:rPr>
              <a:t>https://www.freepik.com/free-photos-vectors/biodegradable-logo/2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4581128"/>
            <a:ext cx="52565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900" b="1" dirty="0" smtClean="0">
                <a:latin typeface="TH SarabunPSK" pitchFamily="34" charset="-34"/>
                <a:cs typeface="TH SarabunPSK" pitchFamily="34" charset="-34"/>
              </a:rPr>
              <a:t>ประเด็นเหล่านี้มีค</a:t>
            </a:r>
            <a:r>
              <a:rPr lang="th-TH" sz="2900" b="1" dirty="0">
                <a:latin typeface="TH SarabunPSK" pitchFamily="34" charset="-34"/>
                <a:cs typeface="TH SarabunPSK" pitchFamily="34" charset="-34"/>
              </a:rPr>
              <a:t>วามจำเป็นต่อการอนุรักษ์ทรัพยากรธรรมชาติและการพัฒนาที่ยั่งยืน</a:t>
            </a:r>
            <a:endParaRPr lang="en-US" sz="29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14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2727</TotalTime>
  <Words>2075</Words>
  <Application>Microsoft Office PowerPoint</Application>
  <PresentationFormat>On-screen Show (4:3)</PresentationFormat>
  <Paragraphs>87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บทที่ 1</vt:lpstr>
      <vt:lpstr>บทนำ</vt:lpstr>
      <vt:lpstr>บทนำ</vt:lpstr>
      <vt:lpstr>บทนำ</vt:lpstr>
      <vt:lpstr>ความหมาย </vt:lpstr>
      <vt:lpstr>ความหมาย </vt:lpstr>
      <vt:lpstr>ความหมาย </vt:lpstr>
      <vt:lpstr>ความหมาย </vt:lpstr>
      <vt:lpstr>ผลิตภัณฑ์สีเขียว</vt:lpstr>
      <vt:lpstr>แนวทางของธุรกิจเพื่อสิ่งแวดล้อม</vt:lpstr>
      <vt:lpstr>แนวทางของธุรกิจเพื่อสิ่งแวดล้อม</vt:lpstr>
      <vt:lpstr>วัตถุประสงค์ของการตลาดเพื่อสิ่งแวดล้อม</vt:lpstr>
      <vt:lpstr>วัตถุประสงค์ของการตลาดเพื่อสิ่งแวดล้อม</vt:lpstr>
      <vt:lpstr>วัตถุประสงค์ของการตลาดเพื่อสิ่งแวดล้อม</vt:lpstr>
      <vt:lpstr>วัตถุประสงค์ของการตลาดเพื่อสิ่งแวดล้อม</vt:lpstr>
      <vt:lpstr>ความสำคัญของการตลาดเพื่อสิ่งแวดล้อม</vt:lpstr>
      <vt:lpstr>ผลกระทบจากการตลาดเพื่อสิ่งแวดล้อม</vt:lpstr>
      <vt:lpstr>บทบาทของการตลาดเพื่อสิ่งแวดล้อม</vt:lpstr>
      <vt:lpstr>ตัวขับเคลื่อนหลักของการตลาดเพื่อสิ่งแวดล้อม</vt:lpstr>
      <vt:lpstr>ตัวขับเคลื่อนหลักของการตลาดเพื่อสิ่งแวดล้อม</vt:lpstr>
      <vt:lpstr>ตัวขับเคลื่อนหลักของการตลาดเพื่อสิ่งแวดล้อม</vt:lpstr>
      <vt:lpstr>ตัวขับเคลื่อนหลักของการตลาดเพื่อสิ่งแวดล้อม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FMS00</dc:creator>
  <cp:lastModifiedBy>FMS00</cp:lastModifiedBy>
  <cp:revision>112</cp:revision>
  <dcterms:created xsi:type="dcterms:W3CDTF">2022-07-04T06:34:19Z</dcterms:created>
  <dcterms:modified xsi:type="dcterms:W3CDTF">2025-07-22T00:58:09Z</dcterms:modified>
</cp:coreProperties>
</file>