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3" r:id="rId7"/>
    <p:sldId id="264" r:id="rId8"/>
    <p:sldId id="265" r:id="rId9"/>
    <p:sldId id="269" r:id="rId10"/>
    <p:sldId id="270" r:id="rId11"/>
    <p:sldId id="266" r:id="rId12"/>
    <p:sldId id="267" r:id="rId13"/>
    <p:sldId id="268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54"/>
    <p:restoredTop sz="96076"/>
  </p:normalViewPr>
  <p:slideViewPr>
    <p:cSldViewPr snapToGrid="0">
      <p:cViewPr varScale="1">
        <p:scale>
          <a:sx n="109" d="100"/>
          <a:sy n="109" d="100"/>
        </p:scale>
        <p:origin x="208" y="3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D1928-361D-C848-8598-511D18C04220}" type="doc">
      <dgm:prSet loTypeId="urn:microsoft.com/office/officeart/2005/8/layout/StepDown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3242B2-EC3B-A647-ABBA-CF5A1E6680B1}">
      <dgm:prSet phldrT="[Text]" custT="1"/>
      <dgm:spPr/>
      <dgm:t>
        <a:bodyPr/>
        <a:lstStyle/>
        <a:p>
          <a:pPr algn="ctr">
            <a:buNone/>
          </a:pPr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กำหนดวัตถุประสงค์ (</a:t>
          </a:r>
          <a: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Learning Objectives)</a:t>
          </a:r>
          <a:endParaRPr lang="en-US" sz="24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E8E79EB-AEED-104B-9A7E-B9D3A7DE7CBD}" type="parTrans" cxnId="{3DF907C9-3F40-E24F-BD18-37F99309B557}">
      <dgm:prSet/>
      <dgm:spPr/>
      <dgm:t>
        <a:bodyPr/>
        <a:lstStyle/>
        <a:p>
          <a:endParaRPr lang="en-US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E961371-6EED-F949-ACE9-AE61CD737972}" type="sibTrans" cxnId="{3DF907C9-3F40-E24F-BD18-37F99309B557}">
      <dgm:prSet/>
      <dgm:spPr/>
      <dgm:t>
        <a:bodyPr/>
        <a:lstStyle/>
        <a:p>
          <a:endParaRPr lang="en-US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638C775-58D6-0B44-985D-0BAE778F6DD5}">
      <dgm:prSet phldrT="[Text]" custT="1"/>
      <dgm:spPr/>
      <dgm:t>
        <a:bodyPr/>
        <a:lstStyle/>
        <a:p>
          <a:pPr algn="ctr">
            <a:buNone/>
          </a:pPr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เขียนคำถาม </a:t>
          </a:r>
          <a:b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</a:t>
          </a:r>
          <a: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The Stem)</a:t>
          </a:r>
          <a:endParaRPr lang="en-US" sz="24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8D0E773-32D3-F546-9229-DDC1A23D72AF}" type="parTrans" cxnId="{2D8FDD14-180F-5D4E-929E-CA0CACD6CA22}">
      <dgm:prSet/>
      <dgm:spPr/>
      <dgm:t>
        <a:bodyPr/>
        <a:lstStyle/>
        <a:p>
          <a:endParaRPr lang="en-US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52C3E2F-2C39-B84A-885A-43D186C9C87D}" type="sibTrans" cxnId="{2D8FDD14-180F-5D4E-929E-CA0CACD6CA22}">
      <dgm:prSet/>
      <dgm:spPr/>
      <dgm:t>
        <a:bodyPr/>
        <a:lstStyle/>
        <a:p>
          <a:endParaRPr lang="en-US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1BA2BDB-DE31-1244-A8AE-65BC62F0FCFA}">
      <dgm:prSet phldrT="[Text]" custT="1"/>
      <dgm:spPr/>
      <dgm:t>
        <a:bodyPr/>
        <a:lstStyle/>
        <a:p>
          <a:pPr algn="ctr">
            <a:buNone/>
          </a:pPr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ออกแบบตัวเลือกที่ถูกต้อง (</a:t>
          </a:r>
          <a: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The Correct Answer)</a:t>
          </a:r>
          <a:endParaRPr lang="en-US" sz="24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482AC8A-C109-FB4F-9E16-C37AD8FECA79}" type="parTrans" cxnId="{C2BAAE11-34B7-0242-BFAC-86EAD2B44C08}">
      <dgm:prSet/>
      <dgm:spPr/>
      <dgm:t>
        <a:bodyPr/>
        <a:lstStyle/>
        <a:p>
          <a:endParaRPr lang="en-US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6CEB0AD-0472-8C44-A5CE-547D5B8C17B0}" type="sibTrans" cxnId="{C2BAAE11-34B7-0242-BFAC-86EAD2B44C08}">
      <dgm:prSet/>
      <dgm:spPr/>
      <dgm:t>
        <a:bodyPr/>
        <a:lstStyle/>
        <a:p>
          <a:endParaRPr lang="en-US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770EBB5-BC1D-1642-AC36-38AFE2B5B63E}">
      <dgm:prSet phldrT="[Text]" custT="1"/>
      <dgm:spPr/>
      <dgm:t>
        <a:bodyPr/>
        <a:lstStyle/>
        <a:p>
          <a:pPr algn="ctr">
            <a:buNone/>
          </a:pPr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สร้างตัวลวง </a:t>
          </a:r>
          <a:b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</a:t>
          </a:r>
          <a: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The Distractors)</a:t>
          </a:r>
          <a:endParaRPr lang="en-US" sz="24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E3129E7-1F11-A844-9A53-B63891966F0B}" type="parTrans" cxnId="{C1E2B69A-BD9E-C143-8157-5952AEC2533A}">
      <dgm:prSet/>
      <dgm:spPr/>
      <dgm:t>
        <a:bodyPr/>
        <a:lstStyle/>
        <a:p>
          <a:endParaRPr lang="en-US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38C21EB-0C81-1C4D-B710-61543CD145F2}" type="sibTrans" cxnId="{C1E2B69A-BD9E-C143-8157-5952AEC2533A}">
      <dgm:prSet/>
      <dgm:spPr/>
      <dgm:t>
        <a:bodyPr/>
        <a:lstStyle/>
        <a:p>
          <a:endParaRPr lang="en-US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FD99543-B792-1A49-979E-C018B643CCC8}">
      <dgm:prSet custT="1"/>
      <dgm:spPr/>
      <dgm:t>
        <a:bodyPr/>
        <a:lstStyle/>
        <a:p>
          <a:pPr algn="ctr">
            <a:buNone/>
          </a:pPr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ตรวจทานและจัดเรียง (</a:t>
          </a:r>
          <a: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Review &amp; Format)</a:t>
          </a:r>
          <a:endParaRPr lang="th-TH" sz="24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3E4BF82-9AD7-B04B-B260-7BA1D81DFA38}" type="parTrans" cxnId="{6D10DDA8-A17B-C445-AC77-6D719A62F594}">
      <dgm:prSet/>
      <dgm:spPr/>
      <dgm:t>
        <a:bodyPr/>
        <a:lstStyle/>
        <a:p>
          <a:endParaRPr lang="en-US" sz="2400"/>
        </a:p>
      </dgm:t>
    </dgm:pt>
    <dgm:pt modelId="{7760E377-8CC9-3F48-B3A7-D4061B4D3DA1}" type="sibTrans" cxnId="{6D10DDA8-A17B-C445-AC77-6D719A62F594}">
      <dgm:prSet/>
      <dgm:spPr/>
      <dgm:t>
        <a:bodyPr/>
        <a:lstStyle/>
        <a:p>
          <a:endParaRPr lang="en-US" sz="2400"/>
        </a:p>
      </dgm:t>
    </dgm:pt>
    <dgm:pt modelId="{9FC68ACE-0923-1140-A418-0F54EA2C68DB}" type="pres">
      <dgm:prSet presAssocID="{EFCD1928-361D-C848-8598-511D18C04220}" presName="rootnode" presStyleCnt="0">
        <dgm:presLayoutVars>
          <dgm:chMax/>
          <dgm:chPref/>
          <dgm:dir/>
          <dgm:animLvl val="lvl"/>
        </dgm:presLayoutVars>
      </dgm:prSet>
      <dgm:spPr/>
    </dgm:pt>
    <dgm:pt modelId="{D57C0331-805B-9549-9327-3EBB319A723E}" type="pres">
      <dgm:prSet presAssocID="{3D3242B2-EC3B-A647-ABBA-CF5A1E6680B1}" presName="composite" presStyleCnt="0"/>
      <dgm:spPr/>
    </dgm:pt>
    <dgm:pt modelId="{1BB6780C-FAB4-9E44-9859-825A59BDAD1E}" type="pres">
      <dgm:prSet presAssocID="{3D3242B2-EC3B-A647-ABBA-CF5A1E6680B1}" presName="bentUpArrow1" presStyleLbl="alignImgPlace1" presStyleIdx="0" presStyleCnt="4"/>
      <dgm:spPr/>
    </dgm:pt>
    <dgm:pt modelId="{6628C24D-C585-4543-933D-E1FBF1A5752D}" type="pres">
      <dgm:prSet presAssocID="{3D3242B2-EC3B-A647-ABBA-CF5A1E6680B1}" presName="ParentText" presStyleLbl="node1" presStyleIdx="0" presStyleCnt="5" custScaleX="170369">
        <dgm:presLayoutVars>
          <dgm:chMax val="1"/>
          <dgm:chPref val="1"/>
          <dgm:bulletEnabled val="1"/>
        </dgm:presLayoutVars>
      </dgm:prSet>
      <dgm:spPr/>
    </dgm:pt>
    <dgm:pt modelId="{941EF06C-DD79-9A47-8FE6-1618A303E9A2}" type="pres">
      <dgm:prSet presAssocID="{3D3242B2-EC3B-A647-ABBA-CF5A1E6680B1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8B1E3360-364F-514E-A9D3-015DA87BD49A}" type="pres">
      <dgm:prSet presAssocID="{EE961371-6EED-F949-ACE9-AE61CD737972}" presName="sibTrans" presStyleCnt="0"/>
      <dgm:spPr/>
    </dgm:pt>
    <dgm:pt modelId="{0656ED98-3EFA-AA45-840E-E95251848CA9}" type="pres">
      <dgm:prSet presAssocID="{8638C775-58D6-0B44-985D-0BAE778F6DD5}" presName="composite" presStyleCnt="0"/>
      <dgm:spPr/>
    </dgm:pt>
    <dgm:pt modelId="{EF5DABF8-401D-7540-92E6-DD6873D83946}" type="pres">
      <dgm:prSet presAssocID="{8638C775-58D6-0B44-985D-0BAE778F6DD5}" presName="bentUpArrow1" presStyleLbl="alignImgPlace1" presStyleIdx="1" presStyleCnt="4"/>
      <dgm:spPr/>
    </dgm:pt>
    <dgm:pt modelId="{8D5C6F2D-664C-D84F-BB43-7F64B3278A62}" type="pres">
      <dgm:prSet presAssocID="{8638C775-58D6-0B44-985D-0BAE778F6DD5}" presName="ParentText" presStyleLbl="node1" presStyleIdx="1" presStyleCnt="5" custScaleX="170369">
        <dgm:presLayoutVars>
          <dgm:chMax val="1"/>
          <dgm:chPref val="1"/>
          <dgm:bulletEnabled val="1"/>
        </dgm:presLayoutVars>
      </dgm:prSet>
      <dgm:spPr/>
    </dgm:pt>
    <dgm:pt modelId="{3FA39D44-327A-5045-9751-947EE8EE0AFF}" type="pres">
      <dgm:prSet presAssocID="{8638C775-58D6-0B44-985D-0BAE778F6DD5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421D4537-513F-5949-8250-2C9C4F3A4C27}" type="pres">
      <dgm:prSet presAssocID="{C52C3E2F-2C39-B84A-885A-43D186C9C87D}" presName="sibTrans" presStyleCnt="0"/>
      <dgm:spPr/>
    </dgm:pt>
    <dgm:pt modelId="{52081DED-3258-8D49-B1CD-84DBEFDCC12D}" type="pres">
      <dgm:prSet presAssocID="{C1BA2BDB-DE31-1244-A8AE-65BC62F0FCFA}" presName="composite" presStyleCnt="0"/>
      <dgm:spPr/>
    </dgm:pt>
    <dgm:pt modelId="{89E690E4-BB27-834C-9F7E-1B61C673311A}" type="pres">
      <dgm:prSet presAssocID="{C1BA2BDB-DE31-1244-A8AE-65BC62F0FCFA}" presName="bentUpArrow1" presStyleLbl="alignImgPlace1" presStyleIdx="2" presStyleCnt="4"/>
      <dgm:spPr/>
    </dgm:pt>
    <dgm:pt modelId="{2E12AA0F-ED80-1746-AB22-CBE0BCF1EEE7}" type="pres">
      <dgm:prSet presAssocID="{C1BA2BDB-DE31-1244-A8AE-65BC62F0FCFA}" presName="ParentText" presStyleLbl="node1" presStyleIdx="2" presStyleCnt="5" custScaleX="170369">
        <dgm:presLayoutVars>
          <dgm:chMax val="1"/>
          <dgm:chPref val="1"/>
          <dgm:bulletEnabled val="1"/>
        </dgm:presLayoutVars>
      </dgm:prSet>
      <dgm:spPr/>
    </dgm:pt>
    <dgm:pt modelId="{49251804-E703-3A4C-9437-8A2F244EDCAA}" type="pres">
      <dgm:prSet presAssocID="{C1BA2BDB-DE31-1244-A8AE-65BC62F0FCFA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7E33976-F7A0-C14B-A7D5-84F9C575CC0D}" type="pres">
      <dgm:prSet presAssocID="{96CEB0AD-0472-8C44-A5CE-547D5B8C17B0}" presName="sibTrans" presStyleCnt="0"/>
      <dgm:spPr/>
    </dgm:pt>
    <dgm:pt modelId="{B9B647E7-271F-E14F-8403-D7D987A6E2FA}" type="pres">
      <dgm:prSet presAssocID="{3770EBB5-BC1D-1642-AC36-38AFE2B5B63E}" presName="composite" presStyleCnt="0"/>
      <dgm:spPr/>
    </dgm:pt>
    <dgm:pt modelId="{144D03EB-4484-EA45-97BC-80B155ED6DEB}" type="pres">
      <dgm:prSet presAssocID="{3770EBB5-BC1D-1642-AC36-38AFE2B5B63E}" presName="bentUpArrow1" presStyleLbl="alignImgPlace1" presStyleIdx="3" presStyleCnt="4"/>
      <dgm:spPr/>
    </dgm:pt>
    <dgm:pt modelId="{BD8C66AC-730B-C046-B3AD-EA71793F6644}" type="pres">
      <dgm:prSet presAssocID="{3770EBB5-BC1D-1642-AC36-38AFE2B5B63E}" presName="ParentText" presStyleLbl="node1" presStyleIdx="3" presStyleCnt="5" custScaleX="170369">
        <dgm:presLayoutVars>
          <dgm:chMax val="1"/>
          <dgm:chPref val="1"/>
          <dgm:bulletEnabled val="1"/>
        </dgm:presLayoutVars>
      </dgm:prSet>
      <dgm:spPr/>
    </dgm:pt>
    <dgm:pt modelId="{35675C3A-08A3-3B4C-A21C-B1A7AC8BF312}" type="pres">
      <dgm:prSet presAssocID="{3770EBB5-BC1D-1642-AC36-38AFE2B5B63E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FA72AA31-AE69-BC43-A0DA-006FF866B1F6}" type="pres">
      <dgm:prSet presAssocID="{E38C21EB-0C81-1C4D-B710-61543CD145F2}" presName="sibTrans" presStyleCnt="0"/>
      <dgm:spPr/>
    </dgm:pt>
    <dgm:pt modelId="{1EB4217C-935A-1741-BA06-5747BA41F66B}" type="pres">
      <dgm:prSet presAssocID="{3FD99543-B792-1A49-979E-C018B643CCC8}" presName="composite" presStyleCnt="0"/>
      <dgm:spPr/>
    </dgm:pt>
    <dgm:pt modelId="{442FF7EB-DEFA-A146-9D0A-9ABC010EC246}" type="pres">
      <dgm:prSet presAssocID="{3FD99543-B792-1A49-979E-C018B643CCC8}" presName="ParentText" presStyleLbl="node1" presStyleIdx="4" presStyleCnt="5" custScaleX="170369">
        <dgm:presLayoutVars>
          <dgm:chMax val="1"/>
          <dgm:chPref val="1"/>
          <dgm:bulletEnabled val="1"/>
        </dgm:presLayoutVars>
      </dgm:prSet>
      <dgm:spPr/>
    </dgm:pt>
  </dgm:ptLst>
  <dgm:cxnLst>
    <dgm:cxn modelId="{C2BAAE11-34B7-0242-BFAC-86EAD2B44C08}" srcId="{EFCD1928-361D-C848-8598-511D18C04220}" destId="{C1BA2BDB-DE31-1244-A8AE-65BC62F0FCFA}" srcOrd="2" destOrd="0" parTransId="{3482AC8A-C109-FB4F-9E16-C37AD8FECA79}" sibTransId="{96CEB0AD-0472-8C44-A5CE-547D5B8C17B0}"/>
    <dgm:cxn modelId="{2D8FDD14-180F-5D4E-929E-CA0CACD6CA22}" srcId="{EFCD1928-361D-C848-8598-511D18C04220}" destId="{8638C775-58D6-0B44-985D-0BAE778F6DD5}" srcOrd="1" destOrd="0" parTransId="{C8D0E773-32D3-F546-9229-DDC1A23D72AF}" sibTransId="{C52C3E2F-2C39-B84A-885A-43D186C9C87D}"/>
    <dgm:cxn modelId="{7F25F54B-4D4D-8043-AAE9-0DDA501989DD}" type="presOf" srcId="{8638C775-58D6-0B44-985D-0BAE778F6DD5}" destId="{8D5C6F2D-664C-D84F-BB43-7F64B3278A62}" srcOrd="0" destOrd="0" presId="urn:microsoft.com/office/officeart/2005/8/layout/StepDownProcess"/>
    <dgm:cxn modelId="{017E5F57-55D8-A947-B9DD-3D827134915D}" type="presOf" srcId="{EFCD1928-361D-C848-8598-511D18C04220}" destId="{9FC68ACE-0923-1140-A418-0F54EA2C68DB}" srcOrd="0" destOrd="0" presId="urn:microsoft.com/office/officeart/2005/8/layout/StepDownProcess"/>
    <dgm:cxn modelId="{41F61380-67D2-424B-B72E-906655BE930A}" type="presOf" srcId="{3FD99543-B792-1A49-979E-C018B643CCC8}" destId="{442FF7EB-DEFA-A146-9D0A-9ABC010EC246}" srcOrd="0" destOrd="0" presId="urn:microsoft.com/office/officeart/2005/8/layout/StepDownProcess"/>
    <dgm:cxn modelId="{511E359A-9572-814B-8D09-67A774CFA392}" type="presOf" srcId="{C1BA2BDB-DE31-1244-A8AE-65BC62F0FCFA}" destId="{2E12AA0F-ED80-1746-AB22-CBE0BCF1EEE7}" srcOrd="0" destOrd="0" presId="urn:microsoft.com/office/officeart/2005/8/layout/StepDownProcess"/>
    <dgm:cxn modelId="{C1E2B69A-BD9E-C143-8157-5952AEC2533A}" srcId="{EFCD1928-361D-C848-8598-511D18C04220}" destId="{3770EBB5-BC1D-1642-AC36-38AFE2B5B63E}" srcOrd="3" destOrd="0" parTransId="{6E3129E7-1F11-A844-9A53-B63891966F0B}" sibTransId="{E38C21EB-0C81-1C4D-B710-61543CD145F2}"/>
    <dgm:cxn modelId="{6D10DDA8-A17B-C445-AC77-6D719A62F594}" srcId="{EFCD1928-361D-C848-8598-511D18C04220}" destId="{3FD99543-B792-1A49-979E-C018B643CCC8}" srcOrd="4" destOrd="0" parTransId="{43E4BF82-9AD7-B04B-B260-7BA1D81DFA38}" sibTransId="{7760E377-8CC9-3F48-B3A7-D4061B4D3DA1}"/>
    <dgm:cxn modelId="{48348FC4-09C3-8547-BDF2-13B93D2DDBF3}" type="presOf" srcId="{3D3242B2-EC3B-A647-ABBA-CF5A1E6680B1}" destId="{6628C24D-C585-4543-933D-E1FBF1A5752D}" srcOrd="0" destOrd="0" presId="urn:microsoft.com/office/officeart/2005/8/layout/StepDownProcess"/>
    <dgm:cxn modelId="{3DF907C9-3F40-E24F-BD18-37F99309B557}" srcId="{EFCD1928-361D-C848-8598-511D18C04220}" destId="{3D3242B2-EC3B-A647-ABBA-CF5A1E6680B1}" srcOrd="0" destOrd="0" parTransId="{7E8E79EB-AEED-104B-9A7E-B9D3A7DE7CBD}" sibTransId="{EE961371-6EED-F949-ACE9-AE61CD737972}"/>
    <dgm:cxn modelId="{4C6D63EA-FEB3-8746-B0DC-B137F0191A18}" type="presOf" srcId="{3770EBB5-BC1D-1642-AC36-38AFE2B5B63E}" destId="{BD8C66AC-730B-C046-B3AD-EA71793F6644}" srcOrd="0" destOrd="0" presId="urn:microsoft.com/office/officeart/2005/8/layout/StepDownProcess"/>
    <dgm:cxn modelId="{DDEA69E5-41A6-D54A-9F47-BB4F5F83991B}" type="presParOf" srcId="{9FC68ACE-0923-1140-A418-0F54EA2C68DB}" destId="{D57C0331-805B-9549-9327-3EBB319A723E}" srcOrd="0" destOrd="0" presId="urn:microsoft.com/office/officeart/2005/8/layout/StepDownProcess"/>
    <dgm:cxn modelId="{CB8A7368-4053-9E48-869B-C436150A8FBB}" type="presParOf" srcId="{D57C0331-805B-9549-9327-3EBB319A723E}" destId="{1BB6780C-FAB4-9E44-9859-825A59BDAD1E}" srcOrd="0" destOrd="0" presId="urn:microsoft.com/office/officeart/2005/8/layout/StepDownProcess"/>
    <dgm:cxn modelId="{72D7187A-B53B-0B41-841D-706356DC873A}" type="presParOf" srcId="{D57C0331-805B-9549-9327-3EBB319A723E}" destId="{6628C24D-C585-4543-933D-E1FBF1A5752D}" srcOrd="1" destOrd="0" presId="urn:microsoft.com/office/officeart/2005/8/layout/StepDownProcess"/>
    <dgm:cxn modelId="{05D514CA-32E4-FF4C-A83A-32139E38C91F}" type="presParOf" srcId="{D57C0331-805B-9549-9327-3EBB319A723E}" destId="{941EF06C-DD79-9A47-8FE6-1618A303E9A2}" srcOrd="2" destOrd="0" presId="urn:microsoft.com/office/officeart/2005/8/layout/StepDownProcess"/>
    <dgm:cxn modelId="{E79993BF-285B-1C44-9AF4-A8AE6F0404C3}" type="presParOf" srcId="{9FC68ACE-0923-1140-A418-0F54EA2C68DB}" destId="{8B1E3360-364F-514E-A9D3-015DA87BD49A}" srcOrd="1" destOrd="0" presId="urn:microsoft.com/office/officeart/2005/8/layout/StepDownProcess"/>
    <dgm:cxn modelId="{88080E01-BD8D-874B-AB9D-C51D66E6CB65}" type="presParOf" srcId="{9FC68ACE-0923-1140-A418-0F54EA2C68DB}" destId="{0656ED98-3EFA-AA45-840E-E95251848CA9}" srcOrd="2" destOrd="0" presId="urn:microsoft.com/office/officeart/2005/8/layout/StepDownProcess"/>
    <dgm:cxn modelId="{DC641E19-5379-2842-85F2-47CF13A3229C}" type="presParOf" srcId="{0656ED98-3EFA-AA45-840E-E95251848CA9}" destId="{EF5DABF8-401D-7540-92E6-DD6873D83946}" srcOrd="0" destOrd="0" presId="urn:microsoft.com/office/officeart/2005/8/layout/StepDownProcess"/>
    <dgm:cxn modelId="{DE633C91-4CF9-E24D-85E7-56467F57DE9E}" type="presParOf" srcId="{0656ED98-3EFA-AA45-840E-E95251848CA9}" destId="{8D5C6F2D-664C-D84F-BB43-7F64B3278A62}" srcOrd="1" destOrd="0" presId="urn:microsoft.com/office/officeart/2005/8/layout/StepDownProcess"/>
    <dgm:cxn modelId="{97D6D6EA-7A08-B040-851E-35C56EC28E6B}" type="presParOf" srcId="{0656ED98-3EFA-AA45-840E-E95251848CA9}" destId="{3FA39D44-327A-5045-9751-947EE8EE0AFF}" srcOrd="2" destOrd="0" presId="urn:microsoft.com/office/officeart/2005/8/layout/StepDownProcess"/>
    <dgm:cxn modelId="{644AE883-A97E-C742-BFC5-38C9E5737284}" type="presParOf" srcId="{9FC68ACE-0923-1140-A418-0F54EA2C68DB}" destId="{421D4537-513F-5949-8250-2C9C4F3A4C27}" srcOrd="3" destOrd="0" presId="urn:microsoft.com/office/officeart/2005/8/layout/StepDownProcess"/>
    <dgm:cxn modelId="{5F7C9A3A-0BE6-4A4B-93BA-32D2EACB5F50}" type="presParOf" srcId="{9FC68ACE-0923-1140-A418-0F54EA2C68DB}" destId="{52081DED-3258-8D49-B1CD-84DBEFDCC12D}" srcOrd="4" destOrd="0" presId="urn:microsoft.com/office/officeart/2005/8/layout/StepDownProcess"/>
    <dgm:cxn modelId="{21484AAE-53E1-144B-9F3A-07B58FED4190}" type="presParOf" srcId="{52081DED-3258-8D49-B1CD-84DBEFDCC12D}" destId="{89E690E4-BB27-834C-9F7E-1B61C673311A}" srcOrd="0" destOrd="0" presId="urn:microsoft.com/office/officeart/2005/8/layout/StepDownProcess"/>
    <dgm:cxn modelId="{37899544-1ABD-AF49-ADA8-27EE4ADB7DB8}" type="presParOf" srcId="{52081DED-3258-8D49-B1CD-84DBEFDCC12D}" destId="{2E12AA0F-ED80-1746-AB22-CBE0BCF1EEE7}" srcOrd="1" destOrd="0" presId="urn:microsoft.com/office/officeart/2005/8/layout/StepDownProcess"/>
    <dgm:cxn modelId="{B2DF9332-77C6-484A-BB25-EE9167FE5005}" type="presParOf" srcId="{52081DED-3258-8D49-B1CD-84DBEFDCC12D}" destId="{49251804-E703-3A4C-9437-8A2F244EDCAA}" srcOrd="2" destOrd="0" presId="urn:microsoft.com/office/officeart/2005/8/layout/StepDownProcess"/>
    <dgm:cxn modelId="{C38C9C55-11F9-5947-971C-C8AC4CB98355}" type="presParOf" srcId="{9FC68ACE-0923-1140-A418-0F54EA2C68DB}" destId="{77E33976-F7A0-C14B-A7D5-84F9C575CC0D}" srcOrd="5" destOrd="0" presId="urn:microsoft.com/office/officeart/2005/8/layout/StepDownProcess"/>
    <dgm:cxn modelId="{333B03A5-309B-A74F-87AB-97FFB4A75869}" type="presParOf" srcId="{9FC68ACE-0923-1140-A418-0F54EA2C68DB}" destId="{B9B647E7-271F-E14F-8403-D7D987A6E2FA}" srcOrd="6" destOrd="0" presId="urn:microsoft.com/office/officeart/2005/8/layout/StepDownProcess"/>
    <dgm:cxn modelId="{1C00D3F5-5800-9941-B012-FF9DA9EA1B3B}" type="presParOf" srcId="{B9B647E7-271F-E14F-8403-D7D987A6E2FA}" destId="{144D03EB-4484-EA45-97BC-80B155ED6DEB}" srcOrd="0" destOrd="0" presId="urn:microsoft.com/office/officeart/2005/8/layout/StepDownProcess"/>
    <dgm:cxn modelId="{C4436AE0-F97E-834A-9CD5-62B9BFCC428A}" type="presParOf" srcId="{B9B647E7-271F-E14F-8403-D7D987A6E2FA}" destId="{BD8C66AC-730B-C046-B3AD-EA71793F6644}" srcOrd="1" destOrd="0" presId="urn:microsoft.com/office/officeart/2005/8/layout/StepDownProcess"/>
    <dgm:cxn modelId="{30F4FA0E-D6C7-AF45-ACC0-8484E4AA373E}" type="presParOf" srcId="{B9B647E7-271F-E14F-8403-D7D987A6E2FA}" destId="{35675C3A-08A3-3B4C-A21C-B1A7AC8BF312}" srcOrd="2" destOrd="0" presId="urn:microsoft.com/office/officeart/2005/8/layout/StepDownProcess"/>
    <dgm:cxn modelId="{96041D76-B410-8D41-A274-CFA53469E2C6}" type="presParOf" srcId="{9FC68ACE-0923-1140-A418-0F54EA2C68DB}" destId="{FA72AA31-AE69-BC43-A0DA-006FF866B1F6}" srcOrd="7" destOrd="0" presId="urn:microsoft.com/office/officeart/2005/8/layout/StepDownProcess"/>
    <dgm:cxn modelId="{0C6FD639-10DA-7E47-BAE3-BE47A5EF0DC6}" type="presParOf" srcId="{9FC68ACE-0923-1140-A418-0F54EA2C68DB}" destId="{1EB4217C-935A-1741-BA06-5747BA41F66B}" srcOrd="8" destOrd="0" presId="urn:microsoft.com/office/officeart/2005/8/layout/StepDownProcess"/>
    <dgm:cxn modelId="{6B6D8331-22C2-0C4D-88E8-4F190A75ACB0}" type="presParOf" srcId="{1EB4217C-935A-1741-BA06-5747BA41F66B}" destId="{442FF7EB-DEFA-A146-9D0A-9ABC010EC24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6780C-FAB4-9E44-9859-825A59BDAD1E}">
      <dsp:nvSpPr>
        <dsp:cNvPr id="0" name=""/>
        <dsp:cNvSpPr/>
      </dsp:nvSpPr>
      <dsp:spPr>
        <a:xfrm rot="5400000">
          <a:off x="1945156" y="1153853"/>
          <a:ext cx="1004181" cy="114322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8C24D-C585-4543-933D-E1FBF1A5752D}">
      <dsp:nvSpPr>
        <dsp:cNvPr id="0" name=""/>
        <dsp:cNvSpPr/>
      </dsp:nvSpPr>
      <dsp:spPr>
        <a:xfrm>
          <a:off x="1084333" y="40698"/>
          <a:ext cx="2880002" cy="1183259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กำหนดวัตถุประสงค์ (</a:t>
          </a:r>
          <a: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Learning Objectives)</a:t>
          </a:r>
          <a:endParaRPr lang="en-US" sz="24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142105" y="98470"/>
        <a:ext cx="2764458" cy="1067715"/>
      </dsp:txXfrm>
    </dsp:sp>
    <dsp:sp modelId="{941EF06C-DD79-9A47-8FE6-1618A303E9A2}">
      <dsp:nvSpPr>
        <dsp:cNvPr id="0" name=""/>
        <dsp:cNvSpPr/>
      </dsp:nvSpPr>
      <dsp:spPr>
        <a:xfrm>
          <a:off x="3369559" y="153549"/>
          <a:ext cx="1229472" cy="95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DABF8-401D-7540-92E6-DD6873D83946}">
      <dsp:nvSpPr>
        <dsp:cNvPr id="0" name=""/>
        <dsp:cNvSpPr/>
      </dsp:nvSpPr>
      <dsp:spPr>
        <a:xfrm rot="5400000">
          <a:off x="3632211" y="2483044"/>
          <a:ext cx="1004181" cy="114322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3381451"/>
            <a:satOff val="-25311"/>
            <a:lumOff val="27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C6F2D-664C-D84F-BB43-7F64B3278A62}">
      <dsp:nvSpPr>
        <dsp:cNvPr id="0" name=""/>
        <dsp:cNvSpPr/>
      </dsp:nvSpPr>
      <dsp:spPr>
        <a:xfrm>
          <a:off x="2771388" y="1369889"/>
          <a:ext cx="2880002" cy="1183259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เขียนคำถาม </a:t>
          </a:r>
          <a:b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</a:t>
          </a:r>
          <a: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The Stem)</a:t>
          </a:r>
          <a:endParaRPr lang="en-US" sz="24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829160" y="1427661"/>
        <a:ext cx="2764458" cy="1067715"/>
      </dsp:txXfrm>
    </dsp:sp>
    <dsp:sp modelId="{3FA39D44-327A-5045-9751-947EE8EE0AFF}">
      <dsp:nvSpPr>
        <dsp:cNvPr id="0" name=""/>
        <dsp:cNvSpPr/>
      </dsp:nvSpPr>
      <dsp:spPr>
        <a:xfrm>
          <a:off x="5056614" y="1482740"/>
          <a:ext cx="1229472" cy="95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690E4-BB27-834C-9F7E-1B61C673311A}">
      <dsp:nvSpPr>
        <dsp:cNvPr id="0" name=""/>
        <dsp:cNvSpPr/>
      </dsp:nvSpPr>
      <dsp:spPr>
        <a:xfrm rot="5400000">
          <a:off x="5319266" y="3812235"/>
          <a:ext cx="1004181" cy="114322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6762902"/>
            <a:satOff val="-50621"/>
            <a:lumOff val="55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2AA0F-ED80-1746-AB22-CBE0BCF1EEE7}">
      <dsp:nvSpPr>
        <dsp:cNvPr id="0" name=""/>
        <dsp:cNvSpPr/>
      </dsp:nvSpPr>
      <dsp:spPr>
        <a:xfrm>
          <a:off x="4458443" y="2699081"/>
          <a:ext cx="2880002" cy="1183259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ออกแบบตัวเลือกที่ถูกต้อง (</a:t>
          </a:r>
          <a: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The Correct Answer)</a:t>
          </a:r>
          <a:endParaRPr lang="en-US" sz="24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516215" y="2756853"/>
        <a:ext cx="2764458" cy="1067715"/>
      </dsp:txXfrm>
    </dsp:sp>
    <dsp:sp modelId="{49251804-E703-3A4C-9437-8A2F244EDCAA}">
      <dsp:nvSpPr>
        <dsp:cNvPr id="0" name=""/>
        <dsp:cNvSpPr/>
      </dsp:nvSpPr>
      <dsp:spPr>
        <a:xfrm>
          <a:off x="6743669" y="2811931"/>
          <a:ext cx="1229472" cy="95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D03EB-4484-EA45-97BC-80B155ED6DEB}">
      <dsp:nvSpPr>
        <dsp:cNvPr id="0" name=""/>
        <dsp:cNvSpPr/>
      </dsp:nvSpPr>
      <dsp:spPr>
        <a:xfrm rot="5400000">
          <a:off x="7006321" y="5141427"/>
          <a:ext cx="1004181" cy="114322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10144352"/>
            <a:satOff val="-75932"/>
            <a:lumOff val="83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C66AC-730B-C046-B3AD-EA71793F6644}">
      <dsp:nvSpPr>
        <dsp:cNvPr id="0" name=""/>
        <dsp:cNvSpPr/>
      </dsp:nvSpPr>
      <dsp:spPr>
        <a:xfrm>
          <a:off x="6145498" y="4028272"/>
          <a:ext cx="2880002" cy="1183259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สร้างตัวลวง </a:t>
          </a:r>
          <a:b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</a:t>
          </a:r>
          <a: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The Distractors)</a:t>
          </a:r>
          <a:endParaRPr lang="en-US" sz="24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203270" y="4086044"/>
        <a:ext cx="2764458" cy="1067715"/>
      </dsp:txXfrm>
    </dsp:sp>
    <dsp:sp modelId="{35675C3A-08A3-3B4C-A21C-B1A7AC8BF312}">
      <dsp:nvSpPr>
        <dsp:cNvPr id="0" name=""/>
        <dsp:cNvSpPr/>
      </dsp:nvSpPr>
      <dsp:spPr>
        <a:xfrm>
          <a:off x="8430724" y="4141123"/>
          <a:ext cx="1229472" cy="95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FF7EB-DEFA-A146-9D0A-9ABC010EC246}">
      <dsp:nvSpPr>
        <dsp:cNvPr id="0" name=""/>
        <dsp:cNvSpPr/>
      </dsp:nvSpPr>
      <dsp:spPr>
        <a:xfrm>
          <a:off x="7832553" y="5357463"/>
          <a:ext cx="2880002" cy="1183259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ตรวจทานและจัดเรียง (</a:t>
          </a:r>
          <a: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Review &amp; Format)</a:t>
          </a:r>
          <a:endParaRPr lang="th-TH" sz="24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890325" y="5415235"/>
        <a:ext cx="2764458" cy="1067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B0A64-3E0D-A04B-954B-78CF4C8864AF}" type="datetimeFigureOut">
              <a:rPr lang="en-TH" smtClean="0"/>
              <a:t>6/1/2026 R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9CBF9-B348-854A-94A8-405A0F08B7F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9575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9CBF9-B348-854A-94A8-405A0F08B7FD}" type="slidenum">
              <a:rPr lang="en-TH" smtClean="0"/>
              <a:t>7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1/6/26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1/6/26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1/6/26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1/6/26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1/6/26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1/6/26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1/6/26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1/6/26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1/6/26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6A36B-8C37-9567-1AF2-ACB16CEE33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การพัฒนาข้อสอบแบบเลือกตอบ</a:t>
            </a:r>
            <a:endParaRPr lang="en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F96E1-AB85-60D1-DB7A-4F4CB5EB2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815388"/>
            <a:ext cx="6801612" cy="467812"/>
          </a:xfrm>
        </p:spPr>
        <p:txBody>
          <a:bodyPr/>
          <a:lstStyle/>
          <a:p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ตีรวิ</a:t>
            </a:r>
            <a:r>
              <a:rPr lang="th-TH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ชช์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ทินประภา สาขาวิชาคณิตศาสตร์ คณะครุศาสตร์ มหาวิทยาลัยราชภัฏสวน</a:t>
            </a:r>
            <a:r>
              <a:rPr lang="th-TH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สุนั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นททา</a:t>
            </a:r>
            <a:endParaRPr lang="en-TH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126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2C7B47-DF2D-46D9-9584-5C83FCA8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8541E3-A59C-41D3-85D2-70F0E0E9B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C4606E9A-7736-DF0E-A58D-12B7F24F8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29" y="1392090"/>
            <a:ext cx="9936142" cy="407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18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041AB2-A9B4-4D3F-B120-38E7860A8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4" y="804334"/>
            <a:ext cx="10583332" cy="5249332"/>
          </a:xfrm>
          <a:prstGeom prst="rect">
            <a:avLst/>
          </a:prstGeom>
          <a:solidFill>
            <a:srgbClr val="FFFFFF"/>
          </a:solidFill>
          <a:ln w="190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white background with blue text&#10;&#10;AI-generated content may be incorrect.">
            <a:extLst>
              <a:ext uri="{FF2B5EF4-FFF2-40B4-BE49-F238E27FC236}">
                <a16:creationId xmlns:a16="http://schemas.microsoft.com/office/drawing/2014/main" id="{A3AB9BEC-71E2-0A84-9DC3-648ED55C8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36" y="1391396"/>
            <a:ext cx="9939528" cy="407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04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paper with black numbers and symbols&#10;&#10;AI-generated content may be incorrect.">
            <a:extLst>
              <a:ext uri="{FF2B5EF4-FFF2-40B4-BE49-F238E27FC236}">
                <a16:creationId xmlns:a16="http://schemas.microsoft.com/office/drawing/2014/main" id="{E367BC3D-828C-92DE-FF19-689688B4D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95" y="804334"/>
            <a:ext cx="9373809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9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041AB2-A9B4-4D3F-B120-38E7860A8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4" y="804334"/>
            <a:ext cx="10583332" cy="5249332"/>
          </a:xfrm>
          <a:prstGeom prst="rect">
            <a:avLst/>
          </a:prstGeom>
          <a:solidFill>
            <a:srgbClr val="FFFFFF"/>
          </a:solidFill>
          <a:ln w="190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text&#10;&#10;AI-generated content may be incorrect.">
            <a:extLst>
              <a:ext uri="{FF2B5EF4-FFF2-40B4-BE49-F238E27FC236}">
                <a16:creationId xmlns:a16="http://schemas.microsoft.com/office/drawing/2014/main" id="{61B4D672-F0EF-F937-338A-C1CAEDBCD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24712"/>
            <a:ext cx="9753599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96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5041AB2-A9B4-4D3F-B120-38E7860A8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4" y="804334"/>
            <a:ext cx="10583332" cy="5249332"/>
          </a:xfrm>
          <a:prstGeom prst="rect">
            <a:avLst/>
          </a:prstGeom>
          <a:solidFill>
            <a:srgbClr val="FFFFFF"/>
          </a:solidFill>
          <a:ln w="190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per with numbers and letters&#10;&#10;AI-generated content may be incorrect.">
            <a:extLst>
              <a:ext uri="{FF2B5EF4-FFF2-40B4-BE49-F238E27FC236}">
                <a16:creationId xmlns:a16="http://schemas.microsoft.com/office/drawing/2014/main" id="{A8B4BE18-3897-DFDB-75E8-115DC5EA8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456" y="1124712"/>
            <a:ext cx="7649088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0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53FE0A1-14EC-4CAA-CE0B-61CE7E8831B5}"/>
              </a:ext>
            </a:extLst>
          </p:cNvPr>
          <p:cNvSpPr txBox="1"/>
          <p:nvPr/>
        </p:nvSpPr>
        <p:spPr>
          <a:xfrm>
            <a:off x="688622" y="1435730"/>
            <a:ext cx="105889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เป็นเครื่องมือชนิดเลือกตอบ (</a:t>
            </a:r>
            <a:r>
              <a:rPr lang="en-US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selected response) </a:t>
            </a:r>
            <a:r>
              <a:rPr lang="th-TH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โดยมีตัวเลือก 3 - 5 ตัวให้นักเรียนเลือกตอบ คำตอบที่ถูกต้องเพียงคำตอบเดียว (บางกรณีอาจมีมากกว่าหนึ่งคำตอบ)</a:t>
            </a:r>
            <a:endParaRPr lang="en-TH" sz="32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1D057-FE05-D3EB-8CEB-1EBF86D49C5E}"/>
              </a:ext>
            </a:extLst>
          </p:cNvPr>
          <p:cNvSpPr txBox="1"/>
          <p:nvPr/>
        </p:nvSpPr>
        <p:spPr>
          <a:xfrm>
            <a:off x="688622" y="2600631"/>
            <a:ext cx="105889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ใช้วัดผลด้านความรู้เป็นหลัก สามารถวัดได้หลายระดับตามแนวคิดของ </a:t>
            </a:r>
            <a:r>
              <a:rPr lang="en-US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Bloom</a:t>
            </a:r>
            <a:endParaRPr lang="en-TH" sz="3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FDA0B6-2DD1-E858-9009-B9BDF63997AB}"/>
              </a:ext>
            </a:extLst>
          </p:cNvPr>
          <p:cNvSpPr txBox="1"/>
          <p:nvPr/>
        </p:nvSpPr>
        <p:spPr>
          <a:xfrm>
            <a:off x="688622" y="3273089"/>
            <a:ext cx="105889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มีความตรงเชิงเนื้อหา (</a:t>
            </a:r>
            <a:r>
              <a:rPr lang="en-US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content validity) </a:t>
            </a:r>
            <a:r>
              <a:rPr lang="th-TH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สามารถครอบคลุมเนื้อหาได้ดี ถ้ามีการกำหนดตารางการสร้างข้อสอบที่เหมาะสม</a:t>
            </a:r>
            <a:endParaRPr lang="en-TH" sz="3200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FDC46D-5360-D151-1F5D-CBFFA98E18EB}"/>
              </a:ext>
            </a:extLst>
          </p:cNvPr>
          <p:cNvSpPr txBox="1"/>
          <p:nvPr/>
        </p:nvSpPr>
        <p:spPr>
          <a:xfrm>
            <a:off x="688622" y="4437990"/>
            <a:ext cx="105889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มีความเป็นปรนัยสูง สามารถตรวจให้คะแนนได้เหมือนกัน แม้ว่าผู้ประเมินจะต่างคนกัน (</a:t>
            </a:r>
            <a:r>
              <a:rPr lang="en-US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inter-rater reliability </a:t>
            </a:r>
            <a:r>
              <a:rPr lang="th-TH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ดี) </a:t>
            </a:r>
            <a:endParaRPr lang="en-TH" sz="320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F17C6C-AD1E-2878-4F26-2C972F8E0783}"/>
              </a:ext>
            </a:extLst>
          </p:cNvPr>
          <p:cNvSpPr txBox="1"/>
          <p:nvPr/>
        </p:nvSpPr>
        <p:spPr>
          <a:xfrm>
            <a:off x="688622" y="5602892"/>
            <a:ext cx="105889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สามารถจัดสอบได้ง่าย ไม่ยุ่งยาก ใช้กับผู้เรียนจำนวนมากได้</a:t>
            </a:r>
            <a:endParaRPr lang="en-TH" sz="3200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8D28C1-3EF3-1AA3-739F-D447677EA377}"/>
              </a:ext>
            </a:extLst>
          </p:cNvPr>
          <p:cNvSpPr txBox="1"/>
          <p:nvPr/>
        </p:nvSpPr>
        <p:spPr>
          <a:xfrm>
            <a:off x="10419645" y="237183"/>
            <a:ext cx="153528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ลักษณะทั่วไป</a:t>
            </a:r>
            <a:endParaRPr lang="en-TH" sz="28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2291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32551E-722F-2AEC-756F-7D558309A8F3}"/>
              </a:ext>
            </a:extLst>
          </p:cNvPr>
          <p:cNvSpPr txBox="1"/>
          <p:nvPr/>
        </p:nvSpPr>
        <p:spPr>
          <a:xfrm>
            <a:off x="220134" y="1770039"/>
            <a:ext cx="1175173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สามารถประเมินความรู้ได้หลายระดับ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ประเมินเนื้อหาได้ครอบคลุมในระยะเวลาที่เหมาะสม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มีการให้คำตอบที่ถูกต้องก่อนการสอบ การให้คะแนนมีความเที่ยงหรือเชื่อถือได้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reliability)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ลดปัญหาการให้คะแนนระหว่างผู้ตรวจ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สามารถตรวจข้อสอบและวิเคราะห์คุณภาพของข้อสอบได้ง่าย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ไม่ถูกกระทบจากทักษะการเขียนของนักเรียน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การบริหารจัดการสอบทำได้ง่าย จัดสอบกับนักเรียนจำนวนมากได้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สามารถเก็บข้อสอบที่มีคุณภาพเข้าไปคลังข้อสอบ ลดปัญหาการจัดหาข้อสอบในอนาคตได้</a:t>
            </a:r>
            <a:endParaRPr lang="en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00A99-1C1C-6C2A-1535-F50A2EB9320C}"/>
              </a:ext>
            </a:extLst>
          </p:cNvPr>
          <p:cNvSpPr txBox="1"/>
          <p:nvPr/>
        </p:nvSpPr>
        <p:spPr>
          <a:xfrm>
            <a:off x="11328399" y="172646"/>
            <a:ext cx="64346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ข้อดี</a:t>
            </a:r>
            <a:endParaRPr lang="en-TH" sz="28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66378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80E753-51E4-C8D1-AC2A-FA82B389011A}"/>
              </a:ext>
            </a:extLst>
          </p:cNvPr>
          <p:cNvSpPr txBox="1"/>
          <p:nvPr/>
        </p:nvSpPr>
        <p:spPr>
          <a:xfrm>
            <a:off x="10792179" y="172646"/>
            <a:ext cx="117968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ข้อจำกัด</a:t>
            </a:r>
            <a:endParaRPr lang="en-TH" sz="28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CA9F6-11C6-9555-23A3-D39A66644BC2}"/>
              </a:ext>
            </a:extLst>
          </p:cNvPr>
          <p:cNvSpPr txBox="1"/>
          <p:nvPr/>
        </p:nvSpPr>
        <p:spPr>
          <a:xfrm>
            <a:off x="414866" y="1228397"/>
            <a:ext cx="1136226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ไม่สามารถวัดทักษะในการจัดระบบความคิดหรือการตัดสินใจด้วยตนเอง เนื่องจากมีคำตอบให้เลือก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</a:t>
            </a:r>
            <a:r>
              <a:rPr lang="th-TH" sz="28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ไม่สามารถแสดงความคิดเห็น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หรือเหตุผลในการเลือกตอบ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จำกัดความคิดของนักเรียนเฉพาะคำตอบที่ให้เลือก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ข้อสอบมีแนวโน้มที่จะเป็นการวัดความรู้ระดับ “จำ” “เข้าใจ” </a:t>
            </a:r>
            <a:r>
              <a:rPr lang="th-TH" sz="28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วัดความคิดสร้างสรรค์ได้ยาก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การสร้างข้อสอบที่มีคุณภาพต้องอาศัยความตั้งใจความใส่ใจอย่างจริงจัง เสียเวลาและอาศัย ความร่วมมือของผู้สร้างข้อสอบ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28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โอกาสเดาถูกสูง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ถ้าข้อสอบไม่ดี นักเรียนที่ไม่มีความรู้ อาจทำข้อสอบได้ถูกต้อง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มีโอกาสใช้ข้อสอบ</a:t>
            </a:r>
            <a:r>
              <a:rPr lang="th-TH" sz="2800">
                <a:latin typeface="TH SarabunPSK" panose="020B0500040200020003" pitchFamily="34" charset="-34"/>
                <a:cs typeface="TH SarabunPSK" panose="020B0500040200020003" pitchFamily="34" charset="-34"/>
              </a:rPr>
              <a:t>ซ้ำ นักเรียน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จำข้อสอบได้ถ้ามีจำนวนข้อสอบไม่มาก ดังนั้นจึงมีความจำเป็นที่ครูต้องสร้างข้อสอบให้มากพอเพื่อเก็บไว้ในคลังข้อสอบ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ต้องมีการวางแผนและสร้างตารางออกข้อสอบให้ครอบคลุมเนื้อหา เพื่อให้การวัดผลมีความตรงเชิงเนื้อหา</a:t>
            </a:r>
            <a:endParaRPr lang="en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4317793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BB87A0-AB99-ABA0-1D14-DA5C1C12527B}"/>
              </a:ext>
            </a:extLst>
          </p:cNvPr>
          <p:cNvSpPr txBox="1"/>
          <p:nvPr/>
        </p:nvSpPr>
        <p:spPr>
          <a:xfrm>
            <a:off x="248272" y="950657"/>
            <a:ext cx="4163128" cy="4950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โจทย์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(stem)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และค</a:t>
            </a:r>
            <a:r>
              <a:rPr lang="th-TH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ำ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ถาม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(lead-in)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เป็นส่วนที่ให้ข้อมูลเพื่อใช้ในการตอบค</a:t>
            </a:r>
            <a:r>
              <a:rPr lang="th-TH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ำ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ถาม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อาจมี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รูปภาพ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กราฟหรือแผนภูมิประกอบ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4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ตัวเลือก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(option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alternative)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</a:t>
            </a:r>
            <a:r>
              <a:rPr lang="th-TH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ำ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ตอบที่ให้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เลือกตอบ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โดยทั่วไปอาจมี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3 - 5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ตัวเลือก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การมีจ</a:t>
            </a:r>
            <a:r>
              <a:rPr lang="th-TH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ำ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นวนตัวเลือกน้อยเกินไป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จะมีโอกาสเดาได้ถูกมากขึ้น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ตัวเลือก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จะมีความเที่ยง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(reliability)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มากที่สุด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4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th-TH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ำ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ตอบที่ถูกต้อง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(correct answer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key)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เป็นตัวเลือกที่ถูกต้องที่สุด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4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ตัวลวง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(distractor)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เป็นตัวเลือกที่เป็นค</a:t>
            </a:r>
            <a:r>
              <a:rPr lang="th-TH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ำ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ตอบที่ไม่ถูกต้อง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เพื่อลวงให้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เลือกตอบ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การสร้างตัวลวงที่ดี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จะท</a:t>
            </a:r>
            <a:r>
              <a:rPr lang="th-TH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ำ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ให้ความเที่ยงของข้อสอบข้อนั้นดีขึ้น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-up of a person's hand&#10;&#10;AI-generated content may be incorrect.">
            <a:extLst>
              <a:ext uri="{FF2B5EF4-FFF2-40B4-BE49-F238E27FC236}">
                <a16:creationId xmlns:a16="http://schemas.microsoft.com/office/drawing/2014/main" id="{9EC52864-D18F-44AC-EEBB-C26DD0FE0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66" y="2133071"/>
            <a:ext cx="6227064" cy="25997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CE8928-5C01-F467-5B09-7F4800C9B692}"/>
              </a:ext>
            </a:extLst>
          </p:cNvPr>
          <p:cNvSpPr/>
          <p:nvPr/>
        </p:nvSpPr>
        <p:spPr>
          <a:xfrm>
            <a:off x="4823366" y="2133071"/>
            <a:ext cx="6227064" cy="1072973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CC0FCB-229D-4C59-9545-6852DEDB4042}"/>
              </a:ext>
            </a:extLst>
          </p:cNvPr>
          <p:cNvSpPr/>
          <p:nvPr/>
        </p:nvSpPr>
        <p:spPr>
          <a:xfrm>
            <a:off x="4823366" y="3256619"/>
            <a:ext cx="1272634" cy="14762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2" name="Line Callout 1 11">
            <a:extLst>
              <a:ext uri="{FF2B5EF4-FFF2-40B4-BE49-F238E27FC236}">
                <a16:creationId xmlns:a16="http://schemas.microsoft.com/office/drawing/2014/main" id="{BDD29BF7-226A-814C-FFC4-2906DFE78AD2}"/>
              </a:ext>
            </a:extLst>
          </p:cNvPr>
          <p:cNvSpPr/>
          <p:nvPr/>
        </p:nvSpPr>
        <p:spPr>
          <a:xfrm>
            <a:off x="7479698" y="1438428"/>
            <a:ext cx="914400" cy="612648"/>
          </a:xfrm>
          <a:prstGeom prst="borderCallout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Stem</a:t>
            </a:r>
            <a:endParaRPr lang="en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Line Callout 1 12">
            <a:extLst>
              <a:ext uri="{FF2B5EF4-FFF2-40B4-BE49-F238E27FC236}">
                <a16:creationId xmlns:a16="http://schemas.microsoft.com/office/drawing/2014/main" id="{0D0A8712-3661-E5BF-61AD-CFAF94C7CCF4}"/>
              </a:ext>
            </a:extLst>
          </p:cNvPr>
          <p:cNvSpPr/>
          <p:nvPr/>
        </p:nvSpPr>
        <p:spPr>
          <a:xfrm>
            <a:off x="6745921" y="3597784"/>
            <a:ext cx="1272634" cy="612648"/>
          </a:xfrm>
          <a:prstGeom prst="borderCallout1">
            <a:avLst>
              <a:gd name="adj1" fmla="val 18750"/>
              <a:gd name="adj2" fmla="val -8333"/>
              <a:gd name="adj3" fmla="val 83018"/>
              <a:gd name="adj4" fmla="val -4944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Option</a:t>
            </a:r>
            <a:endParaRPr lang="en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F9CBC0-4EAA-2ED8-9E89-D4336A402298}"/>
              </a:ext>
            </a:extLst>
          </p:cNvPr>
          <p:cNvSpPr txBox="1"/>
          <p:nvPr/>
        </p:nvSpPr>
        <p:spPr>
          <a:xfrm>
            <a:off x="9832622" y="124294"/>
            <a:ext cx="217875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ส่วนประกอบที่สำคัญ</a:t>
            </a:r>
            <a:endParaRPr lang="en-TH" sz="28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51386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9AC8131-D94D-57FF-1BDE-617B0B6507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7226645"/>
              </p:ext>
            </p:extLst>
          </p:nvPr>
        </p:nvGraphicFramePr>
        <p:xfrm>
          <a:off x="197555" y="138289"/>
          <a:ext cx="11796889" cy="6581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BF2224F-0FA4-F245-D430-C89BCF7F9EF1}"/>
              </a:ext>
            </a:extLst>
          </p:cNvPr>
          <p:cNvSpPr txBox="1"/>
          <p:nvPr/>
        </p:nvSpPr>
        <p:spPr>
          <a:xfrm>
            <a:off x="9832622" y="124294"/>
            <a:ext cx="217875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ขั้นตอนการสร้าง</a:t>
            </a:r>
            <a:endParaRPr lang="en-TH" sz="28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71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1793D728-99A4-9A6B-6940-67F45C31C8E3}"/>
              </a:ext>
            </a:extLst>
          </p:cNvPr>
          <p:cNvGrpSpPr/>
          <p:nvPr/>
        </p:nvGrpSpPr>
        <p:grpSpPr>
          <a:xfrm>
            <a:off x="496865" y="121331"/>
            <a:ext cx="4180536" cy="2539921"/>
            <a:chOff x="128098" y="103437"/>
            <a:chExt cx="4180536" cy="253992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E9418F-ACF4-25AF-D227-EA80F97DF76F}"/>
                </a:ext>
              </a:extLst>
            </p:cNvPr>
            <p:cNvSpPr txBox="1"/>
            <p:nvPr/>
          </p:nvSpPr>
          <p:spPr>
            <a:xfrm>
              <a:off x="348634" y="843358"/>
              <a:ext cx="3960000" cy="180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ก่อนเริ่มเขียนโจทย์ ต้องตอบให้ได้ว่า </a:t>
              </a:r>
              <a:br>
                <a:rPr lang="en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en-TH" sz="22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"ต้องการวัดอะไร?"</a:t>
              </a:r>
            </a:p>
            <a:p>
              <a:r>
                <a:rPr lang="en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เน้นความจำ (Recall)</a:t>
              </a:r>
            </a:p>
            <a:p>
              <a:r>
                <a:rPr lang="en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เน้นความเข้าใจ (Understanding)</a:t>
              </a:r>
            </a:p>
            <a:p>
              <a:r>
                <a:rPr lang="en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หรือการประยุกต์ใช้ (Application)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57EB9E4-5245-0785-FCFC-C9215E5CD5F6}"/>
                </a:ext>
              </a:extLst>
            </p:cNvPr>
            <p:cNvGrpSpPr/>
            <p:nvPr/>
          </p:nvGrpSpPr>
          <p:grpSpPr>
            <a:xfrm>
              <a:off x="128098" y="103437"/>
              <a:ext cx="2520000" cy="848029"/>
              <a:chOff x="1084333" y="40698"/>
              <a:chExt cx="2998190" cy="1114931"/>
            </a:xfrm>
          </p:grpSpPr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306B663C-FEA5-31AE-E5E5-F068C22C4A14}"/>
                  </a:ext>
                </a:extLst>
              </p:cNvPr>
              <p:cNvSpPr/>
              <p:nvPr/>
            </p:nvSpPr>
            <p:spPr>
              <a:xfrm>
                <a:off x="1084333" y="40698"/>
                <a:ext cx="2998190" cy="993938"/>
              </a:xfrm>
              <a:prstGeom prst="roundRect">
                <a:avLst>
                  <a:gd name="adj" fmla="val 166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TH"/>
              </a:p>
            </p:txBody>
          </p:sp>
          <p:sp>
            <p:nvSpPr>
              <p:cNvPr id="33" name="Rounded Rectangle 4">
                <a:extLst>
                  <a:ext uri="{FF2B5EF4-FFF2-40B4-BE49-F238E27FC236}">
                    <a16:creationId xmlns:a16="http://schemas.microsoft.com/office/drawing/2014/main" id="{2C6B250B-B88B-0944-5E45-19D6E3B0E6E4}"/>
                  </a:ext>
                </a:extLst>
              </p:cNvPr>
              <p:cNvSpPr txBox="1"/>
              <p:nvPr/>
            </p:nvSpPr>
            <p:spPr>
              <a:xfrm>
                <a:off x="1142105" y="98469"/>
                <a:ext cx="2764457" cy="10571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th-TH" sz="2400" b="1" kern="12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กำหนดวัตถุประสงค์ (</a:t>
                </a:r>
                <a:r>
                  <a:rPr lang="en-US" sz="2400" b="1" kern="12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Learning Objectives)</a:t>
                </a:r>
                <a:endParaRPr lang="en-US" sz="2400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126676C-156D-8510-D66D-8C0F1C4A64A4}"/>
              </a:ext>
            </a:extLst>
          </p:cNvPr>
          <p:cNvGrpSpPr/>
          <p:nvPr/>
        </p:nvGrpSpPr>
        <p:grpSpPr>
          <a:xfrm>
            <a:off x="7328854" y="65154"/>
            <a:ext cx="4171143" cy="2515418"/>
            <a:chOff x="5420740" y="107791"/>
            <a:chExt cx="4171143" cy="251541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224724-62BD-8693-7556-34F39E7F35DC}"/>
                </a:ext>
              </a:extLst>
            </p:cNvPr>
            <p:cNvSpPr txBox="1"/>
            <p:nvPr/>
          </p:nvSpPr>
          <p:spPr>
            <a:xfrm>
              <a:off x="5631883" y="823209"/>
              <a:ext cx="3960000" cy="180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TH" sz="22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กระชับและชัดเจน</a:t>
              </a:r>
              <a:r>
                <a:rPr lang="en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: ใช้ภาษาที่เข้าใจง่าย ไม่กำกวม</a:t>
              </a:r>
            </a:p>
            <a:p>
              <a:r>
                <a:rPr lang="en-TH" sz="22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เป็นคำถามที่สมบูรณ์ในตัวเอง </a:t>
              </a:r>
              <a:r>
                <a:rPr lang="en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: อ่านจบแล้วควรรู้เลยว่าถามเรื่องอะไร โดยไม่ต้องดูตัวเลือก</a:t>
              </a:r>
            </a:p>
            <a:p>
              <a:r>
                <a:rPr lang="en-TH" sz="22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หลีกเลี่ยงปฏิเสธซ้อนปฏิเสธ </a:t>
              </a:r>
              <a:r>
                <a:rPr lang="en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: เช่น "ข้อใดไม่ใช่</a:t>
              </a:r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จำนวนที่ไม่ใช่จำนวนจริง</a:t>
              </a:r>
              <a:r>
                <a:rPr lang="en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"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6B22002-72A1-9B78-B1E3-9147A3AC45DF}"/>
                </a:ext>
              </a:extLst>
            </p:cNvPr>
            <p:cNvGrpSpPr/>
            <p:nvPr/>
          </p:nvGrpSpPr>
          <p:grpSpPr>
            <a:xfrm>
              <a:off x="5420740" y="107791"/>
              <a:ext cx="2520000" cy="848028"/>
              <a:chOff x="2771388" y="1369889"/>
              <a:chExt cx="2880002" cy="1114930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9926C581-152E-7C5B-399D-4B5FE84FADF7}"/>
                  </a:ext>
                </a:extLst>
              </p:cNvPr>
              <p:cNvSpPr/>
              <p:nvPr/>
            </p:nvSpPr>
            <p:spPr>
              <a:xfrm>
                <a:off x="2771388" y="1369889"/>
                <a:ext cx="2880002" cy="946607"/>
              </a:xfrm>
              <a:prstGeom prst="roundRect">
                <a:avLst>
                  <a:gd name="adj" fmla="val 166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TH"/>
              </a:p>
            </p:txBody>
          </p:sp>
          <p:sp>
            <p:nvSpPr>
              <p:cNvPr id="36" name="Rounded Rectangle 4">
                <a:extLst>
                  <a:ext uri="{FF2B5EF4-FFF2-40B4-BE49-F238E27FC236}">
                    <a16:creationId xmlns:a16="http://schemas.microsoft.com/office/drawing/2014/main" id="{B874F60F-203B-5449-EF8C-1622EDE64EBB}"/>
                  </a:ext>
                </a:extLst>
              </p:cNvPr>
              <p:cNvSpPr txBox="1"/>
              <p:nvPr/>
            </p:nvSpPr>
            <p:spPr>
              <a:xfrm>
                <a:off x="2829160" y="1427660"/>
                <a:ext cx="2520000" cy="105715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th-TH" sz="2400" b="1" kern="12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เขียนคำถาม </a:t>
                </a:r>
                <a:br>
                  <a:rPr lang="en-US" sz="2400" b="1" kern="12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</a:br>
                <a:r>
                  <a:rPr lang="th-TH" sz="2400" b="1" kern="12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en-US" sz="2400" b="1" kern="12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The Stem)</a:t>
                </a:r>
                <a:endParaRPr lang="en-US" sz="2400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37FADB0-7175-135F-1254-BCD22A1C4ABF}"/>
              </a:ext>
            </a:extLst>
          </p:cNvPr>
          <p:cNvGrpSpPr/>
          <p:nvPr/>
        </p:nvGrpSpPr>
        <p:grpSpPr>
          <a:xfrm>
            <a:off x="7466088" y="2697556"/>
            <a:ext cx="4227438" cy="2554352"/>
            <a:chOff x="7166134" y="3125691"/>
            <a:chExt cx="4227438" cy="25543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A23470-C673-9B67-5634-61A31172497D}"/>
                </a:ext>
              </a:extLst>
            </p:cNvPr>
            <p:cNvSpPr txBox="1"/>
            <p:nvPr/>
          </p:nvSpPr>
          <p:spPr>
            <a:xfrm>
              <a:off x="7166134" y="3880043"/>
              <a:ext cx="3960000" cy="180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TH" sz="22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ความยาวใกล้เคียงกัน </a:t>
              </a:r>
              <a:r>
                <a:rPr lang="en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: อย่าให้ข้อถูกยาวหรือสั้นโดดเด่นกว่าข้ออื่น</a:t>
              </a:r>
            </a:p>
            <a:p>
              <a:r>
                <a:rPr lang="en-TH" sz="22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พื้นฐานเดียวกัน </a:t>
              </a:r>
              <a:r>
                <a:rPr lang="en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: ตัวเลือกควรอยู่ในหมวดหมู่เดียวกัน</a:t>
              </a:r>
            </a:p>
            <a:p>
              <a:r>
                <a:rPr lang="en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หลีกเลี่ยง "ถูกทุกข้อ" หรือ "ผิดทุกข้อ"</a:t>
              </a:r>
            </a:p>
            <a:p>
              <a:endParaRPr lang="en-TH" sz="2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39697E4-73CD-AAF3-EF4F-A8ABF697A30A}"/>
                </a:ext>
              </a:extLst>
            </p:cNvPr>
            <p:cNvGrpSpPr/>
            <p:nvPr/>
          </p:nvGrpSpPr>
          <p:grpSpPr>
            <a:xfrm>
              <a:off x="8873572" y="3125691"/>
              <a:ext cx="2520000" cy="780679"/>
              <a:chOff x="8045414" y="2880357"/>
              <a:chExt cx="2520000" cy="926157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43A19C4A-35E3-FCEF-422E-05E4058A7234}"/>
                  </a:ext>
                </a:extLst>
              </p:cNvPr>
              <p:cNvSpPr/>
              <p:nvPr/>
            </p:nvSpPr>
            <p:spPr>
              <a:xfrm>
                <a:off x="8045414" y="2906514"/>
                <a:ext cx="2520000" cy="900000"/>
              </a:xfrm>
              <a:prstGeom prst="roundRect">
                <a:avLst>
                  <a:gd name="adj" fmla="val 166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TH"/>
              </a:p>
            </p:txBody>
          </p:sp>
          <p:sp>
            <p:nvSpPr>
              <p:cNvPr id="39" name="Rounded Rectangle 4">
                <a:extLst>
                  <a:ext uri="{FF2B5EF4-FFF2-40B4-BE49-F238E27FC236}">
                    <a16:creationId xmlns:a16="http://schemas.microsoft.com/office/drawing/2014/main" id="{7F18603A-937E-E46A-8F81-BD99FBB04C3E}"/>
                  </a:ext>
                </a:extLst>
              </p:cNvPr>
              <p:cNvSpPr txBox="1"/>
              <p:nvPr/>
            </p:nvSpPr>
            <p:spPr>
              <a:xfrm>
                <a:off x="8045414" y="2880357"/>
                <a:ext cx="2520000" cy="8541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th-TH" sz="2400" b="1" kern="12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ออกแบบตัวเลือกที่ถูกต้อง (</a:t>
                </a:r>
                <a:r>
                  <a:rPr lang="en-US" sz="2400" b="1" kern="12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The Correct Answer)</a:t>
                </a:r>
                <a:endParaRPr lang="en-US" sz="2400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8167526-B652-0BAB-E942-8963A3F27BAC}"/>
              </a:ext>
            </a:extLst>
          </p:cNvPr>
          <p:cNvGrpSpPr/>
          <p:nvPr/>
        </p:nvGrpSpPr>
        <p:grpSpPr>
          <a:xfrm>
            <a:off x="692003" y="2580572"/>
            <a:ext cx="4303372" cy="2574736"/>
            <a:chOff x="783424" y="3190436"/>
            <a:chExt cx="4303372" cy="25747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80EAC5-7ABF-4868-99D5-0357422DBB4A}"/>
                </a:ext>
              </a:extLst>
            </p:cNvPr>
            <p:cNvSpPr txBox="1"/>
            <p:nvPr/>
          </p:nvSpPr>
          <p:spPr>
            <a:xfrm>
              <a:off x="783424" y="3965172"/>
              <a:ext cx="3960000" cy="180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ต้องมีคำตอบที่ ถูกต้องที่สุดเพียงข้อเดียว</a:t>
              </a:r>
            </a:p>
            <a:p>
              <a:r>
                <a:rPr lang="en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หลีกเลี่ยงการใช้คำที่เป็นคำใบ้ เช่น </a:t>
              </a:r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จำนวน</a:t>
              </a:r>
              <a:r>
                <a:rPr lang="en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ที่เหมือนกับในโจทย์</a:t>
              </a:r>
            </a:p>
            <a:p>
              <a:endParaRPr lang="en-TH" sz="2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57A293B-FA8E-1947-31FD-C712C2FA7F8F}"/>
                </a:ext>
              </a:extLst>
            </p:cNvPr>
            <p:cNvGrpSpPr/>
            <p:nvPr/>
          </p:nvGrpSpPr>
          <p:grpSpPr>
            <a:xfrm>
              <a:off x="2566796" y="3190436"/>
              <a:ext cx="2520000" cy="774740"/>
              <a:chOff x="6023269" y="4009160"/>
              <a:chExt cx="2764458" cy="919112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18815B9A-A1FA-DBE9-5636-51D5544BA875}"/>
                  </a:ext>
                </a:extLst>
              </p:cNvPr>
              <p:cNvSpPr/>
              <p:nvPr/>
            </p:nvSpPr>
            <p:spPr>
              <a:xfrm>
                <a:off x="6145498" y="4028272"/>
                <a:ext cx="2520000" cy="900000"/>
              </a:xfrm>
              <a:prstGeom prst="roundRect">
                <a:avLst>
                  <a:gd name="adj" fmla="val 166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TH"/>
              </a:p>
            </p:txBody>
          </p:sp>
          <p:sp>
            <p:nvSpPr>
              <p:cNvPr id="42" name="Rounded Rectangle 4">
                <a:extLst>
                  <a:ext uri="{FF2B5EF4-FFF2-40B4-BE49-F238E27FC236}">
                    <a16:creationId xmlns:a16="http://schemas.microsoft.com/office/drawing/2014/main" id="{B42247B4-F843-52DA-6255-7C40DDA6499F}"/>
                  </a:ext>
                </a:extLst>
              </p:cNvPr>
              <p:cNvSpPr txBox="1"/>
              <p:nvPr/>
            </p:nvSpPr>
            <p:spPr>
              <a:xfrm>
                <a:off x="6023269" y="4009160"/>
                <a:ext cx="2764458" cy="8541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th-TH" sz="2400" b="1" kern="12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สร้างตัวลวง </a:t>
                </a:r>
                <a:br>
                  <a:rPr lang="en-US" sz="2400" b="1" kern="12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</a:br>
                <a:r>
                  <a:rPr lang="th-TH" sz="2400" b="1" kern="12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en-US" sz="2400" b="1" kern="12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The Distractors)</a:t>
                </a:r>
                <a:endParaRPr lang="en-US" sz="2400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FA7278E-6CA8-58E0-68D2-C7CD2284892C}"/>
              </a:ext>
            </a:extLst>
          </p:cNvPr>
          <p:cNvGrpSpPr/>
          <p:nvPr/>
        </p:nvGrpSpPr>
        <p:grpSpPr>
          <a:xfrm>
            <a:off x="4116000" y="4682431"/>
            <a:ext cx="3960000" cy="2174582"/>
            <a:chOff x="4116000" y="4725968"/>
            <a:chExt cx="3960000" cy="217458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0D33F96-95EE-A4A9-1456-8E19B1C65536}"/>
                </a:ext>
              </a:extLst>
            </p:cNvPr>
            <p:cNvSpPr txBox="1"/>
            <p:nvPr/>
          </p:nvSpPr>
          <p:spPr>
            <a:xfrm>
              <a:off x="4116000" y="5454000"/>
              <a:ext cx="3960000" cy="144655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ตรวจสอบไม่ให้ข้อที่ถูกไปตกอยู่ที่ข้อเดิมซ้ำๆ </a:t>
              </a:r>
              <a:b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en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(เช่น ตอบ ค. ติดกัน 5 ข้อ)</a:t>
              </a:r>
            </a:p>
            <a:p>
              <a:r>
                <a:rPr lang="en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ตรวจสอบความถูกต้อง : </a:t>
              </a:r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</a:t>
              </a:r>
              <a:r>
                <a:rPr lang="en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ตัวสะกด หน่วย หรือ ข้อกำหนด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6987B11-050C-E85B-0995-62D69A7DE572}"/>
                </a:ext>
              </a:extLst>
            </p:cNvPr>
            <p:cNvGrpSpPr/>
            <p:nvPr/>
          </p:nvGrpSpPr>
          <p:grpSpPr>
            <a:xfrm>
              <a:off x="4836000" y="4725968"/>
              <a:ext cx="2520000" cy="784801"/>
              <a:chOff x="7734000" y="5583558"/>
              <a:chExt cx="2880002" cy="1031804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53F6679D-0515-8274-2432-BAB82C274EE9}"/>
                  </a:ext>
                </a:extLst>
              </p:cNvPr>
              <p:cNvSpPr/>
              <p:nvPr/>
            </p:nvSpPr>
            <p:spPr>
              <a:xfrm>
                <a:off x="7734000" y="5583558"/>
                <a:ext cx="2880002" cy="946608"/>
              </a:xfrm>
              <a:prstGeom prst="roundRect">
                <a:avLst>
                  <a:gd name="adj" fmla="val 166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TH"/>
              </a:p>
            </p:txBody>
          </p:sp>
          <p:sp>
            <p:nvSpPr>
              <p:cNvPr id="49" name="Rounded Rectangle 4">
                <a:extLst>
                  <a:ext uri="{FF2B5EF4-FFF2-40B4-BE49-F238E27FC236}">
                    <a16:creationId xmlns:a16="http://schemas.microsoft.com/office/drawing/2014/main" id="{96C14590-4005-ACB9-3788-7658F61D6809}"/>
                  </a:ext>
                </a:extLst>
              </p:cNvPr>
              <p:cNvSpPr txBox="1"/>
              <p:nvPr/>
            </p:nvSpPr>
            <p:spPr>
              <a:xfrm>
                <a:off x="7765713" y="5668755"/>
                <a:ext cx="2764458" cy="946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th-TH" sz="2400" b="1" kern="12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ตรวจทานและจัดเรียง (</a:t>
                </a:r>
                <a:r>
                  <a:rPr lang="en-US" sz="2400" b="1" kern="12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Review &amp; Format)</a:t>
                </a:r>
                <a:endParaRPr lang="th-TH" sz="2400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92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D6E8F-AA4C-F5EC-5318-ED5E3685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81" y="303313"/>
            <a:ext cx="2520000" cy="720000"/>
          </a:xfrm>
        </p:spPr>
        <p:txBody>
          <a:bodyPr>
            <a:normAutofit fontScale="90000"/>
          </a:bodyPr>
          <a:lstStyle/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การสร้างตัวลวง</a:t>
            </a:r>
            <a:endParaRPr lang="en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352547-A8B6-DE75-A71D-74331C9C5590}"/>
              </a:ext>
            </a:extLst>
          </p:cNvPr>
          <p:cNvSpPr txBox="1"/>
          <p:nvPr/>
        </p:nvSpPr>
        <p:spPr>
          <a:xfrm>
            <a:off x="1332570" y="1809768"/>
            <a:ext cx="36000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th-TH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พิจารณาจากการตรวจการบ้าน หรือใบงาน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BE0A99-AAC0-4BCC-D366-4577418A7B44}"/>
              </a:ext>
            </a:extLst>
          </p:cNvPr>
          <p:cNvSpPr txBox="1"/>
          <p:nvPr/>
        </p:nvSpPr>
        <p:spPr>
          <a:xfrm>
            <a:off x="7259430" y="3686972"/>
            <a:ext cx="3600000" cy="11033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th-TH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ใช้ประสบการณ์จากมโนทัศน์ที่นักเรียนมักสับสน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253DDA-8ED0-5708-AA07-6154AD80FB91}"/>
              </a:ext>
            </a:extLst>
          </p:cNvPr>
          <p:cNvSpPr txBox="1"/>
          <p:nvPr/>
        </p:nvSpPr>
        <p:spPr>
          <a:xfrm>
            <a:off x="1332570" y="3676223"/>
            <a:ext cx="3600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 หรือข้อจำกัด</a:t>
            </a:r>
            <a:br>
              <a:rPr lang="th-TH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ที่นักเรียนมักลืม</a:t>
            </a:r>
            <a:endParaRPr lang="en-TH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B9FD61-4849-D2BF-C516-4D3E078E8191}"/>
              </a:ext>
            </a:extLst>
          </p:cNvPr>
          <p:cNvSpPr txBox="1"/>
          <p:nvPr/>
        </p:nvSpPr>
        <p:spPr>
          <a:xfrm>
            <a:off x="7259430" y="1749603"/>
            <a:ext cx="3600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เกิดจากการคำนวณที่มักผิดพลาด</a:t>
            </a:r>
            <a:endParaRPr lang="en-TH" sz="3600" dirty="0"/>
          </a:p>
        </p:txBody>
      </p:sp>
    </p:spTree>
    <p:extLst>
      <p:ext uri="{BB962C8B-B14F-4D97-AF65-F5344CB8AC3E}">
        <p14:creationId xmlns:p14="http://schemas.microsoft.com/office/powerpoint/2010/main" val="162932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041AB2-A9B4-4D3F-B120-38E7860A8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4" y="804334"/>
            <a:ext cx="10583332" cy="5249332"/>
          </a:xfrm>
          <a:prstGeom prst="rect">
            <a:avLst/>
          </a:prstGeom>
          <a:solidFill>
            <a:srgbClr val="FFFFFF"/>
          </a:solidFill>
          <a:ln w="190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hite background with blue text&#10;&#10;AI-generated content may be incorrect.">
            <a:extLst>
              <a:ext uri="{FF2B5EF4-FFF2-40B4-BE49-F238E27FC236}">
                <a16:creationId xmlns:a16="http://schemas.microsoft.com/office/drawing/2014/main" id="{682E88B6-F3B2-C37B-67DB-125A9C839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36" y="1639885"/>
            <a:ext cx="9939528" cy="357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0691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472</TotalTime>
  <Words>825</Words>
  <Application>Microsoft Macintosh PowerPoint</Application>
  <PresentationFormat>Widescreen</PresentationFormat>
  <Paragraphs>63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Gill Sans MT</vt:lpstr>
      <vt:lpstr>TH SarabunPSK</vt:lpstr>
      <vt:lpstr>Wingdings</vt:lpstr>
      <vt:lpstr>Parcel</vt:lpstr>
      <vt:lpstr>การพัฒนาข้อสอบแบบเลือกตอบ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การสร้างตัวลวง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Teerawit  Tinprapa</dc:creator>
  <cp:lastModifiedBy>Teerawit  Tinprapa</cp:lastModifiedBy>
  <cp:revision>13</cp:revision>
  <dcterms:created xsi:type="dcterms:W3CDTF">2026-01-02T03:01:14Z</dcterms:created>
  <dcterms:modified xsi:type="dcterms:W3CDTF">2026-01-06T02:02:31Z</dcterms:modified>
</cp:coreProperties>
</file>