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34"/>
  </p:notesMasterIdLst>
  <p:handoutMasterIdLst>
    <p:handoutMasterId r:id="rId35"/>
  </p:handoutMasterIdLst>
  <p:sldIdLst>
    <p:sldId id="410" r:id="rId5"/>
    <p:sldId id="391" r:id="rId6"/>
    <p:sldId id="411" r:id="rId7"/>
    <p:sldId id="412" r:id="rId8"/>
    <p:sldId id="413" r:id="rId9"/>
    <p:sldId id="414" r:id="rId10"/>
    <p:sldId id="415" r:id="rId11"/>
    <p:sldId id="416" r:id="rId12"/>
    <p:sldId id="423" r:id="rId13"/>
    <p:sldId id="417" r:id="rId14"/>
    <p:sldId id="418" r:id="rId15"/>
    <p:sldId id="419" r:id="rId16"/>
    <p:sldId id="420" r:id="rId17"/>
    <p:sldId id="422" r:id="rId18"/>
    <p:sldId id="435" r:id="rId19"/>
    <p:sldId id="424" r:id="rId20"/>
    <p:sldId id="425" r:id="rId21"/>
    <p:sldId id="426" r:id="rId22"/>
    <p:sldId id="427" r:id="rId23"/>
    <p:sldId id="433" r:id="rId24"/>
    <p:sldId id="434" r:id="rId25"/>
    <p:sldId id="429" r:id="rId26"/>
    <p:sldId id="430" r:id="rId27"/>
    <p:sldId id="431" r:id="rId28"/>
    <p:sldId id="428" r:id="rId29"/>
    <p:sldId id="437" r:id="rId30"/>
    <p:sldId id="438" r:id="rId31"/>
    <p:sldId id="439" r:id="rId32"/>
    <p:sldId id="436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B44778-639A-5D44-ADB4-BB4C6BA5DAD3}" v="8" dt="2026-01-27T04:15:43.535"/>
  </p1510:revLst>
</p1510:revInfo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5" autoAdjust="0"/>
    <p:restoredTop sz="96327" autoAdjust="0"/>
  </p:normalViewPr>
  <p:slideViewPr>
    <p:cSldViewPr snapToGrid="0">
      <p:cViewPr varScale="1">
        <p:scale>
          <a:sx n="120" d="100"/>
          <a:sy n="120" d="100"/>
        </p:scale>
        <p:origin x="320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handoutMaster" Target="handoutMasters/handoutMaster1.xml"/><Relationship Id="rId43" Type="http://schemas.microsoft.com/office/2018/10/relationships/authors" Target="author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erawit  Tinprapa" userId="816b75de-fdcf-492f-83d4-7bf23dab54d2" providerId="ADAL" clId="{44721D7A-2616-58B5-B3A8-74A152F4B375}"/>
    <pc:docChg chg="custSel addSld modSld">
      <pc:chgData name="Teerawit  Tinprapa" userId="816b75de-fdcf-492f-83d4-7bf23dab54d2" providerId="ADAL" clId="{44721D7A-2616-58B5-B3A8-74A152F4B375}" dt="2026-01-27T04:15:43.534" v="923"/>
      <pc:docMkLst>
        <pc:docMk/>
      </pc:docMkLst>
      <pc:sldChg chg="addSp delSp modSp new mod">
        <pc:chgData name="Teerawit  Tinprapa" userId="816b75de-fdcf-492f-83d4-7bf23dab54d2" providerId="ADAL" clId="{44721D7A-2616-58B5-B3A8-74A152F4B375}" dt="2026-01-27T00:56:16.829" v="625" actId="20577"/>
        <pc:sldMkLst>
          <pc:docMk/>
          <pc:sldMk cId="1091253343" sldId="437"/>
        </pc:sldMkLst>
        <pc:spChg chg="del">
          <ac:chgData name="Teerawit  Tinprapa" userId="816b75de-fdcf-492f-83d4-7bf23dab54d2" providerId="ADAL" clId="{44721D7A-2616-58B5-B3A8-74A152F4B375}" dt="2026-01-27T00:47:14.106" v="1" actId="478"/>
          <ac:spMkLst>
            <pc:docMk/>
            <pc:sldMk cId="1091253343" sldId="437"/>
            <ac:spMk id="2" creationId="{C65D63F5-B0D3-F060-3670-AA1385E02D3F}"/>
          </ac:spMkLst>
        </pc:spChg>
        <pc:spChg chg="del">
          <ac:chgData name="Teerawit  Tinprapa" userId="816b75de-fdcf-492f-83d4-7bf23dab54d2" providerId="ADAL" clId="{44721D7A-2616-58B5-B3A8-74A152F4B375}" dt="2026-01-27T00:47:16.404" v="3" actId="478"/>
          <ac:spMkLst>
            <pc:docMk/>
            <pc:sldMk cId="1091253343" sldId="437"/>
            <ac:spMk id="3" creationId="{B9944642-6C80-B960-FAFF-385A928291AF}"/>
          </ac:spMkLst>
        </pc:spChg>
        <pc:spChg chg="del">
          <ac:chgData name="Teerawit  Tinprapa" userId="816b75de-fdcf-492f-83d4-7bf23dab54d2" providerId="ADAL" clId="{44721D7A-2616-58B5-B3A8-74A152F4B375}" dt="2026-01-27T00:47:15.307" v="2" actId="478"/>
          <ac:spMkLst>
            <pc:docMk/>
            <pc:sldMk cId="1091253343" sldId="437"/>
            <ac:spMk id="4" creationId="{96DFF196-CD98-8360-2A9D-06B65B3C8A4B}"/>
          </ac:spMkLst>
        </pc:spChg>
        <pc:spChg chg="add mod">
          <ac:chgData name="Teerawit  Tinprapa" userId="816b75de-fdcf-492f-83d4-7bf23dab54d2" providerId="ADAL" clId="{44721D7A-2616-58B5-B3A8-74A152F4B375}" dt="2026-01-27T00:56:16.829" v="625" actId="20577"/>
          <ac:spMkLst>
            <pc:docMk/>
            <pc:sldMk cId="1091253343" sldId="437"/>
            <ac:spMk id="5" creationId="{1A3226C5-C559-D374-B9E5-5E9392EA5F23}"/>
          </ac:spMkLst>
        </pc:spChg>
        <pc:spChg chg="add mod">
          <ac:chgData name="Teerawit  Tinprapa" userId="816b75de-fdcf-492f-83d4-7bf23dab54d2" providerId="ADAL" clId="{44721D7A-2616-58B5-B3A8-74A152F4B375}" dt="2026-01-27T00:56:10.469" v="623" actId="1076"/>
          <ac:spMkLst>
            <pc:docMk/>
            <pc:sldMk cId="1091253343" sldId="437"/>
            <ac:spMk id="6" creationId="{86A2323E-157F-814A-9042-0CD6EF3D12E5}"/>
          </ac:spMkLst>
        </pc:spChg>
        <pc:spChg chg="add mod">
          <ac:chgData name="Teerawit  Tinprapa" userId="816b75de-fdcf-492f-83d4-7bf23dab54d2" providerId="ADAL" clId="{44721D7A-2616-58B5-B3A8-74A152F4B375}" dt="2026-01-27T00:53:37.502" v="433"/>
          <ac:spMkLst>
            <pc:docMk/>
            <pc:sldMk cId="1091253343" sldId="437"/>
            <ac:spMk id="7" creationId="{189F36E2-E8FE-4943-DAE3-EDE3DCF122F9}"/>
          </ac:spMkLst>
        </pc:spChg>
      </pc:sldChg>
      <pc:sldChg chg="addSp delSp modSp new mod">
        <pc:chgData name="Teerawit  Tinprapa" userId="816b75de-fdcf-492f-83d4-7bf23dab54d2" providerId="ADAL" clId="{44721D7A-2616-58B5-B3A8-74A152F4B375}" dt="2026-01-27T00:56:00.169" v="622" actId="20577"/>
        <pc:sldMkLst>
          <pc:docMk/>
          <pc:sldMk cId="2711799972" sldId="438"/>
        </pc:sldMkLst>
        <pc:spChg chg="del">
          <ac:chgData name="Teerawit  Tinprapa" userId="816b75de-fdcf-492f-83d4-7bf23dab54d2" providerId="ADAL" clId="{44721D7A-2616-58B5-B3A8-74A152F4B375}" dt="2026-01-27T00:53:07.206" v="427" actId="478"/>
          <ac:spMkLst>
            <pc:docMk/>
            <pc:sldMk cId="2711799972" sldId="438"/>
            <ac:spMk id="2" creationId="{2385185D-44FA-7359-3405-155125942CE6}"/>
          </ac:spMkLst>
        </pc:spChg>
        <pc:spChg chg="del">
          <ac:chgData name="Teerawit  Tinprapa" userId="816b75de-fdcf-492f-83d4-7bf23dab54d2" providerId="ADAL" clId="{44721D7A-2616-58B5-B3A8-74A152F4B375}" dt="2026-01-27T00:53:08.300" v="428" actId="478"/>
          <ac:spMkLst>
            <pc:docMk/>
            <pc:sldMk cId="2711799972" sldId="438"/>
            <ac:spMk id="3" creationId="{17E28026-3D6A-DECB-A4AE-09D3172639B8}"/>
          </ac:spMkLst>
        </pc:spChg>
        <pc:spChg chg="del">
          <ac:chgData name="Teerawit  Tinprapa" userId="816b75de-fdcf-492f-83d4-7bf23dab54d2" providerId="ADAL" clId="{44721D7A-2616-58B5-B3A8-74A152F4B375}" dt="2026-01-27T00:53:09.098" v="429" actId="478"/>
          <ac:spMkLst>
            <pc:docMk/>
            <pc:sldMk cId="2711799972" sldId="438"/>
            <ac:spMk id="4" creationId="{4657F242-95A0-9FF6-A667-91AF3F2A10C4}"/>
          </ac:spMkLst>
        </pc:spChg>
        <pc:spChg chg="add mod">
          <ac:chgData name="Teerawit  Tinprapa" userId="816b75de-fdcf-492f-83d4-7bf23dab54d2" providerId="ADAL" clId="{44721D7A-2616-58B5-B3A8-74A152F4B375}" dt="2026-01-27T00:53:32.526" v="432" actId="2085"/>
          <ac:spMkLst>
            <pc:docMk/>
            <pc:sldMk cId="2711799972" sldId="438"/>
            <ac:spMk id="5" creationId="{3DDF5308-EADE-B77D-5B49-B5A21E0CBE8A}"/>
          </ac:spMkLst>
        </pc:spChg>
        <pc:spChg chg="add mod">
          <ac:chgData name="Teerawit  Tinprapa" userId="816b75de-fdcf-492f-83d4-7bf23dab54d2" providerId="ADAL" clId="{44721D7A-2616-58B5-B3A8-74A152F4B375}" dt="2026-01-27T00:56:00.169" v="622" actId="20577"/>
          <ac:spMkLst>
            <pc:docMk/>
            <pc:sldMk cId="2711799972" sldId="438"/>
            <ac:spMk id="6" creationId="{D00646D5-D959-8721-C631-8F97D8228BAC}"/>
          </ac:spMkLst>
        </pc:spChg>
      </pc:sldChg>
      <pc:sldChg chg="addSp delSp modSp new mod">
        <pc:chgData name="Teerawit  Tinprapa" userId="816b75de-fdcf-492f-83d4-7bf23dab54d2" providerId="ADAL" clId="{44721D7A-2616-58B5-B3A8-74A152F4B375}" dt="2026-01-27T04:15:43.534" v="923"/>
        <pc:sldMkLst>
          <pc:docMk/>
          <pc:sldMk cId="3370260836" sldId="439"/>
        </pc:sldMkLst>
        <pc:spChg chg="del">
          <ac:chgData name="Teerawit  Tinprapa" userId="816b75de-fdcf-492f-83d4-7bf23dab54d2" providerId="ADAL" clId="{44721D7A-2616-58B5-B3A8-74A152F4B375}" dt="2026-01-27T00:57:08.786" v="627" actId="478"/>
          <ac:spMkLst>
            <pc:docMk/>
            <pc:sldMk cId="3370260836" sldId="439"/>
            <ac:spMk id="2" creationId="{93399D2F-DAF9-627D-C664-19C3F630179B}"/>
          </ac:spMkLst>
        </pc:spChg>
        <pc:spChg chg="del">
          <ac:chgData name="Teerawit  Tinprapa" userId="816b75de-fdcf-492f-83d4-7bf23dab54d2" providerId="ADAL" clId="{44721D7A-2616-58B5-B3A8-74A152F4B375}" dt="2026-01-27T00:57:10.562" v="628" actId="478"/>
          <ac:spMkLst>
            <pc:docMk/>
            <pc:sldMk cId="3370260836" sldId="439"/>
            <ac:spMk id="3" creationId="{D0D2271F-5C52-B5F5-643E-27D2C6BB59D8}"/>
          </ac:spMkLst>
        </pc:spChg>
        <pc:spChg chg="del">
          <ac:chgData name="Teerawit  Tinprapa" userId="816b75de-fdcf-492f-83d4-7bf23dab54d2" providerId="ADAL" clId="{44721D7A-2616-58B5-B3A8-74A152F4B375}" dt="2026-01-27T00:57:12.026" v="629" actId="478"/>
          <ac:spMkLst>
            <pc:docMk/>
            <pc:sldMk cId="3370260836" sldId="439"/>
            <ac:spMk id="4" creationId="{6243F0CE-AFAE-A1B1-AFFF-C3788A9B6D69}"/>
          </ac:spMkLst>
        </pc:spChg>
        <pc:spChg chg="add mod">
          <ac:chgData name="Teerawit  Tinprapa" userId="816b75de-fdcf-492f-83d4-7bf23dab54d2" providerId="ADAL" clId="{44721D7A-2616-58B5-B3A8-74A152F4B375}" dt="2026-01-27T04:15:43.534" v="923"/>
          <ac:spMkLst>
            <pc:docMk/>
            <pc:sldMk cId="3370260836" sldId="439"/>
            <ac:spMk id="5" creationId="{B3B4FBC6-F9CF-AC15-C7B0-01D2464510A8}"/>
          </ac:spMkLst>
        </pc:spChg>
        <pc:spChg chg="add mod">
          <ac:chgData name="Teerawit  Tinprapa" userId="816b75de-fdcf-492f-83d4-7bf23dab54d2" providerId="ADAL" clId="{44721D7A-2616-58B5-B3A8-74A152F4B375}" dt="2026-01-27T00:59:38.578" v="904"/>
          <ac:spMkLst>
            <pc:docMk/>
            <pc:sldMk cId="3370260836" sldId="439"/>
            <ac:spMk id="6" creationId="{6078940A-12FE-804B-CC1C-7C8E1116F823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50FC2A-7649-4AF5-A99A-372147E74914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B591D60-E656-465B-9CD3-5DA6F2DC7A36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th-TH" sz="44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การแก้ปัญหา</a:t>
          </a:r>
          <a:endParaRPr lang="en-US" sz="4400" b="1" dirty="0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B5994A5-995A-48B5-8B78-37EBE375EFC7}" type="parTrans" cxnId="{6FBD0E51-E725-44B0-BEB5-DA0B55358E95}">
      <dgm:prSet/>
      <dgm:spPr/>
      <dgm:t>
        <a:bodyPr/>
        <a:lstStyle/>
        <a:p>
          <a:endParaRPr lang="en-US" sz="4400" b="1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78325B7-8A01-43A6-A542-2B01100BEF07}" type="sibTrans" cxnId="{6FBD0E51-E725-44B0-BEB5-DA0B55358E95}">
      <dgm:prSet/>
      <dgm:spPr/>
      <dgm:t>
        <a:bodyPr/>
        <a:lstStyle/>
        <a:p>
          <a:endParaRPr lang="en-US" sz="4400" b="1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220B1B6-B908-489C-A466-9C42339A6E10}">
      <dgm:prSet phldrT="[Text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accent3">
              <a:lumMod val="20000"/>
              <a:lumOff val="80000"/>
            </a:schemeClr>
          </a:solidFill>
        </a:ln>
      </dgm:spPr>
      <dgm:t>
        <a:bodyPr/>
        <a:lstStyle/>
        <a:p>
          <a:r>
            <a:rPr lang="th-TH" sz="44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การสื่อสาร</a:t>
          </a:r>
          <a:endParaRPr lang="en-US" sz="4400" b="1" dirty="0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F9B4120-69A9-4B5B-B7C3-A152621C1518}" type="parTrans" cxnId="{5344EFEA-C078-49B9-9BC3-1AD9F60A34D6}">
      <dgm:prSet/>
      <dgm:spPr/>
      <dgm:t>
        <a:bodyPr/>
        <a:lstStyle/>
        <a:p>
          <a:endParaRPr lang="en-US" sz="4400" b="1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F4C9995-ECA6-47FF-A27A-C8AD23D6518E}" type="sibTrans" cxnId="{5344EFEA-C078-49B9-9BC3-1AD9F60A34D6}">
      <dgm:prSet/>
      <dgm:spPr/>
      <dgm:t>
        <a:bodyPr/>
        <a:lstStyle/>
        <a:p>
          <a:endParaRPr lang="en-US" sz="4400" b="1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C406DEC-8121-4665-A677-6259F7F69588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th-TH" sz="44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การเชื่อมโยง</a:t>
          </a:r>
          <a:endParaRPr lang="en-US" sz="4400" b="1" dirty="0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F8EE7CC-AC62-405B-A879-14B30C773736}" type="parTrans" cxnId="{52B75B14-1FE7-4F56-8308-07ED57E2F71A}">
      <dgm:prSet/>
      <dgm:spPr/>
      <dgm:t>
        <a:bodyPr/>
        <a:lstStyle/>
        <a:p>
          <a:endParaRPr lang="en-US" sz="4400" b="1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079D918-E922-49F5-B7BF-5AC781950311}" type="sibTrans" cxnId="{52B75B14-1FE7-4F56-8308-07ED57E2F71A}">
      <dgm:prSet/>
      <dgm:spPr/>
      <dgm:t>
        <a:bodyPr/>
        <a:lstStyle/>
        <a:p>
          <a:endParaRPr lang="en-US" sz="4400" b="1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A8B8F4B-C315-4016-80C7-92BBFFAAAD11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th-TH" sz="44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การให้เหตุผล</a:t>
          </a:r>
          <a:endParaRPr lang="en-US" sz="4400" b="1" dirty="0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DA71AC2-B894-4E8D-BB41-EEC6F1F06FED}" type="parTrans" cxnId="{99ED1527-86B6-4F0C-BA0D-871DEC40C4FE}">
      <dgm:prSet/>
      <dgm:spPr/>
      <dgm:t>
        <a:bodyPr/>
        <a:lstStyle/>
        <a:p>
          <a:endParaRPr lang="en-US" sz="4400" b="1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95CD682-974C-4B60-85E1-238F74866572}" type="sibTrans" cxnId="{99ED1527-86B6-4F0C-BA0D-871DEC40C4FE}">
      <dgm:prSet/>
      <dgm:spPr/>
      <dgm:t>
        <a:bodyPr/>
        <a:lstStyle/>
        <a:p>
          <a:endParaRPr lang="en-US" sz="4400" b="1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A8F3CA8-F106-4771-879E-AC0050BB8C20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th-TH" sz="44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การคิดสร้างสรรค์</a:t>
          </a:r>
          <a:endParaRPr lang="en-US" sz="4400" b="1" dirty="0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ED8107C-8187-4569-ACEA-57D148A9C6AB}" type="parTrans" cxnId="{BB627AD6-2AFD-44CE-BC4A-29D0DDD9D825}">
      <dgm:prSet/>
      <dgm:spPr/>
      <dgm:t>
        <a:bodyPr/>
        <a:lstStyle/>
        <a:p>
          <a:endParaRPr lang="en-US" sz="4400" b="1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29C5063-A725-4643-B599-BC3E8C8FFCEA}" type="sibTrans" cxnId="{BB627AD6-2AFD-44CE-BC4A-29D0DDD9D825}">
      <dgm:prSet/>
      <dgm:spPr/>
      <dgm:t>
        <a:bodyPr/>
        <a:lstStyle/>
        <a:p>
          <a:endParaRPr lang="en-US" sz="4400" b="1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9F90A9D-A639-428D-BF45-4BA64D6DD2BF}" type="pres">
      <dgm:prSet presAssocID="{A450FC2A-7649-4AF5-A99A-372147E74914}" presName="diagram" presStyleCnt="0">
        <dgm:presLayoutVars>
          <dgm:dir/>
          <dgm:resizeHandles val="exact"/>
        </dgm:presLayoutVars>
      </dgm:prSet>
      <dgm:spPr/>
    </dgm:pt>
    <dgm:pt modelId="{290FE6C5-8518-46A1-99F1-97C485FEE9BD}" type="pres">
      <dgm:prSet presAssocID="{EB591D60-E656-465B-9CD3-5DA6F2DC7A36}" presName="node" presStyleLbl="node1" presStyleIdx="0" presStyleCnt="5">
        <dgm:presLayoutVars>
          <dgm:bulletEnabled val="1"/>
        </dgm:presLayoutVars>
      </dgm:prSet>
      <dgm:spPr/>
    </dgm:pt>
    <dgm:pt modelId="{316D6D04-5E8D-482D-BDC8-BEBE05D711E5}" type="pres">
      <dgm:prSet presAssocID="{A78325B7-8A01-43A6-A542-2B01100BEF07}" presName="sibTrans" presStyleCnt="0"/>
      <dgm:spPr/>
    </dgm:pt>
    <dgm:pt modelId="{F3493939-4C01-453D-BCA9-67898CD1340E}" type="pres">
      <dgm:prSet presAssocID="{E220B1B6-B908-489C-A466-9C42339A6E10}" presName="node" presStyleLbl="node1" presStyleIdx="1" presStyleCnt="5">
        <dgm:presLayoutVars>
          <dgm:bulletEnabled val="1"/>
        </dgm:presLayoutVars>
      </dgm:prSet>
      <dgm:spPr/>
    </dgm:pt>
    <dgm:pt modelId="{A9E4E6E6-D8EF-4B19-8871-5BCB29722F4D}" type="pres">
      <dgm:prSet presAssocID="{DF4C9995-ECA6-47FF-A27A-C8AD23D6518E}" presName="sibTrans" presStyleCnt="0"/>
      <dgm:spPr/>
    </dgm:pt>
    <dgm:pt modelId="{6917CEC0-ED20-4A5C-A44E-A414A0F14964}" type="pres">
      <dgm:prSet presAssocID="{2C406DEC-8121-4665-A677-6259F7F69588}" presName="node" presStyleLbl="node1" presStyleIdx="2" presStyleCnt="5">
        <dgm:presLayoutVars>
          <dgm:bulletEnabled val="1"/>
        </dgm:presLayoutVars>
      </dgm:prSet>
      <dgm:spPr/>
    </dgm:pt>
    <dgm:pt modelId="{885F1201-11E4-4AC4-B231-52ED7D48FC64}" type="pres">
      <dgm:prSet presAssocID="{A079D918-E922-49F5-B7BF-5AC781950311}" presName="sibTrans" presStyleCnt="0"/>
      <dgm:spPr/>
    </dgm:pt>
    <dgm:pt modelId="{904BC907-F00B-4221-8737-4AAA0BEC796F}" type="pres">
      <dgm:prSet presAssocID="{7A8B8F4B-C315-4016-80C7-92BBFFAAAD11}" presName="node" presStyleLbl="node1" presStyleIdx="3" presStyleCnt="5">
        <dgm:presLayoutVars>
          <dgm:bulletEnabled val="1"/>
        </dgm:presLayoutVars>
      </dgm:prSet>
      <dgm:spPr/>
    </dgm:pt>
    <dgm:pt modelId="{95594AB7-E876-4F6E-830F-72DA8D77B567}" type="pres">
      <dgm:prSet presAssocID="{395CD682-974C-4B60-85E1-238F74866572}" presName="sibTrans" presStyleCnt="0"/>
      <dgm:spPr/>
    </dgm:pt>
    <dgm:pt modelId="{96B0F348-781C-4527-85B7-FE6191807FF9}" type="pres">
      <dgm:prSet presAssocID="{3A8F3CA8-F106-4771-879E-AC0050BB8C20}" presName="node" presStyleLbl="node1" presStyleIdx="4" presStyleCnt="5">
        <dgm:presLayoutVars>
          <dgm:bulletEnabled val="1"/>
        </dgm:presLayoutVars>
      </dgm:prSet>
      <dgm:spPr/>
    </dgm:pt>
  </dgm:ptLst>
  <dgm:cxnLst>
    <dgm:cxn modelId="{7BF06800-F28F-4A9E-A17F-83B7322A1E8A}" type="presOf" srcId="{2C406DEC-8121-4665-A677-6259F7F69588}" destId="{6917CEC0-ED20-4A5C-A44E-A414A0F14964}" srcOrd="0" destOrd="0" presId="urn:microsoft.com/office/officeart/2005/8/layout/default"/>
    <dgm:cxn modelId="{52B75B14-1FE7-4F56-8308-07ED57E2F71A}" srcId="{A450FC2A-7649-4AF5-A99A-372147E74914}" destId="{2C406DEC-8121-4665-A677-6259F7F69588}" srcOrd="2" destOrd="0" parTransId="{DF8EE7CC-AC62-405B-A879-14B30C773736}" sibTransId="{A079D918-E922-49F5-B7BF-5AC781950311}"/>
    <dgm:cxn modelId="{99ED1527-86B6-4F0C-BA0D-871DEC40C4FE}" srcId="{A450FC2A-7649-4AF5-A99A-372147E74914}" destId="{7A8B8F4B-C315-4016-80C7-92BBFFAAAD11}" srcOrd="3" destOrd="0" parTransId="{7DA71AC2-B894-4E8D-BB41-EEC6F1F06FED}" sibTransId="{395CD682-974C-4B60-85E1-238F74866572}"/>
    <dgm:cxn modelId="{387C2841-0767-4DC3-8615-1CD1BA10BEE5}" type="presOf" srcId="{A450FC2A-7649-4AF5-A99A-372147E74914}" destId="{59F90A9D-A639-428D-BF45-4BA64D6DD2BF}" srcOrd="0" destOrd="0" presId="urn:microsoft.com/office/officeart/2005/8/layout/default"/>
    <dgm:cxn modelId="{6FBD0E51-E725-44B0-BEB5-DA0B55358E95}" srcId="{A450FC2A-7649-4AF5-A99A-372147E74914}" destId="{EB591D60-E656-465B-9CD3-5DA6F2DC7A36}" srcOrd="0" destOrd="0" parTransId="{DB5994A5-995A-48B5-8B78-37EBE375EFC7}" sibTransId="{A78325B7-8A01-43A6-A542-2B01100BEF07}"/>
    <dgm:cxn modelId="{8AC4A079-D9E8-4AEA-9A29-9E04564DBF74}" type="presOf" srcId="{EB591D60-E656-465B-9CD3-5DA6F2DC7A36}" destId="{290FE6C5-8518-46A1-99F1-97C485FEE9BD}" srcOrd="0" destOrd="0" presId="urn:microsoft.com/office/officeart/2005/8/layout/default"/>
    <dgm:cxn modelId="{7B3B09BD-5B84-40A2-9176-E9D5AD245ABC}" type="presOf" srcId="{7A8B8F4B-C315-4016-80C7-92BBFFAAAD11}" destId="{904BC907-F00B-4221-8737-4AAA0BEC796F}" srcOrd="0" destOrd="0" presId="urn:microsoft.com/office/officeart/2005/8/layout/default"/>
    <dgm:cxn modelId="{78840EC0-73B9-4F7A-860D-BCAB83891E8C}" type="presOf" srcId="{E220B1B6-B908-489C-A466-9C42339A6E10}" destId="{F3493939-4C01-453D-BCA9-67898CD1340E}" srcOrd="0" destOrd="0" presId="urn:microsoft.com/office/officeart/2005/8/layout/default"/>
    <dgm:cxn modelId="{BB627AD6-2AFD-44CE-BC4A-29D0DDD9D825}" srcId="{A450FC2A-7649-4AF5-A99A-372147E74914}" destId="{3A8F3CA8-F106-4771-879E-AC0050BB8C20}" srcOrd="4" destOrd="0" parTransId="{6ED8107C-8187-4569-ACEA-57D148A9C6AB}" sibTransId="{629C5063-A725-4643-B599-BC3E8C8FFCEA}"/>
    <dgm:cxn modelId="{5344EFEA-C078-49B9-9BC3-1AD9F60A34D6}" srcId="{A450FC2A-7649-4AF5-A99A-372147E74914}" destId="{E220B1B6-B908-489C-A466-9C42339A6E10}" srcOrd="1" destOrd="0" parTransId="{0F9B4120-69A9-4B5B-B7C3-A152621C1518}" sibTransId="{DF4C9995-ECA6-47FF-A27A-C8AD23D6518E}"/>
    <dgm:cxn modelId="{B11657FB-8ED4-46C0-8003-B6CDA983C9FE}" type="presOf" srcId="{3A8F3CA8-F106-4771-879E-AC0050BB8C20}" destId="{96B0F348-781C-4527-85B7-FE6191807FF9}" srcOrd="0" destOrd="0" presId="urn:microsoft.com/office/officeart/2005/8/layout/default"/>
    <dgm:cxn modelId="{665D7157-863E-4373-9F03-E35ABDFD44CC}" type="presParOf" srcId="{59F90A9D-A639-428D-BF45-4BA64D6DD2BF}" destId="{290FE6C5-8518-46A1-99F1-97C485FEE9BD}" srcOrd="0" destOrd="0" presId="urn:microsoft.com/office/officeart/2005/8/layout/default"/>
    <dgm:cxn modelId="{FC6CFDEB-8A98-42C6-826C-E84BB8A5FF36}" type="presParOf" srcId="{59F90A9D-A639-428D-BF45-4BA64D6DD2BF}" destId="{316D6D04-5E8D-482D-BDC8-BEBE05D711E5}" srcOrd="1" destOrd="0" presId="urn:microsoft.com/office/officeart/2005/8/layout/default"/>
    <dgm:cxn modelId="{C331F128-4BB1-44AE-8EB2-09E485196B14}" type="presParOf" srcId="{59F90A9D-A639-428D-BF45-4BA64D6DD2BF}" destId="{F3493939-4C01-453D-BCA9-67898CD1340E}" srcOrd="2" destOrd="0" presId="urn:microsoft.com/office/officeart/2005/8/layout/default"/>
    <dgm:cxn modelId="{FCC21C60-AAE5-4DD2-824F-51562678D0B5}" type="presParOf" srcId="{59F90A9D-A639-428D-BF45-4BA64D6DD2BF}" destId="{A9E4E6E6-D8EF-4B19-8871-5BCB29722F4D}" srcOrd="3" destOrd="0" presId="urn:microsoft.com/office/officeart/2005/8/layout/default"/>
    <dgm:cxn modelId="{3FBAD967-1EFC-40B1-AE77-1C6F665D4DB6}" type="presParOf" srcId="{59F90A9D-A639-428D-BF45-4BA64D6DD2BF}" destId="{6917CEC0-ED20-4A5C-A44E-A414A0F14964}" srcOrd="4" destOrd="0" presId="urn:microsoft.com/office/officeart/2005/8/layout/default"/>
    <dgm:cxn modelId="{C7170783-1D03-4BF8-816B-77E96DB6374E}" type="presParOf" srcId="{59F90A9D-A639-428D-BF45-4BA64D6DD2BF}" destId="{885F1201-11E4-4AC4-B231-52ED7D48FC64}" srcOrd="5" destOrd="0" presId="urn:microsoft.com/office/officeart/2005/8/layout/default"/>
    <dgm:cxn modelId="{508F25D9-D2A0-4E8D-8E27-091B8E48C9DA}" type="presParOf" srcId="{59F90A9D-A639-428D-BF45-4BA64D6DD2BF}" destId="{904BC907-F00B-4221-8737-4AAA0BEC796F}" srcOrd="6" destOrd="0" presId="urn:microsoft.com/office/officeart/2005/8/layout/default"/>
    <dgm:cxn modelId="{5222EC76-DA5A-4117-9535-0CF2DD889C08}" type="presParOf" srcId="{59F90A9D-A639-428D-BF45-4BA64D6DD2BF}" destId="{95594AB7-E876-4F6E-830F-72DA8D77B567}" srcOrd="7" destOrd="0" presId="urn:microsoft.com/office/officeart/2005/8/layout/default"/>
    <dgm:cxn modelId="{B1FE1A4E-7AC9-4B76-A3C4-56614EA9A9A1}" type="presParOf" srcId="{59F90A9D-A639-428D-BF45-4BA64D6DD2BF}" destId="{96B0F348-781C-4527-85B7-FE6191807FF9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0FE6C5-8518-46A1-99F1-97C485FEE9BD}">
      <dsp:nvSpPr>
        <dsp:cNvPr id="0" name=""/>
        <dsp:cNvSpPr/>
      </dsp:nvSpPr>
      <dsp:spPr>
        <a:xfrm>
          <a:off x="1221978" y="2645"/>
          <a:ext cx="2706687" cy="162401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4400" b="1" kern="12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การแก้ปัญหา</a:t>
          </a:r>
          <a:endParaRPr lang="en-US" sz="4400" b="1" kern="1200" dirty="0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1221978" y="2645"/>
        <a:ext cx="2706687" cy="1624012"/>
      </dsp:txXfrm>
    </dsp:sp>
    <dsp:sp modelId="{F3493939-4C01-453D-BCA9-67898CD1340E}">
      <dsp:nvSpPr>
        <dsp:cNvPr id="0" name=""/>
        <dsp:cNvSpPr/>
      </dsp:nvSpPr>
      <dsp:spPr>
        <a:xfrm>
          <a:off x="4199334" y="2645"/>
          <a:ext cx="2706687" cy="1624012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accent3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4400" b="1" kern="12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การสื่อสาร</a:t>
          </a:r>
          <a:endParaRPr lang="en-US" sz="4400" b="1" kern="1200" dirty="0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4199334" y="2645"/>
        <a:ext cx="2706687" cy="1624012"/>
      </dsp:txXfrm>
    </dsp:sp>
    <dsp:sp modelId="{6917CEC0-ED20-4A5C-A44E-A414A0F14964}">
      <dsp:nvSpPr>
        <dsp:cNvPr id="0" name=""/>
        <dsp:cNvSpPr/>
      </dsp:nvSpPr>
      <dsp:spPr>
        <a:xfrm>
          <a:off x="1221978" y="1897327"/>
          <a:ext cx="2706687" cy="1624012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4400" b="1" kern="12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การเชื่อมโยง</a:t>
          </a:r>
          <a:endParaRPr lang="en-US" sz="4400" b="1" kern="1200" dirty="0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1221978" y="1897327"/>
        <a:ext cx="2706687" cy="1624012"/>
      </dsp:txXfrm>
    </dsp:sp>
    <dsp:sp modelId="{904BC907-F00B-4221-8737-4AAA0BEC796F}">
      <dsp:nvSpPr>
        <dsp:cNvPr id="0" name=""/>
        <dsp:cNvSpPr/>
      </dsp:nvSpPr>
      <dsp:spPr>
        <a:xfrm>
          <a:off x="4199334" y="1897327"/>
          <a:ext cx="2706687" cy="1624012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4400" b="1" kern="12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การให้เหตุผล</a:t>
          </a:r>
          <a:endParaRPr lang="en-US" sz="4400" b="1" kern="1200" dirty="0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4199334" y="1897327"/>
        <a:ext cx="2706687" cy="1624012"/>
      </dsp:txXfrm>
    </dsp:sp>
    <dsp:sp modelId="{96B0F348-781C-4527-85B7-FE6191807FF9}">
      <dsp:nvSpPr>
        <dsp:cNvPr id="0" name=""/>
        <dsp:cNvSpPr/>
      </dsp:nvSpPr>
      <dsp:spPr>
        <a:xfrm>
          <a:off x="2710656" y="3792008"/>
          <a:ext cx="2706687" cy="1624012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4400" b="1" kern="12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การคิดสร้างสรรค์</a:t>
          </a:r>
          <a:endParaRPr lang="en-US" sz="4400" b="1" kern="1200" dirty="0">
            <a:solidFill>
              <a:srgbClr val="7030A0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2710656" y="3792008"/>
        <a:ext cx="2706687" cy="1624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1/27/26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1/27/26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6160" y="1300480"/>
            <a:ext cx="9753600" cy="1864360"/>
          </a:xfrm>
        </p:spPr>
        <p:txBody>
          <a:bodyPr/>
          <a:lstStyle/>
          <a:p>
            <a:pPr algn="ctr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การวัดและประเมินผลการเรียนรู้คณิตศาสตร์</a:t>
            </a:r>
            <a:b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ทักษะและกระบวนการทางคณิตศาสตร์</a:t>
            </a:r>
            <a:endParaRPr lang="en-US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9C45CC-D50B-CB19-3F25-68D5F2A63DA6}"/>
              </a:ext>
            </a:extLst>
          </p:cNvPr>
          <p:cNvSpPr txBox="1"/>
          <p:nvPr/>
        </p:nvSpPr>
        <p:spPr>
          <a:xfrm>
            <a:off x="4460059" y="4277360"/>
            <a:ext cx="54258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ตีรวิชช์ ทินประภา</a:t>
            </a:r>
          </a:p>
          <a:p>
            <a:pPr algn="ctr"/>
            <a:r>
              <a:rPr lang="th-TH" sz="3200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สาขาวิชาคณิตศาสตร์ คณะครุศาสตร์ </a:t>
            </a:r>
          </a:p>
          <a:p>
            <a:pPr algn="ctr"/>
            <a:r>
              <a:rPr lang="th-TH" sz="3200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มหาวิทยาลัยราชภัฏสวนสุนันทา</a:t>
            </a:r>
            <a:endParaRPr lang="en-US" sz="3200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1B77B80-7FC8-642B-FBB0-71D1E389BC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019576"/>
              </p:ext>
            </p:extLst>
          </p:nvPr>
        </p:nvGraphicFramePr>
        <p:xfrm>
          <a:off x="294640" y="1694974"/>
          <a:ext cx="11460479" cy="414528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239715">
                  <a:extLst>
                    <a:ext uri="{9D8B030D-6E8A-4147-A177-3AD203B41FA5}">
                      <a16:colId xmlns:a16="http://schemas.microsoft.com/office/drawing/2014/main" val="482619262"/>
                    </a:ext>
                  </a:extLst>
                </a:gridCol>
                <a:gridCol w="8220764">
                  <a:extLst>
                    <a:ext uri="{9D8B030D-6E8A-4147-A177-3AD203B41FA5}">
                      <a16:colId xmlns:a16="http://schemas.microsoft.com/office/drawing/2014/main" val="41678845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th-TH" sz="24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ทักษะและกระบวนการทางคณิตศาสตร์</a:t>
                      </a:r>
                      <a:endParaRPr lang="en-US" sz="24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th-TH" sz="24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พฤติกรรมที่แสดงออก</a:t>
                      </a:r>
                      <a:endParaRPr lang="en-US" sz="24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5966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th-TH" sz="2800" kern="1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การแก้ปัญหา</a:t>
                      </a:r>
                      <a:endParaRPr lang="en-US" sz="2800" kern="10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thaiDist" rtl="0">
                        <a:buFont typeface="TH SarabunPSK" panose="020B0500040200020003" pitchFamily="34" charset="-34"/>
                        <a:buChar char="-"/>
                      </a:pPr>
                      <a:r>
                        <a:rPr lang="th-TH" sz="28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ทำความเข้าใจปัญหาโดยระบุประเด็นปัญหา กำหนดตัวแปร และความสัมพันธ์ระหว่างตัวแปร</a:t>
                      </a:r>
                      <a:endParaRPr lang="en-US" sz="2800" kern="100" dirty="0"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28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สร้างตัวแบบเชิงคณิตศาสตร์ที่เป็นไปได้</a:t>
                      </a:r>
                      <a:endParaRPr lang="en-US" sz="2800" kern="100" dirty="0"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28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ดำเนินการวางแผนและลงมือแก้ปัญหา</a:t>
                      </a:r>
                      <a:endParaRPr lang="en-US" sz="2800" kern="100" dirty="0"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28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ตรวจสอบความเหมาะสมของตัวแบบ</a:t>
                      </a:r>
                      <a:endParaRPr lang="en-US" sz="2800" kern="100" dirty="0"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28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ตรวจสอบความถูกต้องและความเป็นไปได้ของการแก้ปัญหา</a:t>
                      </a:r>
                      <a:endParaRPr lang="en-US" sz="2800" kern="100" dirty="0"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28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ตรวจสอบขั้นตอนการแก้ปัญหา</a:t>
                      </a:r>
                      <a:endParaRPr lang="en-US" sz="2800" kern="100" dirty="0"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342900" lvl="0" indent="-342900" algn="thaiDist">
                        <a:spcAft>
                          <a:spcPts val="800"/>
                        </a:spcAft>
                        <a:buFont typeface="TH SarabunPSK" panose="020B0500040200020003" pitchFamily="34" charset="-34"/>
                        <a:buChar char="-"/>
                      </a:pPr>
                      <a:r>
                        <a:rPr lang="th-TH" sz="28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ตรวจสอบความถูกต้องและสมเหตุสมผลของคำตอบ</a:t>
                      </a:r>
                      <a:endParaRPr lang="en-US" sz="28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116740"/>
                  </a:ext>
                </a:extLst>
              </a:tr>
            </a:tbl>
          </a:graphicData>
        </a:graphic>
      </p:graphicFrame>
      <p:sp>
        <p:nvSpPr>
          <p:cNvPr id="7" name="Title 2">
            <a:extLst>
              <a:ext uri="{FF2B5EF4-FFF2-40B4-BE49-F238E27FC236}">
                <a16:creationId xmlns:a16="http://schemas.microsoft.com/office/drawing/2014/main" id="{C93D52D6-5573-9FEA-B4DC-F2891AA11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640" y="497839"/>
            <a:ext cx="5247640" cy="71628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ตัวอย่างพฤติกรรมที่แสดงออก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27673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A0DC796-D1FB-B7D8-0A82-ADFAF4C8BC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908425"/>
              </p:ext>
            </p:extLst>
          </p:nvPr>
        </p:nvGraphicFramePr>
        <p:xfrm>
          <a:off x="294640" y="1694974"/>
          <a:ext cx="11460479" cy="414528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239715">
                  <a:extLst>
                    <a:ext uri="{9D8B030D-6E8A-4147-A177-3AD203B41FA5}">
                      <a16:colId xmlns:a16="http://schemas.microsoft.com/office/drawing/2014/main" val="482619262"/>
                    </a:ext>
                  </a:extLst>
                </a:gridCol>
                <a:gridCol w="8220764">
                  <a:extLst>
                    <a:ext uri="{9D8B030D-6E8A-4147-A177-3AD203B41FA5}">
                      <a16:colId xmlns:a16="http://schemas.microsoft.com/office/drawing/2014/main" val="41678845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th-TH" sz="24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ทักษะและกระบวนการทางคณิตศาสตร์</a:t>
                      </a:r>
                      <a:endParaRPr lang="en-US" sz="24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th-TH" sz="24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พฤติกรรมที่แสดงออก</a:t>
                      </a:r>
                      <a:endParaRPr lang="en-US" sz="24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85966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th-TH" sz="2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การสื่อสาร</a:t>
                      </a:r>
                      <a:endParaRPr lang="en-US" sz="2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thaiDist" rtl="0">
                        <a:buFont typeface="TH SarabunPSK" panose="020B0500040200020003" pitchFamily="34" charset="-34"/>
                        <a:buChar char="-"/>
                      </a:pPr>
                      <a:r>
                        <a:rPr lang="th-TH" sz="2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เลือกรูปแบบของการสื่อสาร การสื่อความหมายและนำเสนอด้วยวิธีการที่เหมาะสม</a:t>
                      </a:r>
                      <a:endParaRPr lang="en-US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2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สื่อความหมายของสิ่งที่อ่านหรือฟังได้อย่างชัดเจน</a:t>
                      </a:r>
                      <a:endParaRPr lang="en-US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2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อธิบายความคิดหรือการทำงานของตนเองให้ผู้อื่นเข้าใจได้อย่างชัดเจน</a:t>
                      </a:r>
                      <a:endParaRPr lang="en-US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2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ใช้ข้อความ ศัพท์ สูตร สมการ หรือแผนภูมิที่เป็นสากล ประกอบตามลำดับขั้นตอนของการนำเสนอได้เป็นระบบ ชัดเจน และเหมาะสม</a:t>
                      </a:r>
                      <a:endParaRPr lang="en-US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2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บันทึกผลงานในทุกขั้นตอนอย่างสมเหตุสมผล</a:t>
                      </a:r>
                      <a:endParaRPr lang="en-US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2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สรุปสาระสำคัญที่ได้จากการค้นคว้าหาความรู้จากแหล่งการเรียนรู้</a:t>
                      </a:r>
                      <a:endParaRPr lang="en-US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lvl="0" indent="-342900" algn="thaiDist">
                        <a:spcAft>
                          <a:spcPts val="800"/>
                        </a:spcAft>
                        <a:buFont typeface="TH SarabunPSK" panose="020B0500040200020003" pitchFamily="34" charset="-34"/>
                        <a:buChar char="-"/>
                      </a:pPr>
                      <a:r>
                        <a:rPr lang="th-TH" sz="2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เสนอแนวคิดที่เหมาะสมกับปัญหา</a:t>
                      </a:r>
                      <a:endParaRPr lang="en-US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2116740"/>
                  </a:ext>
                </a:extLst>
              </a:tr>
            </a:tbl>
          </a:graphicData>
        </a:graphic>
      </p:graphicFrame>
      <p:sp>
        <p:nvSpPr>
          <p:cNvPr id="7" name="Title 2">
            <a:extLst>
              <a:ext uri="{FF2B5EF4-FFF2-40B4-BE49-F238E27FC236}">
                <a16:creationId xmlns:a16="http://schemas.microsoft.com/office/drawing/2014/main" id="{96D7FA30-9033-2268-3D6D-291CEAEDA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640" y="497839"/>
            <a:ext cx="5247640" cy="71628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ตัวอย่างพฤติกรรมที่แสดงออก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51090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B8351B4-A99A-E2C6-4C2D-66FF3366DB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971760"/>
              </p:ext>
            </p:extLst>
          </p:nvPr>
        </p:nvGraphicFramePr>
        <p:xfrm>
          <a:off x="294640" y="1694974"/>
          <a:ext cx="11460479" cy="365760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239715">
                  <a:extLst>
                    <a:ext uri="{9D8B030D-6E8A-4147-A177-3AD203B41FA5}">
                      <a16:colId xmlns:a16="http://schemas.microsoft.com/office/drawing/2014/main" val="482619262"/>
                    </a:ext>
                  </a:extLst>
                </a:gridCol>
                <a:gridCol w="8220764">
                  <a:extLst>
                    <a:ext uri="{9D8B030D-6E8A-4147-A177-3AD203B41FA5}">
                      <a16:colId xmlns:a16="http://schemas.microsoft.com/office/drawing/2014/main" val="41678845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th-TH" sz="24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ทักษะและกระบวนการทางคณิตศาสตร์</a:t>
                      </a:r>
                      <a:endParaRPr lang="en-US" sz="24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th-TH" sz="24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พฤติกรรมที่แสดงออก</a:t>
                      </a:r>
                      <a:endParaRPr lang="en-US" sz="24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5966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th-TH" sz="32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การเชื่อมโยง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thaiDist" rtl="0">
                        <a:buFont typeface="TH SarabunPSK" panose="020B0500040200020003" pitchFamily="34" charset="-34"/>
                        <a:buChar char="-"/>
                      </a:pPr>
                      <a:r>
                        <a:rPr lang="th-TH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หาความสัมพันธ์ของความรู้คณิตศาสตร์ที่เกี่ยวข้องกัน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เชื่อมโยงสถานการณ์จริงกับตัวแบบเชิงคณิตศาสตร์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หาข้อสรุปจากตัวแบบเชิงคณิตศาสตร์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เชื่อมโยงความรู้ในแต่ละสาระทางคณิตศาสตร์กับศาสตร์อื่น ๆ เพื่อนำไปสู่การเรียนรู้มโนทัศน์ที่ซับซ้อน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lvl="0" indent="-342900" algn="thaiDist">
                        <a:spcAft>
                          <a:spcPts val="800"/>
                        </a:spcAft>
                        <a:buFont typeface="TH SarabunPSK" panose="020B0500040200020003" pitchFamily="34" charset="-34"/>
                        <a:buChar char="-"/>
                      </a:pPr>
                      <a:r>
                        <a:rPr lang="th-TH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สรุปสาระสำคัญที่เกี่ยวข้องกับคณิตศาสตร์และศาสตร์อื่น ๆ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116740"/>
                  </a:ext>
                </a:extLst>
              </a:tr>
            </a:tbl>
          </a:graphicData>
        </a:graphic>
      </p:graphicFrame>
      <p:sp>
        <p:nvSpPr>
          <p:cNvPr id="7" name="Title 2">
            <a:extLst>
              <a:ext uri="{FF2B5EF4-FFF2-40B4-BE49-F238E27FC236}">
                <a16:creationId xmlns:a16="http://schemas.microsoft.com/office/drawing/2014/main" id="{8F037CCD-8610-08F7-030C-35693A4EF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640" y="497839"/>
            <a:ext cx="5247640" cy="71628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ตัวอย่างพฤติกรรมที่แสดงออก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37520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3B9480B-6A4F-37DA-F4E7-8EB344A550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805727"/>
              </p:ext>
            </p:extLst>
          </p:nvPr>
        </p:nvGraphicFramePr>
        <p:xfrm>
          <a:off x="294640" y="1694974"/>
          <a:ext cx="11460479" cy="316992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239715">
                  <a:extLst>
                    <a:ext uri="{9D8B030D-6E8A-4147-A177-3AD203B41FA5}">
                      <a16:colId xmlns:a16="http://schemas.microsoft.com/office/drawing/2014/main" val="482619262"/>
                    </a:ext>
                  </a:extLst>
                </a:gridCol>
                <a:gridCol w="8220764">
                  <a:extLst>
                    <a:ext uri="{9D8B030D-6E8A-4147-A177-3AD203B41FA5}">
                      <a16:colId xmlns:a16="http://schemas.microsoft.com/office/drawing/2014/main" val="41678845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th-TH" sz="24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ทักษะและกระบวนการทางคณิตศาสตร์</a:t>
                      </a:r>
                      <a:endParaRPr lang="en-US" sz="24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th-TH" sz="24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พฤติกรรมที่แสดงออก</a:t>
                      </a:r>
                      <a:endParaRPr lang="en-US" sz="24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5966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th-TH" sz="32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การให้เหตุผล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thaiDist" rtl="0">
                        <a:buFont typeface="TH SarabunPSK" panose="020B0500040200020003" pitchFamily="34" charset="-34"/>
                        <a:buChar char="-"/>
                      </a:pPr>
                      <a:r>
                        <a:rPr lang="th-TH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รวบรวมความรู้ที่เกี่ยวข้องในกระบวนการแก้ปัญหา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เชื่อมโยงความสัมพันธ์ระหว่างเหตุและผล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ตัดสินความถูกต้องของข้อสรุป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เลือกใช้ความรู้เพื่อจัดลำดับขั้นตอนของการให้เหตุผลและลงข้อสรุป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lvl="0" indent="-342900" algn="thaiDist">
                        <a:spcAft>
                          <a:spcPts val="800"/>
                        </a:spcAft>
                        <a:buFont typeface="TH SarabunPSK" panose="020B0500040200020003" pitchFamily="34" charset="-34"/>
                        <a:buChar char="-"/>
                      </a:pPr>
                      <a:r>
                        <a:rPr lang="th-TH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ตรวจสอบความถูกต้องและความสมเหตุสมผลของการให้เหตุผล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116740"/>
                  </a:ext>
                </a:extLst>
              </a:tr>
            </a:tbl>
          </a:graphicData>
        </a:graphic>
      </p:graphicFrame>
      <p:sp>
        <p:nvSpPr>
          <p:cNvPr id="7" name="Title 2">
            <a:extLst>
              <a:ext uri="{FF2B5EF4-FFF2-40B4-BE49-F238E27FC236}">
                <a16:creationId xmlns:a16="http://schemas.microsoft.com/office/drawing/2014/main" id="{DB7E284A-2A05-683E-E301-A4A03BC67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640" y="497839"/>
            <a:ext cx="5247640" cy="71628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ตัวอย่างพฤติกรรมที่แสดงออก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93471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8180A-90B0-1B43-858E-3DD020173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9A642E9-61C9-99FB-DA58-CF26D5313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973588"/>
              </p:ext>
            </p:extLst>
          </p:nvPr>
        </p:nvGraphicFramePr>
        <p:xfrm>
          <a:off x="294640" y="1694974"/>
          <a:ext cx="11460479" cy="219456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239715">
                  <a:extLst>
                    <a:ext uri="{9D8B030D-6E8A-4147-A177-3AD203B41FA5}">
                      <a16:colId xmlns:a16="http://schemas.microsoft.com/office/drawing/2014/main" val="482619262"/>
                    </a:ext>
                  </a:extLst>
                </a:gridCol>
                <a:gridCol w="8220764">
                  <a:extLst>
                    <a:ext uri="{9D8B030D-6E8A-4147-A177-3AD203B41FA5}">
                      <a16:colId xmlns:a16="http://schemas.microsoft.com/office/drawing/2014/main" val="41678845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th-TH" sz="24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ทักษะและกระบวนการทางคณิตศาสตร์</a:t>
                      </a:r>
                      <a:endParaRPr lang="en-US" sz="24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th-TH" sz="24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พฤติกรรมที่แสดงออก</a:t>
                      </a:r>
                      <a:endParaRPr lang="en-US" sz="24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5966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th-TH" sz="32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การคิดสร้างสรรค์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thaiDist" rtl="0">
                        <a:buFont typeface="TH SarabunPSK" panose="020B0500040200020003" pitchFamily="34" charset="-34"/>
                        <a:buChar char="-"/>
                      </a:pPr>
                      <a:r>
                        <a:rPr lang="th-TH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ใช้ความรู้หรือมโนทัศน์เพื่อสร้างองค์ความรู้ใหม่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lvl="0" indent="-342900" algn="thaiDist">
                        <a:buFont typeface="TH SarabunPSK" panose="020B0500040200020003" pitchFamily="34" charset="-34"/>
                        <a:buChar char="-"/>
                      </a:pPr>
                      <a:r>
                        <a:rPr lang="th-TH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สร้างสรรค์ตัวแบบทางคณิตศาสตร์หรือชิ้นงานที่มีประโยชน์ต่อการเรียนรู้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lvl="0" indent="-342900" algn="thaiDist">
                        <a:spcAft>
                          <a:spcPts val="800"/>
                        </a:spcAft>
                        <a:buFont typeface="TH SarabunPSK" panose="020B0500040200020003" pitchFamily="34" charset="-34"/>
                        <a:buChar char="-"/>
                      </a:pPr>
                      <a:r>
                        <a:rPr lang="th-TH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คิดค้นวิธีการเรียนรู้หรือแก้ปัญหาที่แปลกใหม่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116740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F1AC80D7-952E-77BB-E137-FF14091C4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640" y="497839"/>
            <a:ext cx="5247640" cy="71628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ตัวอย่างพฤติกรรมที่แสดงออก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28352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20BB9BA-F5DE-9D08-FC9E-6819D7F78F65}"/>
              </a:ext>
            </a:extLst>
          </p:cNvPr>
          <p:cNvSpPr txBox="1"/>
          <p:nvPr/>
        </p:nvSpPr>
        <p:spPr>
          <a:xfrm>
            <a:off x="558800" y="889843"/>
            <a:ext cx="11074400" cy="5078313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th-TH" sz="3600" b="1" i="0" dirty="0">
                <a:solidFill>
                  <a:srgbClr val="222222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องค์ประกอบของความคิดริเริ่มสร้างสรรค์</a:t>
            </a:r>
            <a:b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3600" b="0" i="0" dirty="0">
                <a:solidFill>
                  <a:srgbClr val="222222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1) </a:t>
            </a:r>
            <a:r>
              <a:rPr lang="th-TH" sz="3600" b="1" i="0" dirty="0">
                <a:solidFill>
                  <a:schemeClr val="accent4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ความคิดคล่อง (</a:t>
            </a:r>
            <a:r>
              <a:rPr lang="en-US" sz="3600" b="1" i="0" dirty="0">
                <a:solidFill>
                  <a:schemeClr val="accent4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Fluency) </a:t>
            </a:r>
            <a:r>
              <a:rPr lang="en-US" sz="3600" b="0" i="0" dirty="0">
                <a:solidFill>
                  <a:srgbClr val="222222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b="0" i="0" dirty="0">
                <a:solidFill>
                  <a:srgbClr val="222222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ความสามารถในการคิดเพื่อให้ได้คำตอบจำนวนมากที่แตกต่างกัน หรือ หลากหลายวิธี</a:t>
            </a:r>
            <a:b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600" b="0" i="0" dirty="0">
                <a:solidFill>
                  <a:srgbClr val="222222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2) </a:t>
            </a:r>
            <a:r>
              <a:rPr lang="th-TH" sz="3600" b="1" i="0" dirty="0">
                <a:solidFill>
                  <a:schemeClr val="accent4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ความคิดยืดหยุ่น (</a:t>
            </a:r>
            <a:r>
              <a:rPr lang="en-US" sz="3600" b="1" i="0" dirty="0">
                <a:solidFill>
                  <a:schemeClr val="accent4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Flexibility) </a:t>
            </a:r>
            <a:r>
              <a:rPr lang="en-US" sz="3600" b="0" i="0" dirty="0">
                <a:solidFill>
                  <a:srgbClr val="222222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b="0" i="0" dirty="0">
                <a:solidFill>
                  <a:srgbClr val="222222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ความสามารถในการคิดปรับเปลี่ยนตามสถานการณ์ สามารถคิดแล้วเลือกนำไปใช้ให้ตรงกับสถานการณ์หรือเงื่อนไขที่กำหนด</a:t>
            </a:r>
            <a:b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600" b="0" i="0" dirty="0">
                <a:solidFill>
                  <a:srgbClr val="222222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3) </a:t>
            </a:r>
            <a:r>
              <a:rPr lang="th-TH" sz="3600" b="1" i="0" dirty="0">
                <a:solidFill>
                  <a:schemeClr val="accent4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ความคิดริเริ่ม (</a:t>
            </a:r>
            <a:r>
              <a:rPr lang="en-US" sz="3600" b="1" i="0" dirty="0">
                <a:solidFill>
                  <a:schemeClr val="accent4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Originality) </a:t>
            </a:r>
            <a:r>
              <a:rPr lang="en-US" sz="3600" b="0" i="0" dirty="0">
                <a:solidFill>
                  <a:srgbClr val="222222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b="0" i="0" dirty="0">
                <a:solidFill>
                  <a:srgbClr val="222222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ความสามารถในการคิดเพื่อให้ได้ความคิดที่มีลักษณะแปลกใหม่</a:t>
            </a:r>
            <a:b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600" b="0" i="0" dirty="0">
                <a:solidFill>
                  <a:srgbClr val="222222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4) </a:t>
            </a:r>
            <a:r>
              <a:rPr lang="th-TH" sz="3600" b="1" i="0" dirty="0">
                <a:solidFill>
                  <a:schemeClr val="accent4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ความคิดละเอียดลออ (</a:t>
            </a:r>
            <a:r>
              <a:rPr lang="en-US" sz="3600" b="1" i="0" dirty="0">
                <a:solidFill>
                  <a:schemeClr val="accent4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Elaboration) </a:t>
            </a:r>
            <a:r>
              <a:rPr lang="en-US" sz="3600" b="0" i="0" dirty="0">
                <a:solidFill>
                  <a:srgbClr val="222222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b="0" i="0" dirty="0">
                <a:solidFill>
                  <a:srgbClr val="222222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ความสามารถในการคิดที่มีรายละเอียดลุ่มลึกหลายแง่มุมในแต่ละคำตอบ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6D84D8-D086-CBDE-8034-CEAE919D552C}"/>
              </a:ext>
            </a:extLst>
          </p:cNvPr>
          <p:cNvSpPr txBox="1"/>
          <p:nvPr/>
        </p:nvSpPr>
        <p:spPr>
          <a:xfrm>
            <a:off x="9916160" y="6407388"/>
            <a:ext cx="2184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1800" b="0" i="0" dirty="0">
                <a:solidFill>
                  <a:srgbClr val="222222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 (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Guilford, J.P. (1967).)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911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04315C-EFF8-545B-4910-8E8F227C4660}"/>
              </a:ext>
            </a:extLst>
          </p:cNvPr>
          <p:cNvSpPr txBox="1"/>
          <p:nvPr/>
        </p:nvSpPr>
        <p:spPr>
          <a:xfrm>
            <a:off x="1928833" y="3044279"/>
            <a:ext cx="83343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400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ตัวอย่างกิจกรรมทักษะและกระบวนการทางคณิตศาสตร์</a:t>
            </a:r>
            <a:endParaRPr lang="en-US" sz="4400" dirty="0">
              <a:solidFill>
                <a:schemeClr val="accent2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528C7D-C2D0-68B3-FBB3-B700EF84E0E1}"/>
              </a:ext>
            </a:extLst>
          </p:cNvPr>
          <p:cNvSpPr/>
          <p:nvPr/>
        </p:nvSpPr>
        <p:spPr>
          <a:xfrm>
            <a:off x="538480" y="1849120"/>
            <a:ext cx="2489200" cy="7315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17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2467D7D-D8FB-44DF-F0C2-CB4D03D5A230}"/>
              </a:ext>
            </a:extLst>
          </p:cNvPr>
          <p:cNvSpPr/>
          <p:nvPr/>
        </p:nvSpPr>
        <p:spPr>
          <a:xfrm>
            <a:off x="2021839" y="967443"/>
            <a:ext cx="8148320" cy="206210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ให้นำ </a:t>
            </a:r>
            <a:r>
              <a:rPr lang="en-US" sz="40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40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จำนวนสี่ตัวมาดำเนินการ (</a:t>
            </a:r>
            <a:r>
              <a:rPr lang="en-US" sz="40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+ - x ÷</a:t>
            </a:r>
            <a:r>
              <a:rPr lang="th-TH" sz="40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br>
              <a:rPr lang="th-TH" sz="40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0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เพื่อให้ได้ผลลัพธ์ </a:t>
            </a:r>
            <a:r>
              <a:rPr lang="en-US" sz="40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40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40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40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40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30 </a:t>
            </a:r>
            <a:r>
              <a:rPr lang="th-TH" sz="40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ภายในเวลา </a:t>
            </a:r>
            <a:r>
              <a:rPr lang="en-US" sz="40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15 </a:t>
            </a:r>
            <a:r>
              <a:rPr lang="th-TH" sz="40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นาที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E30ABA-19B1-B155-DC15-5C526B379C5D}"/>
              </a:ext>
            </a:extLst>
          </p:cNvPr>
          <p:cNvSpPr txBox="1"/>
          <p:nvPr/>
        </p:nvSpPr>
        <p:spPr>
          <a:xfrm>
            <a:off x="4501653" y="375920"/>
            <a:ext cx="318869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4400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 </a:t>
            </a: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Four </a:t>
            </a:r>
            <a:r>
              <a:rPr lang="en-US" sz="4400" dirty="0" err="1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Four</a:t>
            </a:r>
            <a:endParaRPr lang="en-US" sz="4400" dirty="0">
              <a:solidFill>
                <a:schemeClr val="accent2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F9F46C-9D45-77A5-35FC-6DC5B6E6E2BF}"/>
              </a:ext>
            </a:extLst>
          </p:cNvPr>
          <p:cNvSpPr/>
          <p:nvPr/>
        </p:nvSpPr>
        <p:spPr>
          <a:xfrm>
            <a:off x="538480" y="1849120"/>
            <a:ext cx="2489200" cy="7315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80BEB5-AD36-17EB-759E-8A82CDF2E9B1}"/>
              </a:ext>
            </a:extLst>
          </p:cNvPr>
          <p:cNvSpPr txBox="1"/>
          <p:nvPr/>
        </p:nvSpPr>
        <p:spPr>
          <a:xfrm>
            <a:off x="3118346" y="4569681"/>
            <a:ext cx="51714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dirty="0">
                <a:solidFill>
                  <a:schemeClr val="accent5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</a:p>
          <a:p>
            <a:r>
              <a:rPr lang="en-US" sz="3600" dirty="0">
                <a:solidFill>
                  <a:schemeClr val="accent5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0 = (4-4) + (4-4)</a:t>
            </a:r>
          </a:p>
          <a:p>
            <a:r>
              <a:rPr lang="en-US" sz="3600" dirty="0">
                <a:solidFill>
                  <a:schemeClr val="accent5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0 = 44 – 44</a:t>
            </a:r>
          </a:p>
          <a:p>
            <a:r>
              <a:rPr lang="en-US" sz="3600" dirty="0">
                <a:solidFill>
                  <a:schemeClr val="accent5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0 = 4/4 – 4/4</a:t>
            </a:r>
            <a:endParaRPr lang="th-TH" sz="3600" dirty="0">
              <a:solidFill>
                <a:schemeClr val="accent5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272AA3-706A-35A2-F641-852BFC4BD882}"/>
              </a:ext>
            </a:extLst>
          </p:cNvPr>
          <p:cNvSpPr txBox="1"/>
          <p:nvPr/>
        </p:nvSpPr>
        <p:spPr>
          <a:xfrm>
            <a:off x="3027680" y="2651573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th-TH" sz="4000" dirty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ต้องใช้ให้ครบทั้งสี่ตัว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th-TH" sz="4000" dirty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การใส่วงเล็บมีผลต่อการดำเนินการ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th-TH" sz="4000" dirty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สามารถใช้ 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4! </a:t>
            </a:r>
            <a:r>
              <a:rPr lang="th-TH" sz="4000" dirty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ได้</a:t>
            </a:r>
            <a:endParaRPr lang="en-US" sz="4000" dirty="0">
              <a:solidFill>
                <a:schemeClr val="accent5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232493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A13BA56-BCAA-573F-894F-CB40FE39102D}"/>
              </a:ext>
            </a:extLst>
          </p:cNvPr>
          <p:cNvSpPr txBox="1"/>
          <p:nvPr/>
        </p:nvSpPr>
        <p:spPr>
          <a:xfrm>
            <a:off x="4607451" y="436880"/>
            <a:ext cx="2977097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4400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</a:t>
            </a: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KEN </a:t>
            </a:r>
            <a:r>
              <a:rPr lang="en-US" sz="4400" dirty="0" err="1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KEN</a:t>
            </a:r>
            <a:endParaRPr lang="en-US" sz="4400" dirty="0">
              <a:solidFill>
                <a:schemeClr val="accent2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E57F52-6CF7-FF32-DB25-8F1F8BABA3BC}"/>
              </a:ext>
            </a:extLst>
          </p:cNvPr>
          <p:cNvSpPr/>
          <p:nvPr/>
        </p:nvSpPr>
        <p:spPr>
          <a:xfrm>
            <a:off x="538480" y="1849120"/>
            <a:ext cx="2489200" cy="7315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948DA53-5507-950C-49BE-33B5C1BA7D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280" y="1670542"/>
            <a:ext cx="3576320" cy="351691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40B50F3-D3D9-5E88-27D6-6F0634B6DE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9545" y="1785707"/>
            <a:ext cx="3296110" cy="328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3755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1B5B2CC-ACAD-528A-1190-B7FF47E90E1E}"/>
              </a:ext>
            </a:extLst>
          </p:cNvPr>
          <p:cNvSpPr/>
          <p:nvPr/>
        </p:nvSpPr>
        <p:spPr>
          <a:xfrm>
            <a:off x="538480" y="1849120"/>
            <a:ext cx="2489200" cy="7315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65AAC9-5440-8E06-CAC2-E77223D9B8F6}"/>
              </a:ext>
            </a:extLst>
          </p:cNvPr>
          <p:cNvSpPr txBox="1"/>
          <p:nvPr/>
        </p:nvSpPr>
        <p:spPr>
          <a:xfrm>
            <a:off x="211912" y="3044279"/>
            <a:ext cx="297780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4400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</a:t>
            </a: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Tangram</a:t>
            </a:r>
          </a:p>
        </p:txBody>
      </p:sp>
      <p:pic>
        <p:nvPicPr>
          <p:cNvPr id="1026" name="Picture 2" descr="รับ Tangram 10 - Microsoft Store th-TH">
            <a:extLst>
              <a:ext uri="{FF2B5EF4-FFF2-40B4-BE49-F238E27FC236}">
                <a16:creationId xmlns:a16="http://schemas.microsoft.com/office/drawing/2014/main" id="{7094A1C1-A0D7-B8A0-A3DA-A8154777E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751" y="1066801"/>
            <a:ext cx="8840249" cy="497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8429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263431"/>
            <a:ext cx="2087880" cy="519649"/>
          </a:xfrm>
        </p:spPr>
        <p:txBody>
          <a:bodyPr/>
          <a:lstStyle/>
          <a:p>
            <a:pPr algn="ctr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ความหมาย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783840" y="2281238"/>
            <a:ext cx="8684260" cy="37004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kern="100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เป็นความสามารถที่จะนำความรู้ไป</a:t>
            </a:r>
            <a:r>
              <a:rPr lang="th-TH" sz="3600" b="1" kern="100" dirty="0">
                <a:solidFill>
                  <a:schemeClr val="accent5">
                    <a:lumMod val="50000"/>
                  </a:schemeClr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ประยุกต์ใช้</a:t>
            </a:r>
            <a:r>
              <a:rPr lang="th-TH" sz="3600" kern="100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ในการเรียนรู้สิ่งต่าง ๆ </a:t>
            </a:r>
            <a:r>
              <a:rPr lang="th-TH" sz="3600" b="1" kern="100" dirty="0">
                <a:solidFill>
                  <a:schemeClr val="accent5">
                    <a:lumMod val="50000"/>
                  </a:schemeClr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เพื่อให้ได้มาซึ่งความรู้และประยุกต์ใช้ในชีวิตประจำวันได้อย่างมีประสิทธิภาพ</a:t>
            </a:r>
            <a:r>
              <a:rPr lang="th-TH" sz="3600" kern="100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ประกอบด้วย </a:t>
            </a:r>
            <a:r>
              <a:rPr lang="en-US" sz="3600" kern="100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5 </a:t>
            </a:r>
            <a:r>
              <a:rPr lang="th-TH" sz="3600" kern="100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ทักษะ คือ การแก้ปัญหา การสื่อสารและสื่อความหมายทางคณิตศาสตร์ การเชื่อมโยง การให้เหตุผล ความคิดสร้างสรรค์</a:t>
            </a:r>
            <a:endParaRPr lang="en-US" sz="3600" kern="100" dirty="0"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398AF7C-6482-D1A2-A23F-069C284BAA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64" y="1535837"/>
            <a:ext cx="4792016" cy="35627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F605184-010E-A2EB-46BB-B107374DD3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7195" y="1396656"/>
            <a:ext cx="5294759" cy="389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737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B48F311-3B26-D7EB-7762-3A7472A7B5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506" y="1048749"/>
            <a:ext cx="4496427" cy="388674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0EC6995-8AA0-65A2-76B9-039B3D8D3C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8476" y="580640"/>
            <a:ext cx="5759294" cy="5058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801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DE160D-70CD-1549-8CC9-9225EC239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918" y="1128391"/>
            <a:ext cx="4582164" cy="460121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BEE9031-0627-2F72-B5BE-6CD455D539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529" y="1046480"/>
            <a:ext cx="5328810" cy="5059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36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58AEA7E-F106-B6F6-8114-6B162D1B8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638" y="728285"/>
            <a:ext cx="4820323" cy="540142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E64A35F-CC14-AF78-F3BE-8E48394B1F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1978" y="875915"/>
            <a:ext cx="4753437" cy="5253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01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A9DBE25-0C9A-7878-FFD3-BC25ADBE2D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694" y="559652"/>
            <a:ext cx="4172532" cy="598253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528D154-D347-DA81-8521-F13EC4AC63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268" y="559652"/>
            <a:ext cx="4376532" cy="5731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090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30595FC-9EB5-6549-F822-D4081CFAE0BE}"/>
              </a:ext>
            </a:extLst>
          </p:cNvPr>
          <p:cNvSpPr txBox="1"/>
          <p:nvPr/>
        </p:nvSpPr>
        <p:spPr>
          <a:xfrm>
            <a:off x="4607098" y="666839"/>
            <a:ext cx="2291012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4400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</a:t>
            </a: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Area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26EC606-16E1-EE94-7598-A3EDE4F3005F}"/>
              </a:ext>
            </a:extLst>
          </p:cNvPr>
          <p:cNvSpPr/>
          <p:nvPr/>
        </p:nvSpPr>
        <p:spPr>
          <a:xfrm>
            <a:off x="169222" y="1889760"/>
            <a:ext cx="5940000" cy="98552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สร้างรูปสามเหลี่ยมที่มีพื้นที่ </a:t>
            </a:r>
            <a:r>
              <a:rPr lang="en-US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20 </a:t>
            </a:r>
            <a:r>
              <a:rPr lang="th-TH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ตารางหน่วย</a:t>
            </a:r>
            <a:endParaRPr lang="en-US" sz="32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DD66A8E-CD07-0155-1141-361A3E927B60}"/>
              </a:ext>
            </a:extLst>
          </p:cNvPr>
          <p:cNvSpPr/>
          <p:nvPr/>
        </p:nvSpPr>
        <p:spPr>
          <a:xfrm>
            <a:off x="169222" y="3119120"/>
            <a:ext cx="5940000" cy="98552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สร้างรูปสามเหลี่ยมที่มีพื้นที่ </a:t>
            </a:r>
            <a:r>
              <a:rPr lang="en-US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15 </a:t>
            </a:r>
            <a:r>
              <a:rPr lang="th-TH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ตารางหน่วย</a:t>
            </a:r>
            <a:endParaRPr lang="en-US" sz="32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D75A299-7C68-F528-BC88-E4DBD774731F}"/>
              </a:ext>
            </a:extLst>
          </p:cNvPr>
          <p:cNvSpPr/>
          <p:nvPr/>
        </p:nvSpPr>
        <p:spPr>
          <a:xfrm>
            <a:off x="169222" y="4348480"/>
            <a:ext cx="5940000" cy="98552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สร้างรูปสามเหลี่ยมที่มีพื้นที่ </a:t>
            </a:r>
            <a:r>
              <a:rPr lang="en-US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 </a:t>
            </a:r>
            <a:r>
              <a:rPr lang="th-TH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ตารางหน่วย</a:t>
            </a:r>
            <a:endParaRPr lang="en-US" sz="32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663028C-49F2-267B-1ADD-B9BED0D58A92}"/>
              </a:ext>
            </a:extLst>
          </p:cNvPr>
          <p:cNvSpPr/>
          <p:nvPr/>
        </p:nvSpPr>
        <p:spPr>
          <a:xfrm>
            <a:off x="169222" y="5577840"/>
            <a:ext cx="5940000" cy="9855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th-TH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สร้างรูปสี่เหลี่ยมคางหมูที่มีพื้นที่ </a:t>
            </a:r>
            <a:r>
              <a:rPr lang="en-US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20 </a:t>
            </a:r>
            <a:r>
              <a:rPr lang="th-TH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ตารางหน่วย</a:t>
            </a:r>
            <a:endParaRPr lang="en-US" sz="32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0857B3A-9220-A907-6B99-06FD83DEC298}"/>
              </a:ext>
            </a:extLst>
          </p:cNvPr>
          <p:cNvSpPr/>
          <p:nvPr/>
        </p:nvSpPr>
        <p:spPr>
          <a:xfrm>
            <a:off x="6204698" y="1889760"/>
            <a:ext cx="5940000" cy="9855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r>
              <a:rPr lang="th-TH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สร้างรูปสี่เหลี่ยมคางหมูที่มีพื้นที่ </a:t>
            </a:r>
            <a:r>
              <a:rPr lang="en-US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15 </a:t>
            </a:r>
            <a:r>
              <a:rPr lang="th-TH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ตารางหน่วย</a:t>
            </a:r>
            <a:endParaRPr lang="en-US" sz="32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FCFD255-CDA1-B1F3-3C74-3A4CA9FE0DD7}"/>
              </a:ext>
            </a:extLst>
          </p:cNvPr>
          <p:cNvSpPr/>
          <p:nvPr/>
        </p:nvSpPr>
        <p:spPr>
          <a:xfrm>
            <a:off x="6204698" y="3119120"/>
            <a:ext cx="5940000" cy="9855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th-TH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สร้างรูปสี่เหลี่ยมคางหมูที่มีพื้นที่ </a:t>
            </a:r>
            <a:r>
              <a:rPr lang="en-US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 </a:t>
            </a:r>
            <a:r>
              <a:rPr lang="th-TH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ตารางหน่วย</a:t>
            </a:r>
            <a:endParaRPr lang="en-US" sz="32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B4C71B8-4CC3-CC71-F2BC-C1F80C22109E}"/>
              </a:ext>
            </a:extLst>
          </p:cNvPr>
          <p:cNvSpPr/>
          <p:nvPr/>
        </p:nvSpPr>
        <p:spPr>
          <a:xfrm>
            <a:off x="6204698" y="4348480"/>
            <a:ext cx="5940000" cy="9855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</a:t>
            </a:r>
            <a:r>
              <a:rPr lang="th-TH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สร้างรูปสี่เหลี่ยมรูปว่าวที่มีพื้นที่ </a:t>
            </a:r>
            <a:r>
              <a:rPr lang="en-US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20 </a:t>
            </a:r>
            <a:r>
              <a:rPr lang="th-TH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ตารางหน่วย</a:t>
            </a:r>
            <a:endParaRPr lang="en-US" sz="32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C491AB0-4D86-F736-1C44-6869388588A9}"/>
              </a:ext>
            </a:extLst>
          </p:cNvPr>
          <p:cNvSpPr/>
          <p:nvPr/>
        </p:nvSpPr>
        <p:spPr>
          <a:xfrm>
            <a:off x="6252000" y="5577840"/>
            <a:ext cx="5940000" cy="9855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8</a:t>
            </a:r>
            <a:r>
              <a:rPr lang="th-TH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สร้างรูปสี่เหลี่ยมรูปว่าวที่มีพื้นที่ </a:t>
            </a:r>
            <a:r>
              <a:rPr lang="en-US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15 </a:t>
            </a:r>
            <a:r>
              <a:rPr lang="th-TH" sz="3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ตารางหน่วย</a:t>
            </a:r>
            <a:endParaRPr lang="en-US" sz="32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6662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A3226C5-C559-D374-B9E5-5E9392EA5F23}"/>
              </a:ext>
            </a:extLst>
          </p:cNvPr>
          <p:cNvSpPr txBox="1"/>
          <p:nvPr/>
        </p:nvSpPr>
        <p:spPr>
          <a:xfrm>
            <a:off x="3795822" y="1279573"/>
            <a:ext cx="702812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  1</a:t>
            </a:r>
          </a:p>
          <a:p>
            <a:r>
              <a:rPr lang="en-US" sz="28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2      3       4</a:t>
            </a:r>
          </a:p>
          <a:p>
            <a:r>
              <a:rPr lang="en-US" sz="28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5       6      7       8      9</a:t>
            </a:r>
          </a:p>
          <a:p>
            <a:r>
              <a:rPr lang="en-US" sz="28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10      11     12    13     14     15   16 </a:t>
            </a:r>
          </a:p>
          <a:p>
            <a:pPr marL="342900" indent="-342900">
              <a:buAutoNum type="arabicPlain" startAt="9"/>
            </a:pPr>
            <a:endParaRPr lang="en-TH" sz="28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A2323E-157F-814A-9042-0CD6EF3D12E5}"/>
              </a:ext>
            </a:extLst>
          </p:cNvPr>
          <p:cNvSpPr txBox="1"/>
          <p:nvPr/>
        </p:nvSpPr>
        <p:spPr>
          <a:xfrm>
            <a:off x="1513365" y="3394426"/>
            <a:ext cx="9895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จากแผนผังที่กำหนด พบว่า </a:t>
            </a:r>
            <a:r>
              <a:rPr lang="en-TH" sz="28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8 </a:t>
            </a:r>
            <a:r>
              <a:rPr lang="th-TH" sz="28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อยู่ใต้ </a:t>
            </a:r>
            <a:r>
              <a:rPr lang="en-US" sz="28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28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13 </a:t>
            </a:r>
            <a:r>
              <a:rPr lang="th-TH" sz="28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อยู่ใต้ </a:t>
            </a:r>
            <a:r>
              <a:rPr lang="en-US" sz="28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 </a:t>
            </a:r>
            <a:r>
              <a:rPr lang="th-TH" sz="28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และถ้าเขียนต่อไปเรื่อย ๆ จำนวนใดอยู่ใต้ </a:t>
            </a:r>
            <a:r>
              <a:rPr lang="en-US" sz="28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100</a:t>
            </a:r>
            <a:endParaRPr lang="en-TH" sz="28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9F36E2-E8FE-4943-DAE3-EDE3DCF122F9}"/>
              </a:ext>
            </a:extLst>
          </p:cNvPr>
          <p:cNvSpPr/>
          <p:nvPr/>
        </p:nvSpPr>
        <p:spPr>
          <a:xfrm>
            <a:off x="457200" y="1850065"/>
            <a:ext cx="2498651" cy="55289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0912533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DDF5308-EADE-B77D-5B49-B5A21E0CBE8A}"/>
              </a:ext>
            </a:extLst>
          </p:cNvPr>
          <p:cNvSpPr/>
          <p:nvPr/>
        </p:nvSpPr>
        <p:spPr>
          <a:xfrm>
            <a:off x="457200" y="1850065"/>
            <a:ext cx="2498651" cy="55289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0646D5-D959-8721-C631-8F97D8228BAC}"/>
              </a:ext>
            </a:extLst>
          </p:cNvPr>
          <p:cNvSpPr txBox="1"/>
          <p:nvPr/>
        </p:nvSpPr>
        <p:spPr>
          <a:xfrm>
            <a:off x="872836" y="2666316"/>
            <a:ext cx="10446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 </a:t>
            </a:r>
            <a:r>
              <a:rPr lang="en-US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</a:t>
            </a:r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B</a:t>
            </a:r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C</a:t>
            </a:r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 </a:t>
            </a:r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แทนเลขโดดไม่ซ้ำ  ถ้า </a:t>
            </a:r>
            <a:r>
              <a:rPr lang="en-US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ABCD x 4 = DCBA </a:t>
            </a:r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algn="ctr"/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แล้ว</a:t>
            </a:r>
            <a:r>
              <a:rPr lang="en-US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ABCD</a:t>
            </a:r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แทนจำนวนใด  </a:t>
            </a:r>
            <a:endParaRPr lang="en-TH" sz="36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117999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3B4FBC6-F9CF-AC15-C7B0-01D2464510A8}"/>
              </a:ext>
            </a:extLst>
          </p:cNvPr>
          <p:cNvSpPr txBox="1"/>
          <p:nvPr/>
        </p:nvSpPr>
        <p:spPr>
          <a:xfrm>
            <a:off x="1670277" y="2549358"/>
            <a:ext cx="104463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จูน เพชร และแจ็ค มีเหรียญรวมกันได้ </a:t>
            </a:r>
            <a:r>
              <a:rPr lang="en-US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21 </a:t>
            </a:r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เหรียญ </a:t>
            </a:r>
          </a:p>
          <a:p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ถ้า จูนนำเหรียญของตนไปให้เพชร </a:t>
            </a:r>
            <a:r>
              <a:rPr lang="en-US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เหรียญ</a:t>
            </a:r>
          </a:p>
          <a:p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เพชรนำเหรียญของตนไปให้แจ็ค </a:t>
            </a:r>
            <a:r>
              <a:rPr lang="en-US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เหรียญ</a:t>
            </a:r>
          </a:p>
          <a:p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แจ็คนำเหรียญของตนไปให้จูน </a:t>
            </a:r>
            <a:r>
              <a:rPr lang="en-US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เหรียญ</a:t>
            </a:r>
          </a:p>
          <a:p>
            <a:r>
              <a:rPr lang="th-TH" sz="36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ทำให้ทุกคนมีจำนวนเหรียญเท่ากัน เดิมแต่ละคนมีเหรียญคนละเท่าใด</a:t>
            </a:r>
            <a:endParaRPr lang="en-TH" sz="3600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78940A-12FE-804B-CC1C-7C8E1116F823}"/>
              </a:ext>
            </a:extLst>
          </p:cNvPr>
          <p:cNvSpPr/>
          <p:nvPr/>
        </p:nvSpPr>
        <p:spPr>
          <a:xfrm>
            <a:off x="457200" y="1850065"/>
            <a:ext cx="2498651" cy="55289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3702608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AEE39-C3B9-6952-10FD-EA8C5E818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817" y="2380077"/>
            <a:ext cx="9778365" cy="2097845"/>
          </a:xfrm>
        </p:spPr>
        <p:txBody>
          <a:bodyPr/>
          <a:lstStyle/>
          <a:p>
            <a:pPr algn="ctr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ภาระงาน เลือก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 พร้อมทั้ง</a:t>
            </a:r>
            <a:b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สร้างเครื่องมือในการวัดและประเมินผลคณิตศาสตร์ด้านทักษะและกระบวนการ</a:t>
            </a:r>
            <a:endParaRPr lang="en-US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40992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A3934EE-29E1-9C1B-21A8-15895D577C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4600406"/>
              </p:ext>
            </p:extLst>
          </p:nvPr>
        </p:nvGraphicFramePr>
        <p:xfrm>
          <a:off x="-701040" y="116670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9046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BF75417E-AEF1-941B-7817-D21CB94702DE}"/>
              </a:ext>
            </a:extLst>
          </p:cNvPr>
          <p:cNvGrpSpPr/>
          <p:nvPr/>
        </p:nvGrpSpPr>
        <p:grpSpPr>
          <a:xfrm>
            <a:off x="312896" y="645954"/>
            <a:ext cx="2706687" cy="1624012"/>
            <a:chOff x="1221978" y="2645"/>
            <a:chExt cx="2706687" cy="162401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DE79D2C-43EC-9044-6B5D-A5DF5B5D6A25}"/>
                </a:ext>
              </a:extLst>
            </p:cNvPr>
            <p:cNvSpPr/>
            <p:nvPr/>
          </p:nvSpPr>
          <p:spPr>
            <a:xfrm>
              <a:off x="1221978" y="2645"/>
              <a:ext cx="2706687" cy="162401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50F1CA0-87EC-A706-9B5A-A5971E0FEF92}"/>
                </a:ext>
              </a:extLst>
            </p:cNvPr>
            <p:cNvSpPr txBox="1"/>
            <p:nvPr/>
          </p:nvSpPr>
          <p:spPr>
            <a:xfrm>
              <a:off x="1221978" y="2645"/>
              <a:ext cx="2706687" cy="16240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h-TH" sz="4400" b="1" kern="1200" dirty="0">
                  <a:solidFill>
                    <a:srgbClr val="7030A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การแก้ปัญหา</a:t>
              </a:r>
              <a:endParaRPr lang="en-US" sz="4400" b="1" kern="1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29517D64-E7A9-B466-E9A3-7AB56B9068FB}"/>
              </a:ext>
            </a:extLst>
          </p:cNvPr>
          <p:cNvSpPr txBox="1"/>
          <p:nvPr/>
        </p:nvSpPr>
        <p:spPr>
          <a:xfrm>
            <a:off x="3019583" y="2656116"/>
            <a:ext cx="866648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3600" dirty="0">
                <a:solidFill>
                  <a:schemeClr val="accent5">
                    <a:lumMod val="50000"/>
                  </a:schemeClr>
                </a:solidFill>
                <a:effectLst/>
                <a:ea typeface="Calibri" panose="020F0502020204030204" pitchFamily="34" charset="0"/>
                <a:cs typeface="TH SarabunPSK" panose="020B0500040200020003" pitchFamily="34" charset="-34"/>
              </a:rPr>
              <a:t>เป็นความสามารถในการประยุกต์ความรู้ ขั้นตอน หรือกระบวนการทางคณิตศาสตร์ กลวิธีและยุทธวิธีแก้ปัญหา และประสบการณ์ที่มีอยู่ไปใช้ในการแก้ปัญหา ซึ่งปัญหาทางคณิตศาสตร์มักเป็นปัญหาที่ผู้เรียนไม่คุ้นเคย และต้องใช้การคิดที่หลากหลาย เช่น คิดวิเคราะห์ คิดเชื่อมโยง คิดเชิงตรรกะ เพื่อหาแนวทางหรือวิธีการแก้ปัญหาที่มีประสิทธิภาพมากที่สุด </a:t>
            </a:r>
            <a:endParaRPr lang="en-US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109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868D3217-44C4-D4E2-CD51-A69C2F7E7252}"/>
              </a:ext>
            </a:extLst>
          </p:cNvPr>
          <p:cNvGrpSpPr/>
          <p:nvPr/>
        </p:nvGrpSpPr>
        <p:grpSpPr>
          <a:xfrm>
            <a:off x="353536" y="910114"/>
            <a:ext cx="2706687" cy="1624012"/>
            <a:chOff x="4199334" y="2645"/>
            <a:chExt cx="2706687" cy="162401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A08F840-F6C4-CE17-D384-E8C86A8F3545}"/>
                </a:ext>
              </a:extLst>
            </p:cNvPr>
            <p:cNvSpPr/>
            <p:nvPr/>
          </p:nvSpPr>
          <p:spPr>
            <a:xfrm>
              <a:off x="4199334" y="2645"/>
              <a:ext cx="2706687" cy="162401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4615B47-33FE-D34D-8C3A-A84027A06584}"/>
                </a:ext>
              </a:extLst>
            </p:cNvPr>
            <p:cNvSpPr txBox="1"/>
            <p:nvPr/>
          </p:nvSpPr>
          <p:spPr>
            <a:xfrm>
              <a:off x="4199334" y="2645"/>
              <a:ext cx="2706687" cy="16240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h-TH" sz="4400" b="1" kern="1200" dirty="0">
                  <a:solidFill>
                    <a:srgbClr val="7030A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การสื่อสาร</a:t>
              </a:r>
              <a:endParaRPr lang="en-US" sz="4400" b="1" kern="1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4CA84B4-3A19-3863-A367-9538B0AE6D36}"/>
              </a:ext>
            </a:extLst>
          </p:cNvPr>
          <p:cNvSpPr txBox="1"/>
          <p:nvPr/>
        </p:nvSpPr>
        <p:spPr>
          <a:xfrm>
            <a:off x="3060223" y="2647981"/>
            <a:ext cx="880872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3600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H SarabunPSK" panose="020B0500040200020003" pitchFamily="34" charset="-34"/>
              </a:rPr>
              <a:t>เป็นวิธีการแลกเปลี่ยนความคิดและสร้างความเข้าใจระหว่างบุคคล ผ่านช่องทางการสื่อสารต่าง ๆ ได้แก่ การฟัง การพูด การอ่าน การเขียน การสังเกต และการแสดงท่าทาง การสื่อความหมายทางคณิตศาสตร์จึงเป็นกระบวนการสื่อสารที่นอกจากนำเสนอผ่านช่องทางการสื่อสาร การฟัง การพูด การอ่าน การเขียน การสังเกต และการแสดงท่าทาง ตามปกติแล้วยังเป็นการสื่อสารที่มีลักษณะพิเศษ โดยมีการใช้สัญลักษณ์ ตัวแปร ตาราง กราฟ สมการ อสมการ ฟังก์ชัน หรือแบบจำลอง </a:t>
            </a:r>
            <a:endParaRPr 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913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BE5242EB-72FE-808E-F1D2-1F6E84D27590}"/>
              </a:ext>
            </a:extLst>
          </p:cNvPr>
          <p:cNvGrpSpPr/>
          <p:nvPr/>
        </p:nvGrpSpPr>
        <p:grpSpPr>
          <a:xfrm>
            <a:off x="343376" y="625634"/>
            <a:ext cx="2706687" cy="1624012"/>
            <a:chOff x="1221978" y="1897327"/>
            <a:chExt cx="2706687" cy="162401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63C1582-7A90-F57B-2B46-6AD83CBAD903}"/>
                </a:ext>
              </a:extLst>
            </p:cNvPr>
            <p:cNvSpPr/>
            <p:nvPr/>
          </p:nvSpPr>
          <p:spPr>
            <a:xfrm>
              <a:off x="1221978" y="1897327"/>
              <a:ext cx="2706687" cy="162401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242681C-F27E-97ED-7620-83A52E6BB4ED}"/>
                </a:ext>
              </a:extLst>
            </p:cNvPr>
            <p:cNvSpPr txBox="1"/>
            <p:nvPr/>
          </p:nvSpPr>
          <p:spPr>
            <a:xfrm>
              <a:off x="1221978" y="1897327"/>
              <a:ext cx="2706687" cy="16240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h-TH" sz="4400" b="1" kern="1200" dirty="0">
                  <a:solidFill>
                    <a:srgbClr val="7030A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การเชื่อมโยง</a:t>
              </a:r>
              <a:endParaRPr lang="en-US" sz="4400" b="1" kern="1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46B01594-A386-55D7-D50D-8BA6A6A9B27A}"/>
              </a:ext>
            </a:extLst>
          </p:cNvPr>
          <p:cNvSpPr txBox="1"/>
          <p:nvPr/>
        </p:nvSpPr>
        <p:spPr>
          <a:xfrm>
            <a:off x="3050063" y="2849156"/>
            <a:ext cx="903224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3600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H SarabunPSK" panose="020B0500040200020003" pitchFamily="34" charset="-34"/>
              </a:rPr>
              <a:t>เป็นกระบวนการที่ต้องอาศัยการคิดวิเคราะห์ และความคิดริเริ่มสร้างสรรค์ ในการนำความรู้ เนื้อหา และหลักการทางคณิตศาสตร์มาสร้างความสัมพันธ์อย่างเป็นเหตุเป็นผลระหว่างความรู้ ทักษะและกระบวนการที่มีในเนื้อหาคณิตศาสตร์กับงานที่เกี่ยวข้อง เพื่อนำไปสู่การแก้ปัญหาและการเรียนรู้แนวคิดใหม่ที่ซับซ้อนหรือสมบูรณ์ขึ้น </a:t>
            </a:r>
            <a:endParaRPr 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715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6FBAE25-96CE-F9E8-82B1-9AAF63CEF6FC}"/>
              </a:ext>
            </a:extLst>
          </p:cNvPr>
          <p:cNvSpPr txBox="1"/>
          <p:nvPr/>
        </p:nvSpPr>
        <p:spPr>
          <a:xfrm>
            <a:off x="3141503" y="2672695"/>
            <a:ext cx="87782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3600" dirty="0">
                <a:solidFill>
                  <a:schemeClr val="accent4">
                    <a:lumMod val="50000"/>
                  </a:schemeClr>
                </a:solidFill>
                <a:effectLst/>
                <a:ea typeface="Calibri" panose="020F0502020204030204" pitchFamily="34" charset="0"/>
                <a:cs typeface="TH SarabunPSK" panose="020B0500040200020003" pitchFamily="34" charset="-34"/>
              </a:rPr>
              <a:t>เป็นกระบวนการคิดทางคณิตศาสตร์ที่ต้องอาศัยการคิดวิเคราะห์และความคิดริเริ่มสร้างสรรค์ ในการรวบรวมข้อเท็จจริง ข้อความแนวคิด สถานการณ์ทางคณิตศาสตร์ต่าง ๆ แจกแจงความสัมพันธ์ หรือการเชื่อมโยงเพื่อให้เกิดข้อเท็จจริงหรือสถานการณ์ใหม่ </a:t>
            </a:r>
            <a:endParaRPr lang="en-US" sz="3600" dirty="0">
              <a:solidFill>
                <a:schemeClr val="accent4">
                  <a:lumMod val="50000"/>
                </a:schemeClr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4531B7-65C7-5313-AA1B-5791F0A41A7F}"/>
              </a:ext>
            </a:extLst>
          </p:cNvPr>
          <p:cNvGrpSpPr/>
          <p:nvPr/>
        </p:nvGrpSpPr>
        <p:grpSpPr>
          <a:xfrm>
            <a:off x="434816" y="717074"/>
            <a:ext cx="2706687" cy="1624012"/>
            <a:chOff x="4199334" y="1897327"/>
            <a:chExt cx="2706687" cy="162401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9ADAFE4-7776-E2E2-F30C-0034B4EDDB75}"/>
                </a:ext>
              </a:extLst>
            </p:cNvPr>
            <p:cNvSpPr/>
            <p:nvPr/>
          </p:nvSpPr>
          <p:spPr>
            <a:xfrm>
              <a:off x="4199334" y="1897327"/>
              <a:ext cx="2706687" cy="1624012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52724A4-ABD5-FA9E-4796-6850A304DF6E}"/>
                </a:ext>
              </a:extLst>
            </p:cNvPr>
            <p:cNvSpPr txBox="1"/>
            <p:nvPr/>
          </p:nvSpPr>
          <p:spPr>
            <a:xfrm>
              <a:off x="4199334" y="1897327"/>
              <a:ext cx="2706687" cy="16240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h-TH" sz="4400" b="1" kern="1200" dirty="0">
                  <a:solidFill>
                    <a:srgbClr val="7030A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การให้เหตุผล</a:t>
              </a:r>
              <a:endParaRPr lang="en-US" sz="4400" b="1" kern="1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5207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5BBD4D83-31EB-D593-8101-14F26F787E39}"/>
              </a:ext>
            </a:extLst>
          </p:cNvPr>
          <p:cNvSpPr txBox="1"/>
          <p:nvPr/>
        </p:nvSpPr>
        <p:spPr>
          <a:xfrm>
            <a:off x="2633192" y="2851807"/>
            <a:ext cx="87663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kern="1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เป็นกระบวนการคิดที่อาศัยความรู้พื้นฐานจินตนาการและวิจารณญาณ </a:t>
            </a:r>
            <a:br>
              <a:rPr lang="th-TH" sz="3600" kern="1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sz="3600" kern="1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ในการพัฒนาหรือคิดค้นองค์ความรู้ หรือสิ่งประดิษฐ์ใหม่ ๆ ที่มีคุณค่าและเป็นประโยชน์ต่อตนเองและสังคม ความคิดสร้างสรรค์มีหลายระดับ ตั้งแต่ระดับพื้นฐานที่สูงกว่าความคิดพื้น ๆ เพียงเล็กน้อย ไปจนกระทั่งเป็นความคิดที่อยู่ในระดับสูงมาก </a:t>
            </a:r>
            <a:endParaRPr lang="en-US" sz="3600" kern="1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endParaRPr lang="en-US" sz="36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6C5C8DB-8182-D117-777D-56B6C8D14E6E}"/>
              </a:ext>
            </a:extLst>
          </p:cNvPr>
          <p:cNvGrpSpPr/>
          <p:nvPr/>
        </p:nvGrpSpPr>
        <p:grpSpPr>
          <a:xfrm>
            <a:off x="343376" y="589873"/>
            <a:ext cx="2706687" cy="1624012"/>
            <a:chOff x="2710656" y="3792008"/>
            <a:chExt cx="2706687" cy="162401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A4A2B41-DAB4-C793-C9BA-E8AF0DF4A94B}"/>
                </a:ext>
              </a:extLst>
            </p:cNvPr>
            <p:cNvSpPr/>
            <p:nvPr/>
          </p:nvSpPr>
          <p:spPr>
            <a:xfrm>
              <a:off x="2710656" y="3792008"/>
              <a:ext cx="2706687" cy="162401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B4E5127-D36E-FB64-5B5F-3F81F81F7D38}"/>
                </a:ext>
              </a:extLst>
            </p:cNvPr>
            <p:cNvSpPr txBox="1"/>
            <p:nvPr/>
          </p:nvSpPr>
          <p:spPr>
            <a:xfrm>
              <a:off x="2710656" y="3792008"/>
              <a:ext cx="2706687" cy="16240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h-TH" sz="4400" b="1" kern="1200" dirty="0">
                  <a:solidFill>
                    <a:srgbClr val="7030A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การคิดสร้างสรรค์</a:t>
              </a:r>
              <a:endParaRPr lang="en-US" sz="4400" b="1" kern="1200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9396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DA4CC67E-39FA-70A2-31DB-AA877495A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280" y="1056639"/>
            <a:ext cx="5247640" cy="71628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แนวทางการวัดและประเมินผล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49B6B3-6446-0F60-1D6A-ED489A0CB0EF}"/>
              </a:ext>
            </a:extLst>
          </p:cNvPr>
          <p:cNvSpPr txBox="1"/>
          <p:nvPr/>
        </p:nvSpPr>
        <p:spPr>
          <a:xfrm>
            <a:off x="589280" y="2500541"/>
            <a:ext cx="1054608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thaiDist">
              <a:spcAft>
                <a:spcPts val="800"/>
              </a:spcAft>
            </a:pPr>
            <a:r>
              <a:rPr lang="th-TH" sz="3200" kern="100" dirty="0">
                <a:solidFill>
                  <a:schemeClr val="accent1">
                    <a:lumMod val="50000"/>
                  </a:schemeClr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วัดพฤติกรรมการเรียนรู้ได้อย่างหลากหลาย ทั้งในด้านความสามารถในการแก้ปัญหา ความสามารถในการให้เหตุผล ความสามารถในการสื่อสาร การสื่อความหมายทางคณิตศาสตร์ และการนำเสนอความคิดริเริ่มสร้างสรรค์ ความสามารถในการเชื่อมโยงความรู้ต่าง ๆ ทางคณิตศาสตร์และเชื่อมโยงคณิตศาสตร์กับศาสตร์อื่น ๆ</a:t>
            </a:r>
            <a:r>
              <a:rPr lang="th-TH" sz="3200" kern="100" dirty="0">
                <a:solidFill>
                  <a:schemeClr val="accent1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</a:t>
            </a:r>
            <a:r>
              <a:rPr lang="th-TH" sz="3200" dirty="0">
                <a:solidFill>
                  <a:schemeClr val="accent1">
                    <a:lumMod val="50000"/>
                  </a:schemeClr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สำหรับแนวทางการวัดและประเมินผลทักษะและกระบวนการทางคณิตศาสตร์ </a:t>
            </a:r>
            <a:r>
              <a:rPr lang="th-TH" sz="3200" b="1" dirty="0">
                <a:solidFill>
                  <a:schemeClr val="accent5">
                    <a:lumMod val="75000"/>
                  </a:schemeClr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ต้องสังเกตได้จากพฤติกรรมที่ผู้เรียนแสดงออก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0612636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4B194E-8B30-4377-8C59-ECFB902D2A26}">
  <ds:schemaRefs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230e9df3-be65-4c73-a93b-d1236ebd677e"/>
    <ds:schemaRef ds:uri="71af3243-3dd4-4a8d-8c0d-dd76da1f02a5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16c05727-aa75-4e4a-9b5f-8a80a1165891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{E52B8E4B-976F-4C27-AA0F-4EDD9E4E3FB6}tf78853419_win32</Template>
  <TotalTime>1301</TotalTime>
  <Words>1251</Words>
  <Application>Microsoft Macintosh PowerPoint</Application>
  <PresentationFormat>Widescreen</PresentationFormat>
  <Paragraphs>108</Paragraphs>
  <Slides>29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Franklin Gothic Book</vt:lpstr>
      <vt:lpstr>Franklin Gothic Demi</vt:lpstr>
      <vt:lpstr>TH SarabunPSK</vt:lpstr>
      <vt:lpstr>Wingdings</vt:lpstr>
      <vt:lpstr>Custom</vt:lpstr>
      <vt:lpstr>การวัดและประเมินผลการเรียนรู้คณิตศาสตร์ : ทักษะและกระบวนการทางคณิตศาสตร์</vt:lpstr>
      <vt:lpstr>ความหมาย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แนวทางการวัดและประเมินผล</vt:lpstr>
      <vt:lpstr>ตัวอย่างพฤติกรรมที่แสดงออก</vt:lpstr>
      <vt:lpstr>ตัวอย่างพฤติกรรมที่แสดงออก</vt:lpstr>
      <vt:lpstr>ตัวอย่างพฤติกรรมที่แสดงออก</vt:lpstr>
      <vt:lpstr>ตัวอย่างพฤติกรรมที่แสดงออก</vt:lpstr>
      <vt:lpstr>ตัวอย่างพฤติกรรมที่แสดงออก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ภาระงาน เลือก 1 กิจกรรม พร้อมทั้ง สร้างเครื่องมือในการวัดและประเมินผลคณิตศาสตร์ด้านทักษะและกระบวนการ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Teerawit  Tinprapa</dc:creator>
  <cp:lastModifiedBy>Teerawit  Tinprapa</cp:lastModifiedBy>
  <cp:revision>6</cp:revision>
  <dcterms:created xsi:type="dcterms:W3CDTF">2025-02-09T15:17:09Z</dcterms:created>
  <dcterms:modified xsi:type="dcterms:W3CDTF">2026-01-27T04:15:52Z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