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79" r:id="rId4"/>
    <p:sldId id="257" r:id="rId5"/>
    <p:sldId id="276" r:id="rId6"/>
    <p:sldId id="278" r:id="rId7"/>
    <p:sldId id="292" r:id="rId8"/>
    <p:sldId id="281" r:id="rId9"/>
    <p:sldId id="270" r:id="rId10"/>
    <p:sldId id="280" r:id="rId11"/>
    <p:sldId id="282" r:id="rId12"/>
    <p:sldId id="273" r:id="rId13"/>
    <p:sldId id="287" r:id="rId14"/>
    <p:sldId id="275" r:id="rId15"/>
    <p:sldId id="288" r:id="rId16"/>
    <p:sldId id="274" r:id="rId17"/>
    <p:sldId id="289" r:id="rId18"/>
    <p:sldId id="258" r:id="rId19"/>
    <p:sldId id="283" r:id="rId20"/>
    <p:sldId id="259" r:id="rId21"/>
    <p:sldId id="267" r:id="rId22"/>
    <p:sldId id="260" r:id="rId23"/>
    <p:sldId id="264" r:id="rId24"/>
    <p:sldId id="261" r:id="rId25"/>
    <p:sldId id="265" r:id="rId26"/>
    <p:sldId id="262" r:id="rId27"/>
    <p:sldId id="266" r:id="rId28"/>
    <p:sldId id="290" r:id="rId29"/>
    <p:sldId id="268" r:id="rId30"/>
    <p:sldId id="269" r:id="rId31"/>
    <p:sldId id="271" r:id="rId32"/>
    <p:sldId id="284" r:id="rId33"/>
    <p:sldId id="272" r:id="rId34"/>
    <p:sldId id="285" r:id="rId3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1166" y="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355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215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752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455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593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055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959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57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297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769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94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D5841-594B-438B-A67B-634251620F1E}" type="datetimeFigureOut">
              <a:rPr lang="th-TH" smtClean="0"/>
              <a:t>08/12/68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20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webm"/><Relationship Id="rId1" Type="http://schemas.microsoft.com/office/2007/relationships/media" Target="../media/media5.webm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9 BelovedKing" panose="02000506000000020004" pitchFamily="50" charset="-34"/>
                <a:cs typeface="9 BelovedKing" panose="02000506000000020004" pitchFamily="50" charset="-34"/>
              </a:rPr>
              <a:t>Character design</a:t>
            </a:r>
            <a:endParaRPr lang="th-TH" dirty="0">
              <a:latin typeface="9 BelovedKing" panose="02000506000000020004" pitchFamily="50" charset="-34"/>
              <a:cs typeface="9 BelovedKing" panose="02000506000000020004" pitchFamily="50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49872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ความสำคัญของการออกแบบคาแรกเตอร์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1" y="1825624"/>
            <a:ext cx="5257800" cy="484411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“ ถ้าไม่มีพล็อตที่ทำให้คนอ่านเปิดหน้าถัดไปแล้ว คนอ่านก็จะไม่เปิดหน้าถัดไป และถึงแม้จะมีเรื่องที่น่าสนใจแล้ว การที่ใส่คาแรคเตอร์ที่คนดูไม่รู้สึกแคร์ไป ก็เท่ากับว่าคนดูจะไม่สนใจว่าตัวละครจะกระโดด หรือจะทำอะไรตอนต่อไป...การสร้างคาแรคเตอร์ที่คนดูแคร์ เท่ากับสร้างคนที่คนดูแคร์ในโลกแห่งความเป็นจริง แล้วเขาจะไม่สามารถวางนิยายลงได้”</a:t>
            </a:r>
          </a:p>
          <a:p>
            <a:pPr marL="0" indent="0" algn="ctr">
              <a:buNone/>
            </a:pP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Meisan mui </a:t>
            </a: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(พี่มุ่ย) นักวาดภาพประกอบ/ออกแบบคาแรคเตอร์</a:t>
            </a:r>
          </a:p>
          <a:p>
            <a:pPr marL="0" indent="0" algn="ctr"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</a:t>
            </a:r>
            <a:r>
              <a:rPr lang="en-US" sz="1500" dirty="0">
                <a:latin typeface="Cordia New" panose="020B0304020202020204" pitchFamily="34" charset="-34"/>
              </a:rPr>
              <a:t> :  https://www.illustcourse.com/2018/09/26/create-character/</a:t>
            </a:r>
          </a:p>
          <a:p>
            <a:pPr marL="0" indent="0">
              <a:buNone/>
            </a:pPr>
            <a:endParaRPr lang="th-TH" sz="15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endParaRPr lang="th-TH" sz="15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1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คำอธิบายภาพ </a:t>
            </a:r>
            <a:r>
              <a:rPr lang="en-US" sz="1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:</a:t>
            </a:r>
            <a:r>
              <a:rPr lang="th-TH" sz="1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“The Death of Superman” Cover of Superman vol. 2, #75 (Jan 1993)</a:t>
            </a:r>
            <a:endParaRPr lang="th-TH" sz="1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 </a:t>
            </a:r>
            <a:r>
              <a:rPr lang="en-US" sz="1500" b="1" dirty="0">
                <a:latin typeface="Cordia New" panose="020B0304020202020204" pitchFamily="34" charset="-34"/>
              </a:rPr>
              <a:t>:</a:t>
            </a:r>
            <a:r>
              <a:rPr lang="en-US" sz="1500" dirty="0">
                <a:latin typeface="Cordia New" panose="020B0304020202020204" pitchFamily="34" charset="-34"/>
              </a:rPr>
              <a:t> https://www.oklahoman.com/article/3792784/death-of-superman-20-years-later</a:t>
            </a:r>
          </a:p>
          <a:p>
            <a:pPr lvl="1" algn="ctr"/>
            <a:endParaRPr lang="th-TH" dirty="0"/>
          </a:p>
        </p:txBody>
      </p:sp>
      <p:pic>
        <p:nvPicPr>
          <p:cNvPr id="2050" name="Picture 2" descr="Death of Superman: 20 years la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1629" r="1178" b="1955"/>
          <a:stretch/>
        </p:blipFill>
        <p:spPr bwMode="auto">
          <a:xfrm>
            <a:off x="6813179" y="0"/>
            <a:ext cx="5378822" cy="41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ath of Superman: 20 years l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78" y="4034118"/>
            <a:ext cx="5378822" cy="28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8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75378"/>
          </a:xfrm>
        </p:spPr>
        <p:txBody>
          <a:bodyPr/>
          <a:lstStyle/>
          <a:p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การจำแนกรูปแบบ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2349686"/>
            <a:ext cx="4903694" cy="4104901"/>
          </a:xfrm>
        </p:spPr>
        <p:txBody>
          <a:bodyPr>
            <a:normAutofit/>
          </a:bodyPr>
          <a:lstStyle/>
          <a:p>
            <a:pPr algn="l"/>
            <a:r>
              <a:rPr lang="th-TH" sz="2200" dirty="0"/>
              <a:t>กระบวนการผลิต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คาแรกเตอร์สำหรับหนังสือการ์ตูน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คาแรกเตอร์สำหรับแอนิเมชันทางโทรทัศน์หรือเว็บไซต์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คาแรกเตอร์สำหรับภาพยนตร์แอนิเมชัน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คาแรกเตอร์สำหรับแอนิเมชันคอมพิวเตอร์กราฟิก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คาแรกเตอร์สำหรับวิดีโอเกม</a:t>
            </a:r>
            <a:endParaRPr lang="th-T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h-T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h-TH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6618CD0-3696-D180-2706-983321CE5A31}"/>
              </a:ext>
            </a:extLst>
          </p:cNvPr>
          <p:cNvSpPr txBox="1">
            <a:spLocks/>
          </p:cNvSpPr>
          <p:nvPr/>
        </p:nvSpPr>
        <p:spPr>
          <a:xfrm>
            <a:off x="1192306" y="2349685"/>
            <a:ext cx="4903694" cy="4104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200" dirty="0"/>
              <a:t>จุดมุ่งหมายหรือวัตถุประสงค์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คาแรกเตอร์สำหรับเรื่องราว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คาแรกเตอร์สำหรับเป็นมาสคอตบริษัท/สินค้า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คาแรกเตอร์สำหรับผลิตสินค้า</a:t>
            </a:r>
          </a:p>
        </p:txBody>
      </p:sp>
    </p:spTree>
    <p:extLst>
      <p:ext uri="{BB962C8B-B14F-4D97-AF65-F5344CB8AC3E}">
        <p14:creationId xmlns:p14="http://schemas.microsoft.com/office/powerpoint/2010/main" val="990857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การออกแบบคาแรกเตอร์สำหรับเรื่องราว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 คือ เป็นส่วนประกอบของเรื่องราวหนึ่ง ๆ มักมีรูปแบบตามแต่เนื้อเรื่องจะกำหนด ทุกสิ่งที่ปรากฏบนตัวละครจะต้องมีที่มาที่ไปหรือสาเหตุเสมอ ตัวละครนั้นจะต้องเข้าใจได้ เป็นที่ชื่นชอบ เกลียด หรือสร้างความเห็นใจ และเชื่อมโยงระหว่างเรากับตัวละครได้</a:t>
            </a:r>
          </a:p>
          <a:p>
            <a:pPr marL="0" indent="0" algn="thaiDist">
              <a:buNone/>
            </a:pPr>
            <a:endParaRPr lang="th-TH" dirty="0"/>
          </a:p>
          <a:p>
            <a:pPr marL="0" indent="0" algn="thaiDist">
              <a:buNone/>
            </a:pPr>
            <a:r>
              <a:rPr lang="th-TH" sz="1300" dirty="0"/>
              <a:t>ที่มา </a:t>
            </a:r>
            <a:r>
              <a:rPr lang="en-US" sz="1300" dirty="0"/>
              <a:t>: http://www.nuchun.com/character-design</a:t>
            </a:r>
            <a:endParaRPr lang="th-TH" sz="1300" dirty="0"/>
          </a:p>
        </p:txBody>
      </p:sp>
      <p:pic>
        <p:nvPicPr>
          <p:cNvPr id="1038" name="Picture 14" descr="ผลการค้นหารูปภาพสำหรับ joker 2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74" y="0"/>
            <a:ext cx="5498426" cy="309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dn.majorcineplex.com/uploads/content/images/joker%20orig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74" y="3091655"/>
            <a:ext cx="5498426" cy="305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054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การออกแบบคาแรกเตอร์สำหรับเรื่องราว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581275"/>
          </a:xfrm>
        </p:spPr>
        <p:txBody>
          <a:bodyPr>
            <a:normAutofit/>
          </a:bodyPr>
          <a:lstStyle/>
          <a:p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 คือ เป็นส่วนประกอบของเรื่องราวหนึ่ง ๆ มักมีรูปแบบตามแต่เนื้อเรื่องจะกำหนด ทุกสิ่งที่ปรากฏบนตัวละครจะต้องมีที่มาที่ไปหรือสาเหตุเสมอ ตัวละครนั้นจะต้องเข้าใจได้ เป็นที่ชื่นชอบ เกลียด หรือสร้างความเห็นใจ และเชื่อมโยงระหว่างเรากับตัวละครได้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22260-21DD-5D91-B160-FC996DD6D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AC7F9C-D251-5C64-12BF-7B8B8CEF89DF}"/>
              </a:ext>
            </a:extLst>
          </p:cNvPr>
          <p:cNvSpPr txBox="1"/>
          <p:nvPr/>
        </p:nvSpPr>
        <p:spPr>
          <a:xfrm>
            <a:off x="838200" y="5184993"/>
            <a:ext cx="51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http://www.nuchun.com/character-design</a:t>
            </a:r>
          </a:p>
          <a:p>
            <a:pPr marL="0" indent="0">
              <a:buNone/>
            </a:pP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https://www.facebook.com/HistoryofTheBatman/photos/a.767482169993324/ 7140474616027349/?t</a:t>
            </a: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ype=3</a:t>
            </a:r>
            <a:endParaRPr lang="th-TH" sz="1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6132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การออกแบบคาแรกเตอร์สำหรับเป็นมาสคอตบริษัท/สินค้า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 คือ เป็นตัวแทนบริษัทในการสื่อสารกับลูกค้า มักมีรูปแบบน่ารัก เป็นมิตร เสริมภาพลักษณ์ที่ดี หรือสิ่งที่เป็นที่จดจำของบริษัท สามารถนำมาต่อยอดสินค้าต่าง ๆ หรือประกอบบรรจุภัณฑ์ได้</a:t>
            </a:r>
          </a:p>
        </p:txBody>
      </p:sp>
      <p:pic>
        <p:nvPicPr>
          <p:cNvPr id="1026" name="Picture 2" descr="ผลการค้นหารูปภาพสำหรับ ก๊อตจิ p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27" y="2477391"/>
            <a:ext cx="5469473" cy="364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ผลการค้นหารูปภาพสำหรับ ก๊อตจิ pt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4226222"/>
            <a:ext cx="5238750" cy="20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137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49926F-0174-AF0B-E6EC-831B3B9C8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850"/>
          <a:stretch/>
        </p:blipFill>
        <p:spPr>
          <a:xfrm>
            <a:off x="6172202" y="2048235"/>
            <a:ext cx="5836773" cy="4128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AF26E-E3F3-F241-C22A-9F6F1B03C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86" t="7819" r="3833" b="7909"/>
          <a:stretch/>
        </p:blipFill>
        <p:spPr>
          <a:xfrm>
            <a:off x="4406902" y="4269865"/>
            <a:ext cx="1282702" cy="1834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การออกแบบคาแรกเตอร์สำหรับเป็นมาสคอตบริษัท/สินค้า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 คือ เป็นตัวแทนบริษัทในการสื่อสารกับลูกค้า มักมีรูปแบบน่ารัก เป็นมิตร เสริมภาพลักษณ์ที่ดี หรือสิ่งที่เป็นที่จดจำของบริษัท สามารถนำมาต่อยอดสินค้าต่าง ๆ หรือประกอบบรรจุภัณฑ์ได้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D8FCA-5EAE-CEF7-BCF5-99F22347A7A4}"/>
              </a:ext>
            </a:extLst>
          </p:cNvPr>
          <p:cNvSpPr txBox="1"/>
          <p:nvPr/>
        </p:nvSpPr>
        <p:spPr>
          <a:xfrm>
            <a:off x="838200" y="5520066"/>
            <a:ext cx="3416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https://www.autobild.es/noticias/bibendum-muneco-michelin-cumple-120-anos-274923</a:t>
            </a:r>
            <a:endParaRPr lang="th-TH" sz="1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1867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การออกแบบคาแรกเตอร์สำหรับผลิตสินค้า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การออกแบบในลักษณะนี้จะคำนึงถึงเป้าหมายหลักคือ เพื่อผลิตสินค้าออกมาขาย มักมีรูปแบบที่โดนใจคนทั่วไปได้ง่าย ไม่จำเป็นต้องมีภาพลักษณ์ดี เช่น ตัวละครขี้เกียจหรือกวนโอ้ย เพื่อสร้างความรู้สึกร่วมกับตัวละครได้ดีขึ้น เรื่องราวหรือประวัติอาจมีอยู่บ้าง มีธีมเป็นเอกลักษณ์ เช่น การใช้โทนสี ต้องเปลี่ยนให้เข้ากับฤดูกาลหรือเทศกาลต่างๆ ได้ง่าย</a:t>
            </a:r>
          </a:p>
        </p:txBody>
      </p:sp>
      <p:pic>
        <p:nvPicPr>
          <p:cNvPr id="2054" name="Picture 6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49" y="2371725"/>
            <a:ext cx="448627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ผลการค้นหารูปภาพสำหรับ san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72762"/>
            <a:ext cx="5181600" cy="163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57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F1011A-89E6-1607-DBD6-851AECC8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351" y="4953586"/>
            <a:ext cx="3533295" cy="105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การออกแบบคาแรกเตอร์สำหรับผลิตสินค้า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การออกแบบในลักษณะนี้จะคำนึงถึงเป้าหมายหลักคือ เพื่อผลิตสินค้าออกมาขาย มักมีรูปแบบที่โดนใจคนทั่วไปได้ง่าย ไม่จำเป็นต้องมีภาพลักษณ์ดี เช่น ตัวละครขี้เกียจหรือกวนโอ้ย เพื่อสร้างความรู้สึกร่วมกับตัวละครได้ดีขึ้น เรื่องราวหรือประวัติอาจมีอยู่บ้าง มีธีมเป็นเอกลักษณ์ เช่น การใช้โทนสี ต้องเปลี่ยนให้เข้ากับฤดูกาลหรือเทศกาลต่างๆ ได้ง่าย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C1913-B4FE-4C71-FC0D-D9F469A3D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924" y="2165595"/>
            <a:ext cx="5139642" cy="2638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7CFA3E-F9DE-868F-F854-5B15ADBCBF97}"/>
              </a:ext>
            </a:extLst>
          </p:cNvPr>
          <p:cNvSpPr txBox="1"/>
          <p:nvPr/>
        </p:nvSpPr>
        <p:spPr>
          <a:xfrm>
            <a:off x="1206499" y="5838409"/>
            <a:ext cx="4445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https://www.popmart.com/th/domain-inform?orderby=popularity</a:t>
            </a:r>
            <a:endParaRPr lang="th-TH" sz="1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9487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การออกแบบคาแรกเตอร์สำหรับหนังสือการ์ตูน</a:t>
            </a:r>
            <a:b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Comic Book, Manga, Comic Strips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สามารถให้รายละเอียดต่างๆ เช่น แสงเงา รอยเส้นของคาแรกเตอร์ได้อย่างเต็มที่ เนื่องจากไม่ต้องวาดซ้ำเพื่อการเคลื่อนไหว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0A281-C284-6838-0446-92C98EABA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729" y="3627083"/>
            <a:ext cx="2313214" cy="2313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E285A1-404F-5366-4FB8-9C9424317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2325113"/>
            <a:ext cx="5791199" cy="3529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BAEC3E-BEA9-DE2E-E633-82A1AD8EE789}"/>
              </a:ext>
            </a:extLst>
          </p:cNvPr>
          <p:cNvSpPr txBox="1"/>
          <p:nvPr/>
        </p:nvSpPr>
        <p:spPr>
          <a:xfrm>
            <a:off x="2471057" y="5940297"/>
            <a:ext cx="3439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https://www.bangkokbiznews.com/social/574831</a:t>
            </a: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</a:p>
          <a:p>
            <a:pPr algn="r"/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https://www.youtube.com/user/pangpondclub/videos</a:t>
            </a:r>
            <a:endParaRPr lang="th-TH" sz="1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5940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การออกแบบคาแรกเตอร์สำหรับหนังสือการ์ตูน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Comic Book, Manga, Comic Strips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สามารถให้รายละเอียดต่างๆ เช่น แสงเงา รอยเส้นของคาแรกเตอร์ได้อย่างเต็มที่ เนื่องจากไม่ต้องวาดซ้ำเพื่อการเคลื่อนไหว</a:t>
            </a:r>
          </a:p>
        </p:txBody>
      </p:sp>
      <p:pic>
        <p:nvPicPr>
          <p:cNvPr id="7" name="Picture 4" descr="https://upload.wikimedia.org/wikipedia/en/2/2e/Doraemon_first_appear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47" y="3292389"/>
            <a:ext cx="4249270" cy="340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à¸à¸¥à¸à¸²à¸£à¸à¹à¸à¸«à¸²à¸£à¸¹à¸à¸ à¸²à¸à¸ªà¸³à¸«à¸£à¸±à¸ doraemon main charac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47" y="1480204"/>
            <a:ext cx="418659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358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5140" y="890144"/>
            <a:ext cx="3226914" cy="417188"/>
          </a:xfrm>
        </p:spPr>
        <p:txBody>
          <a:bodyPr>
            <a:normAutofit fontScale="90000"/>
          </a:bodyPr>
          <a:lstStyle/>
          <a:p>
            <a:r>
              <a:rPr lang="th-TH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2224" y="2188542"/>
            <a:ext cx="2149151" cy="1774717"/>
          </a:xfrm>
          <a:ln>
            <a:noFill/>
          </a:ln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คาแรกเตอร์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การออกแบบคาแรกเตอร์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CAC5A7-C26A-80FD-0C94-707A986FF49C}"/>
              </a:ext>
            </a:extLst>
          </p:cNvPr>
          <p:cNvSpPr txBox="1">
            <a:spLocks/>
          </p:cNvSpPr>
          <p:nvPr/>
        </p:nvSpPr>
        <p:spPr>
          <a:xfrm>
            <a:off x="2828910" y="4334489"/>
            <a:ext cx="2149151" cy="13616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ความสำคัญ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คาแรกเตอร์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การออกแบบคาแรกเตอร์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D6B3E02-728B-CAAA-C878-933ED04BDF2F}"/>
              </a:ext>
            </a:extLst>
          </p:cNvPr>
          <p:cNvSpPr txBox="1">
            <a:spLocks/>
          </p:cNvSpPr>
          <p:nvPr/>
        </p:nvSpPr>
        <p:spPr>
          <a:xfrm>
            <a:off x="7442054" y="2186982"/>
            <a:ext cx="3391603" cy="40099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การจำแนกรูปแบบ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จุดมุ่งหมายหรือวัตถุประสงค์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สำหรับเรื่องราว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สำหรับเป็นมาสคอตบริษัท/สินค้า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สำหรับผลิตสินค้า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กระบวนการผลิต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สำหรับหนังสือการ์ตูน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สำหรับแอนิเมชันทางโทรทัศน์/เว็บไซต์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สำหรับภาพยนตร์แอนิเมชัน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สำหรับแอนิเมชันคอมพิวเตอร์กราฟิก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สำหรับวิดีโอเกม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867083-EA91-819B-B3EA-F8A0713C64A7}"/>
              </a:ext>
            </a:extLst>
          </p:cNvPr>
          <p:cNvCxnSpPr>
            <a:cxnSpLocks/>
          </p:cNvCxnSpPr>
          <p:nvPr/>
        </p:nvCxnSpPr>
        <p:spPr>
          <a:xfrm>
            <a:off x="5721277" y="1307332"/>
            <a:ext cx="0" cy="1167771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700F5F5F-4728-6362-4E82-84B486B9A24E}"/>
              </a:ext>
            </a:extLst>
          </p:cNvPr>
          <p:cNvCxnSpPr>
            <a:cxnSpLocks/>
          </p:cNvCxnSpPr>
          <p:nvPr/>
        </p:nvCxnSpPr>
        <p:spPr>
          <a:xfrm flipV="1">
            <a:off x="4000500" y="2475103"/>
            <a:ext cx="3441554" cy="214134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83D04B47-D086-687F-8749-DE1B3EEC2DE1}"/>
              </a:ext>
            </a:extLst>
          </p:cNvPr>
          <p:cNvCxnSpPr>
            <a:cxnSpLocks/>
          </p:cNvCxnSpPr>
          <p:nvPr/>
        </p:nvCxnSpPr>
        <p:spPr>
          <a:xfrm>
            <a:off x="3903485" y="2475103"/>
            <a:ext cx="1817792" cy="0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37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การออกแบบคาแรกเตอร์สำหรับแอนิเมชันทางโทรทัศน์หรือเว็บไซต์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TV or Web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เป็นการออกแบบคาแรกเตอร์โดยมีการเคลื่อนไหวเพียงบางส่วนเท่านั้น เช่น ขยับตา ปาก แขนหรือขา เป็นต้น เพื่อประหยัดต้นทุน</a:t>
            </a:r>
          </a:p>
        </p:txBody>
      </p:sp>
      <p:pic>
        <p:nvPicPr>
          <p:cNvPr id="9218" name="Picture 2" descr="à¸£à¸¹à¸à¸ à¸²à¸à¸à¸µà¹à¹à¸à¸µà¹à¸¢à¸§à¸à¹à¸­à¸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5737412" cy="1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sanderick animation motion graphics after effects digital art GIF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" name="Picture 4" descr="à¸£à¸¹à¸à¸ à¸²à¸à¸à¸µà¹à¹à¸à¸µà¹à¸¢à¸§à¸à¹à¸­à¸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62" y="3209293"/>
            <a:ext cx="5734050" cy="24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904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การออกแบบคาแรกเตอร์สำหรับแอนิเมชันทางโทรทัศน์หรือเว็บไซต์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TV or Web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เป็นการออกแบบคาแรกเตอร์โดยมีการเคลื่อนไหวเพียงบางส่วนเท่านั้น เช่น ขยับตา ปาก แขนหรือขา เป็นต้น เพื่อประหยัดต้นทุน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86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74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การออกแบบคาแรกเตอร์สำหรับภาพยนตร์แอนิเมชัน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Feature Film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เป็นการออกแบบที่ต้องคำนึงถึงคุณภาพรายละเอียดในการวาด และการเคลื่อนไหวที่นิ่มนวลของคาแรกเตอร์ สำหรับภาพยนตร์เรื่องยาว</a:t>
            </a:r>
          </a:p>
        </p:txBody>
      </p:sp>
      <p:pic>
        <p:nvPicPr>
          <p:cNvPr id="3074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"/>
          <a:stretch/>
        </p:blipFill>
        <p:spPr bwMode="auto">
          <a:xfrm>
            <a:off x="838200" y="3731335"/>
            <a:ext cx="4572000" cy="295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jx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3342" y="3731335"/>
            <a:ext cx="5908658" cy="31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0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การออกแบบคาแรกเตอร์สำหรับภาพยนตร์แอนิเมชัน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Feature Film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  <a:endParaRPr lang="en-US" sz="2800" dirty="0">
              <a:latin typeface="9 BelovedKing" panose="02000506000000020004" pitchFamily="50" charset="-34"/>
              <a:cs typeface="9 BelovedKing" panose="02000506000000020004" pitchFamily="50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เป็นการออกแบบที่ต้องคำนึงถึงคุณภาพรายละเอียดในการวาด และการเคลื่อนไหวที่นิ่มนวลของคาแรกเตอร์ สำหรับภาพยนตร์เรื่องยาว</a:t>
            </a:r>
          </a:p>
        </p:txBody>
      </p:sp>
      <p:pic>
        <p:nvPicPr>
          <p:cNvPr id="7" name="tumblr_m33z7qtzMl1qm6oc3o1_5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9642" y="3778624"/>
            <a:ext cx="5468358" cy="3079376"/>
          </a:xfrm>
          <a:prstGeom prst="rect">
            <a:avLst/>
          </a:prstGeom>
        </p:spPr>
      </p:pic>
      <p:pic>
        <p:nvPicPr>
          <p:cNvPr id="4100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42" y="4561358"/>
            <a:ext cx="4240963" cy="16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2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การออกแบบคาแรกเตอร์สำหรับแอนิเมชันคอมพิวเตอร์กราฟิก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Computer Graphic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การออกแบบในลักษณะนี้สามารถให้แสงเงาและรายละเอียดต่าง ๆ ได้มากกว่าแบบอื่น ๆ ที่กล่าวมา เนื่องจากกระบวนการผลิตไม่ต้องวาดซ้ำหลายครั้ง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122" name="Picture 2" descr="à¸£à¸¹à¸à¸ à¸²à¸à¸à¸µà¹à¹à¸à¸µà¹à¸¢à¸§à¸à¹à¸­à¸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15" y="3784366"/>
            <a:ext cx="2702346" cy="270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gW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3827649"/>
            <a:ext cx="5387291" cy="30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การออกแบบคาแรกเตอร์สำหรับแอนิเมชันคอมพิวเตอร์กราฟิก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Computer Graphic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230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การออกแบบในลักษณะนี้สามารถให้แสงเงาและรายละเอียดต่าง ๆ ได้มากกว่าแบบอื่น ๆ ที่กล่าวมา เนื่องจากกระบวนการผลิตไม่ต้องวาดซ้ำหลายครั้ง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: YouTube : The Angry Birds Movie - Character Animation</a:t>
            </a:r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6" name="9nGN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2463" y="2506662"/>
            <a:ext cx="4351337" cy="4351338"/>
          </a:xfrm>
        </p:spPr>
      </p:pic>
      <p:pic>
        <p:nvPicPr>
          <p:cNvPr id="6146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079" r="-1" b="20599"/>
          <a:stretch/>
        </p:blipFill>
        <p:spPr bwMode="auto">
          <a:xfrm>
            <a:off x="1644158" y="3429000"/>
            <a:ext cx="2981629" cy="25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6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66" y="3943350"/>
            <a:ext cx="5174834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การออกแบบคาแรกเตอร์สำหรับวิดีโอเกม</a:t>
            </a:r>
            <a:b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Video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 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Game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การออกแบบในลักษณะนี้จะคำนึงถึงรายละเอียดของอาวุธ หรือเครื่องแต่งกายของคาแรกเตอร์ ให้โดนใจกลุ่มเป้าหมายเป็นหลัก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ExhaustedLeadingDassierat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3943350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42601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การออกแบบคาแรกเตอร์สำหรับวิดีโอเกม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Video Game)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การออกแบบในลักษณะนี้จะคำนึงถึงรายละเอียดของอาวุธ หรือเครื่องแต่งกายของคาแรกเตอร์ ให้โดนใจกลุ่มเป้าหมายเป็นหลัก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1038" name="Picture 14" descr="Hero Skins List - SAMURAI GAM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0005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ero Skins List - SAMURAI GAM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0005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gắm nhìn cosplay cực trong sáng của vị tướng mới Annette sắp xuất hiện  trong Liên Quân Mob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SPLAY CÁC TƯỚNG AOV - ANNETTE - XỨ SỞ THẦN TIÊN - Wattp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000500"/>
            <a:ext cx="286147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595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5140" y="890144"/>
            <a:ext cx="3226914" cy="417188"/>
          </a:xfrm>
        </p:spPr>
        <p:txBody>
          <a:bodyPr>
            <a:normAutofit fontScale="90000"/>
          </a:bodyPr>
          <a:lstStyle/>
          <a:p>
            <a:r>
              <a:rPr lang="th-TH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2225" y="2188542"/>
            <a:ext cx="2740828" cy="2066216"/>
          </a:xfrm>
          <a:ln>
            <a:noFill/>
          </a:ln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กระบวนการสร้างตัวการ์ตูนหรือตัวละครให้เหมาะสมกับจุดมุ่งหมายที่ต้องการ ให้มีจุดเด่นหรือบุคลิกเป็นของตัวเอง ดูสมจริงและเข้าถึงได้ง่าย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CAC5A7-C26A-80FD-0C94-707A986FF49C}"/>
              </a:ext>
            </a:extLst>
          </p:cNvPr>
          <p:cNvSpPr txBox="1">
            <a:spLocks/>
          </p:cNvSpPr>
          <p:nvPr/>
        </p:nvSpPr>
        <p:spPr>
          <a:xfrm>
            <a:off x="2828909" y="4334488"/>
            <a:ext cx="2740827" cy="21596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ความสำคัญ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ใช้เป็นสื่อกลางระหว่างคนสองกลุ่ม(บริษัท/ลูกค้า, นักเขียน/นักอ่าน)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เป็นการสร้างคุณค่าและมูลค่าให้กับตัวคาแรกเตอร์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D6B3E02-728B-CAAA-C878-933ED04BDF2F}"/>
              </a:ext>
            </a:extLst>
          </p:cNvPr>
          <p:cNvSpPr txBox="1">
            <a:spLocks/>
          </p:cNvSpPr>
          <p:nvPr/>
        </p:nvSpPr>
        <p:spPr>
          <a:xfrm>
            <a:off x="7442054" y="2186982"/>
            <a:ext cx="3391603" cy="40099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การจำแนกรูปแบบ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จุดมุ่งหมายหรือวัตถุประสงค์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สำหรับเรื่องราว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สำหรับเป็นมาสคอตบริษัท/สินค้า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สำหรับผลิตสินค้า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กระบวนการผลิต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สำหรับหนังสือการ์ตูน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สำหรับแอนิเมชันทางโทรทัศน์/เว็บไซต์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สำหรับภาพยนตร์แอนิเมชัน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สำหรับแอนิเมชันคอมพิวเตอร์กราฟิก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สำหรับวิดีโอเกม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867083-EA91-819B-B3EA-F8A0713C64A7}"/>
              </a:ext>
            </a:extLst>
          </p:cNvPr>
          <p:cNvCxnSpPr>
            <a:cxnSpLocks/>
          </p:cNvCxnSpPr>
          <p:nvPr/>
        </p:nvCxnSpPr>
        <p:spPr>
          <a:xfrm>
            <a:off x="5721277" y="1307332"/>
            <a:ext cx="0" cy="1167771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700F5F5F-4728-6362-4E82-84B486B9A24E}"/>
              </a:ext>
            </a:extLst>
          </p:cNvPr>
          <p:cNvCxnSpPr>
            <a:cxnSpLocks/>
          </p:cNvCxnSpPr>
          <p:nvPr/>
        </p:nvCxnSpPr>
        <p:spPr>
          <a:xfrm flipV="1">
            <a:off x="4000500" y="2475103"/>
            <a:ext cx="3441554" cy="214134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83D04B47-D086-687F-8749-DE1B3EEC2DE1}"/>
              </a:ext>
            </a:extLst>
          </p:cNvPr>
          <p:cNvCxnSpPr>
            <a:cxnSpLocks/>
          </p:cNvCxnSpPr>
          <p:nvPr/>
        </p:nvCxnSpPr>
        <p:spPr>
          <a:xfrm>
            <a:off x="3903485" y="2475103"/>
            <a:ext cx="1817792" cy="0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822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-จบการบรรยาย-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11882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83908"/>
          </a:xfrm>
        </p:spPr>
        <p:txBody>
          <a:bodyPr/>
          <a:lstStyle/>
          <a:p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7837" y="3392488"/>
            <a:ext cx="5504328" cy="165576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800" dirty="0"/>
              <a:t>คาแรกเตอร์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800" dirty="0"/>
              <a:t>การออกแบบ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800" dirty="0"/>
              <a:t>การออกแบบคาแรกเตอร์</a:t>
            </a:r>
          </a:p>
        </p:txBody>
      </p:sp>
    </p:spTree>
    <p:extLst>
      <p:ext uri="{BB962C8B-B14F-4D97-AF65-F5344CB8AC3E}">
        <p14:creationId xmlns:p14="http://schemas.microsoft.com/office/powerpoint/2010/main" val="206724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74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EXERCISE </a:t>
            </a:r>
            <a:r>
              <a:rPr lang="en-US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1 : 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ศึกษาคาแรกเตอร์ที่ชื่นชอบ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35304"/>
            <a:ext cx="4917141" cy="4467201"/>
          </a:xfrm>
        </p:spPr>
        <p:txBody>
          <a:bodyPr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 นศ. เลือกคาแรกเตอร์หลักที่ตนสนใจมา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 3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 (เรื่องละตัว)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อธิบายคาแรกเตอร์แต่ละตัวให้เข้าใจง่าย ด้วยการเขียนบรรยายมา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2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บรรทัด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รวบรวมรูปภาพคาแรกเตอร์ที่เลือก ประกอบด้วย</a:t>
            </a:r>
          </a:p>
          <a:p>
            <a:pPr marL="800100" lvl="1" indent="-342900" algn="l" defTabSz="917575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หน้าตาท่าทางและอารมณ์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	3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ภาพ</a:t>
            </a:r>
          </a:p>
          <a:p>
            <a:pPr marL="800100" lvl="1" indent="-342900" algn="l" defTabSz="917575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ช่วงวัย หรือ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power up		3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ภาพ</a:t>
            </a:r>
          </a:p>
          <a:p>
            <a:pPr marL="800100" lvl="1" indent="-342900" algn="l" defTabSz="917575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เสื้อผ้าอุปกรณ์ต่าง ๆ	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	3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ภาพ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นำข้อมูลและภาพทั้งหมดของคาแรกเตอร์ทั้ง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3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 มาจัดวางลงในหน้ากระดาษ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A4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ให้เป็นระเบียบ สวยงามและน่าอ่าน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487" t="19677" r="38987" b="12675"/>
          <a:stretch/>
        </p:blipFill>
        <p:spPr>
          <a:xfrm>
            <a:off x="7288306" y="312060"/>
            <a:ext cx="4141694" cy="642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5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74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EXERCISE </a:t>
            </a:r>
            <a:r>
              <a:rPr lang="en-US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1 : 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ศึกษาคาแรกเตอร์ที่ชื่นชอบ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64976"/>
            <a:ext cx="4572000" cy="4464424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อาริยะ คำภิโล เจ้าของและผู้ก่อตั้ง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Jones’ Salad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ต้องการให้คนไทยได้รับประทานอาหารที่มีประโยชน์และได้คุณภาพ สลัดทุกเมนูและน้ำสลัดทุกสูตรล้วนผ่านการคิดค้นและรังสรรค์อย่างพิถีพิถัน รวมทั้งคัดสรรวัตถุดิบคุณภาพในการปรุงอาหารอย่างผักสดที่ปลูกในฟาร์มออร์แกนิกด้วยตัวเอง เพื่อให้ผู้บริโภคได้รับคุณค่าทางอาหารครบถ้วนและถูกหลักโภชนาการ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เจตนารมณ์ดังกล่าวยังถูกส่งต่อและประยุกต์กับกลยุทธ์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Content Marketing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ผ่านการสร้างสรรค์คอนเทนต์ในสื่อโซเชียลมีเดีย เพื่อประกาศจุดยืนอย่างชัดเจน คอนเทนต์ของแบรนด์เน้นให้ความรู้เรื่องสุขภาพความเป็นอยู่ โดยยึดข้อมูลอ้างอิงจากงานวิจัยและเว็บไซต์สุขภาพการแพทย์ต่างประเทศที่เชื่อถือได้ โดยเล่าเรื่องผ่านตัวละคร ‘ลุงโจนส์’ เพื่อให้เรื่องราวน่าสนใจ เข้าใจง่าย และชวนติดตามยิ่งขึ้น</a:t>
            </a:r>
          </a:p>
        </p:txBody>
      </p:sp>
      <p:pic>
        <p:nvPicPr>
          <p:cNvPr id="2052" name="Picture 4" descr="https://contentshifu.com/wp-content/uploads/2018/09/JonesSalad-Premium-Logo-300x1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1122363"/>
            <a:ext cx="28575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à¸à¸¥à¸à¸²à¸£à¸à¹à¸à¸«à¸²à¸£à¸¹à¸à¸ à¸²à¸à¸ªà¸³à¸«à¸£à¸±à¸ jones sal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92" y="3428625"/>
            <a:ext cx="5225716" cy="3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56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74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EXERCISE </a:t>
            </a:r>
            <a:r>
              <a:rPr lang="en-US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1 : 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ศึกษาคาแรกเตอร์ที่ชื่นชอบ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64976"/>
            <a:ext cx="4572000" cy="4464424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หากวิเคราะห์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Brand Character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จะพบว่า ‘ลุงโจนส์’ เปรียบเหมือนผู้หลักผู้ใหญ่ข้างบ้านที่เราคุ้นเคย ใจดี ใส่ใจและดูแลสุขภาพคนในครอบครัวและผู้คนรอบข้างเสมอ มักแบ่งปันเรื่องดี ๆ ที่มีประโยชน์ไม่ขาด ซึ่งถอดแบบลักษณะ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Caregiver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ตามหลัก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Brand Archetypes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และผสมลักษณะ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Jester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อยู่บ้าง จากกลวิธีการเล่าเรื่องในหลาย ๆ ตอน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007" t="19985" r="1316" b="8927"/>
          <a:stretch/>
        </p:blipFill>
        <p:spPr>
          <a:xfrm>
            <a:off x="6768253" y="601951"/>
            <a:ext cx="5423747" cy="2827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605" t="27358" r="8421" b="9805"/>
          <a:stretch/>
        </p:blipFill>
        <p:spPr>
          <a:xfrm>
            <a:off x="6768253" y="3429000"/>
            <a:ext cx="5423747" cy="309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58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749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EXERCISE </a:t>
            </a:r>
            <a:r>
              <a:rPr lang="en-US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1 </a:t>
            </a:r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: 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ศึกษาคาแรกเตอร์ที่ชื่นชอบ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64976"/>
            <a:ext cx="4572000" cy="4464424"/>
          </a:xfrm>
        </p:spPr>
        <p:txBody>
          <a:bodyPr>
            <a:normAutofit/>
          </a:bodyPr>
          <a:lstStyle/>
          <a:p>
            <a:pPr marL="360000" indent="-3600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เนื้อหา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 คอนเทนต์ของเพจ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Jones’ Salad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จัดอยู่ในประเภทสุขภาพความเป็นอยู่ เล่นประเด็นสุขภาพที่เกี่ยวข้องกับการใช้ชีวิตของผู้คน ตั้งแต่การกิน การพักผ่อน และการออกกำลังกาย เนื้อหาหลักได้ข้อมูลมาจากการค้นคว้าที่ถูกต้องและเชื่อถือได้ เป็นข้อเท็จจริง และอ้างอิงได้จากตัวเลข สถิติ และงานวิจัยทางการแพทย์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04579" y="6155140"/>
            <a:ext cx="492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/>
              <a:t>ที่มา </a:t>
            </a:r>
            <a:r>
              <a:rPr lang="en-US" sz="1200" dirty="0"/>
              <a:t>https://contentshifu.com/brand-character-content-marketing/</a:t>
            </a:r>
            <a:endParaRPr lang="th-TH" sz="1200" dirty="0"/>
          </a:p>
        </p:txBody>
      </p:sp>
      <p:pic>
        <p:nvPicPr>
          <p:cNvPr id="3074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02" y="443107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579" y="443107"/>
            <a:ext cx="2022315" cy="286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8" b="7873"/>
          <a:stretch/>
        </p:blipFill>
        <p:spPr bwMode="auto">
          <a:xfrm>
            <a:off x="6504978" y="3392488"/>
            <a:ext cx="4285449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597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749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EXERCISE </a:t>
            </a:r>
            <a:r>
              <a:rPr lang="en-US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1 </a:t>
            </a:r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: 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ศึกษาคาแรกเตอร์ที่ชื่นชอบ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64976"/>
            <a:ext cx="4407568" cy="4464424"/>
          </a:xfrm>
        </p:spPr>
        <p:txBody>
          <a:bodyPr>
            <a:normAutofit/>
          </a:bodyPr>
          <a:lstStyle/>
          <a:p>
            <a:pPr marL="360000" indent="-3600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รูปแบบการนำเสนอ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แม้เนื้อหาจะว่าด้วยเรื่องทางวิทยาศาสตร์และข้อเท็จจริงล้วน ๆ แต่ผู้เขียนกลับเลือกสื่อสารในรูปแบบการ์ตูน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Infographic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และอัลบั้มบูสต์ โดยวางเส้นเรื่องทั้งหมดให้ดำเนินไปด้วยตัวละครหลักอย่างลุงโจนส์ เนื้อความสั้น กระชับ ใช้คำง่าย เลี่ยงศัพท์เฉพาะ ใช้คำน้อยร่วมกับภาพวาดลายเส้นไม่ซับซ้อน รวมทั้งเพิ่มสีสันสดใส แต่ภาพรวมยังยึดโทนสีเหลืองและเขียวเข้มไว้ในทุกงาน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Visual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ที่สำคัญ ยังสร้างเรื่องราวและสอดแทรกมุกตลกเข้าไป ช่วยให้ผู้อ่านเห็นภาพชัดเจน เข้าใจสารได้ภายในประโยคหรือภาพเดียวจบ ทำให้เกร็ดความรู้หรือข้อเท็จจริงธรรมดา ๆ น่าติดตาม ไม่ใช่เรื่องน่าเบื่ออีกต่อไป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7737" y="6155140"/>
            <a:ext cx="492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/>
              <a:t>ที่มา </a:t>
            </a:r>
            <a:r>
              <a:rPr lang="en-US" sz="1200" dirty="0"/>
              <a:t>https://contentshifu.com/brand-character-content-marketing/</a:t>
            </a:r>
            <a:endParaRPr lang="th-TH" sz="1200" dirty="0"/>
          </a:p>
        </p:txBody>
      </p:sp>
      <p:pic>
        <p:nvPicPr>
          <p:cNvPr id="3074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128" y="1905493"/>
            <a:ext cx="3028580" cy="403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21" y="1901851"/>
            <a:ext cx="2854485" cy="40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3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258"/>
          </a:xfrm>
        </p:spPr>
        <p:txBody>
          <a:bodyPr>
            <a:normAutofit/>
          </a:bodyPr>
          <a:lstStyle/>
          <a:p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ความหมายของคาแรกเตอร์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80826"/>
            <a:ext cx="5181600" cy="50214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sz="2600" dirty="0">
                <a:latin typeface="Cordia New" panose="020B0304020202020204" pitchFamily="34" charset="-34"/>
                <a:cs typeface="Cordia New" panose="020B0304020202020204" pitchFamily="34" charset="-34"/>
              </a:rPr>
              <a:t>พจนานุกรมแปล อังกฤษ-ไทย อ. สอ เสถบุตร ให้ความหมายไว้ว่า</a:t>
            </a:r>
            <a:endParaRPr lang="en-US" sz="2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[n.] </a:t>
            </a:r>
            <a:r>
              <a:rPr lang="th-TH" dirty="0">
                <a:latin typeface="Cordia New" panose="020B0304020202020204" pitchFamily="34" charset="-34"/>
              </a:rPr>
              <a:t>ตัวอักษร, อักขระ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[n.] </a:t>
            </a:r>
            <a:r>
              <a:rPr lang="th-TH" dirty="0">
                <a:latin typeface="Cordia New" panose="020B0304020202020204" pitchFamily="34" charset="-34"/>
              </a:rPr>
              <a:t>กำลังใจ, คนมีนิสัยประหลาด, นิสัย, ใบรับรองความประพฤติ, หลักความประพฤติ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[n.] </a:t>
            </a:r>
            <a:r>
              <a:rPr lang="th-TH" dirty="0">
                <a:latin typeface="Cordia New" panose="020B0304020202020204" pitchFamily="34" charset="-34"/>
              </a:rPr>
              <a:t>กิตติคุณ, ชื่อเสียง, บุคคลมีชื่อ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[n.] </a:t>
            </a:r>
            <a:r>
              <a:rPr lang="th-TH" dirty="0">
                <a:latin typeface="Cordia New" panose="020B0304020202020204" pitchFamily="34" charset="-34"/>
              </a:rPr>
              <a:t>ฐานะ, ตัวในเรื่อง, ลักษณะ</a:t>
            </a:r>
          </a:p>
          <a:p>
            <a:pPr marL="0" indent="0">
              <a:buNone/>
            </a:pPr>
            <a:r>
              <a:rPr lang="th-TH" sz="1700" dirty="0">
                <a:latin typeface="Cordia New" panose="020B0304020202020204" pitchFamily="34" charset="-34"/>
              </a:rPr>
              <a:t>ที่มา</a:t>
            </a:r>
            <a:r>
              <a:rPr lang="en-US" sz="1700" dirty="0">
                <a:latin typeface="Cordia New" panose="020B0304020202020204" pitchFamily="34" charset="-34"/>
              </a:rPr>
              <a:t> https://dictionary.sanook.com/search/dict-en-th-sedthabut/character</a:t>
            </a:r>
          </a:p>
          <a:p>
            <a:pPr marL="0" indent="0">
              <a:buNone/>
            </a:pPr>
            <a:endParaRPr lang="en-US" sz="14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600" dirty="0">
                <a:latin typeface="Cordia New" panose="020B0304020202020204" pitchFamily="34" charset="-34"/>
                <a:cs typeface="Cordia New" panose="020B0304020202020204" pitchFamily="34" charset="-34"/>
              </a:rPr>
              <a:t>Branding DIY </a:t>
            </a:r>
            <a:r>
              <a:rPr lang="th-TH" sz="2600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ให้ความหมายว่า</a:t>
            </a:r>
          </a:p>
          <a:p>
            <a:pPr lvl="1"/>
            <a:r>
              <a:rPr lang="th-TH" dirty="0">
                <a:latin typeface="Cordia New" panose="020B0304020202020204" pitchFamily="34" charset="-34"/>
              </a:rPr>
              <a:t>ลักษณะนิสัยเฉพาะ คุณลักษณะที่แตกต่างจากผู้อื่น หรือสิ่งอื่น</a:t>
            </a:r>
            <a:endParaRPr lang="en-US" sz="65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1700" dirty="0">
                <a:latin typeface="Cordia New" panose="020B0304020202020204" pitchFamily="34" charset="-34"/>
              </a:rPr>
              <a:t>ที่มา</a:t>
            </a:r>
            <a:r>
              <a:rPr lang="en-US" sz="1700" dirty="0">
                <a:latin typeface="Cordia New" panose="020B0304020202020204" pitchFamily="34" charset="-34"/>
              </a:rPr>
              <a:t> https://Branding DIY @</a:t>
            </a:r>
            <a:r>
              <a:rPr lang="en-US" sz="1700" dirty="0" err="1">
                <a:latin typeface="Cordia New" panose="020B0304020202020204" pitchFamily="34" charset="-34"/>
              </a:rPr>
              <a:t>brandingdiythailand</a:t>
            </a:r>
            <a:endParaRPr lang="th-TH" sz="1700" dirty="0">
              <a:latin typeface="Cordia New" panose="020B0304020202020204" pitchFamily="34" charset="-34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566832"/>
            <a:ext cx="5181600" cy="58029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Cordia New" panose="020B0304020202020204" pitchFamily="34" charset="-34"/>
              </a:rPr>
              <a:t>DICTIONARY.CAMBRIDGE.ORG </a:t>
            </a:r>
            <a:r>
              <a:rPr lang="th-TH" sz="2200" dirty="0">
                <a:latin typeface="Cordia New" panose="020B0304020202020204" pitchFamily="34" charset="-34"/>
              </a:rPr>
              <a:t>ให้ความหมายว่า</a:t>
            </a:r>
            <a:endParaRPr lang="en-US" sz="22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200" dirty="0">
                <a:latin typeface="Cordia New" panose="020B0304020202020204" pitchFamily="34" charset="-34"/>
              </a:rPr>
              <a:t>character noun (MARK)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a letter, number, or other mark or sign used in writing or printing, or the space one of these takes</a:t>
            </a:r>
            <a:endParaRPr lang="th-TH" sz="17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200" dirty="0">
                <a:latin typeface="Cordia New" panose="020B0304020202020204" pitchFamily="34" charset="-34"/>
              </a:rPr>
              <a:t>character noun (QUALITY):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the particular combination of qualities in a person or place that makes them different from others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qualities that are interesting and unusual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the quality of being determined and able to deal with difficult situations</a:t>
            </a:r>
            <a:endParaRPr lang="th-TH" sz="22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200" dirty="0">
                <a:latin typeface="Cordia New" panose="020B0304020202020204" pitchFamily="34" charset="-34"/>
              </a:rPr>
              <a:t>character noun (PERSON)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a person, especially when you are describing a particular quality that they have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informal someone whose behavior is different from most people's, especially in a way that is interesting or funny</a:t>
            </a:r>
          </a:p>
          <a:p>
            <a:pPr marL="0" indent="0">
              <a:buNone/>
            </a:pPr>
            <a:r>
              <a:rPr lang="en-US" sz="2200" dirty="0">
                <a:latin typeface="Cordia New" panose="020B0304020202020204" pitchFamily="34" charset="-34"/>
              </a:rPr>
              <a:t>character noun (IN A STORY)</a:t>
            </a:r>
            <a:endParaRPr lang="th-TH" sz="2200" dirty="0">
              <a:latin typeface="Cordia New" panose="020B0304020202020204" pitchFamily="34" charset="-34"/>
            </a:endParaRP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a person represented in a film, play, or story</a:t>
            </a:r>
          </a:p>
          <a:p>
            <a:pPr marL="0" indent="0">
              <a:buNone/>
            </a:pPr>
            <a:r>
              <a:rPr lang="th-TH" sz="1700" dirty="0">
                <a:latin typeface="Cordia New" panose="020B0304020202020204" pitchFamily="34" charset="-34"/>
              </a:rPr>
              <a:t>ที่มา</a:t>
            </a:r>
            <a:r>
              <a:rPr lang="en-US" sz="1700" dirty="0">
                <a:latin typeface="Cordia New" panose="020B0304020202020204" pitchFamily="34" charset="-34"/>
              </a:rPr>
              <a:t>https://dictionary.cambridge.org/dictionary/english/character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19821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ความหมายของการออกแบบ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พจนานุกรมแปล อังกฤษ-ไทย อ. สอ เสถบุตร ให้ความหมายไว้ว่า</a:t>
            </a:r>
            <a:endParaRPr lang="en-US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/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[n. </a:t>
            </a:r>
            <a:r>
              <a:rPr lang="en-US" sz="2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vt.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 vi.] </a:t>
            </a: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ความมุ่งหมาย, เจตนามุ่งหมาย, มุ่งร้าย</a:t>
            </a:r>
          </a:p>
          <a:p>
            <a:pPr lvl="1"/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[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n. </a:t>
            </a:r>
            <a:r>
              <a:rPr lang="en-US" sz="2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vt.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 vi.] </a:t>
            </a: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แบบ, แผนแบบ, ออกแบบ</a:t>
            </a:r>
          </a:p>
          <a:p>
            <a:pPr lvl="1"/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[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n. </a:t>
            </a:r>
            <a:r>
              <a:rPr lang="en-US" sz="2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vt.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 vi.] </a:t>
            </a: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เค้าโครง, ลวดลาย</a:t>
            </a:r>
            <a:endParaRPr lang="en-US" sz="2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</a:t>
            </a:r>
            <a:r>
              <a:rPr lang="en-US" sz="1500" dirty="0">
                <a:latin typeface="Cordia New" panose="020B0304020202020204" pitchFamily="34" charset="-34"/>
              </a:rPr>
              <a:t> https://dictionary.sanook.com/search/dict-en-th-sedthabut/design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DICTIONARY.CAMBRIDGE.ORG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ให้ความหมายว่า</a:t>
            </a:r>
          </a:p>
          <a:p>
            <a:pPr marL="0" indent="0">
              <a:buNone/>
            </a:pPr>
            <a:r>
              <a:rPr lang="en-US" sz="2400" dirty="0">
                <a:latin typeface="Cordia New" panose="020B0304020202020204" pitchFamily="34" charset="-34"/>
              </a:rPr>
              <a:t>design verb (INTEND)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to intend</a:t>
            </a:r>
            <a:endParaRPr lang="en-US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400" dirty="0">
                <a:latin typeface="Cordia New" panose="020B0304020202020204" pitchFamily="34" charset="-34"/>
              </a:rPr>
              <a:t>design noun (PLAN)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a drawing or set of drawings showing how a building or product is to be made and how it will work and look</a:t>
            </a:r>
            <a:endParaRPr lang="en-US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design noun (PLAN)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to make or draw plans for something</a:t>
            </a:r>
          </a:p>
          <a:p>
            <a:pPr marL="0" indent="0"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</a:t>
            </a:r>
            <a:r>
              <a:rPr lang="en-US" sz="1500" dirty="0">
                <a:latin typeface="Cordia New" panose="020B0304020202020204" pitchFamily="34" charset="-34"/>
              </a:rPr>
              <a:t> https:// https://dictionary.cambridge.org/dictionary/english/design</a:t>
            </a:r>
          </a:p>
        </p:txBody>
      </p:sp>
    </p:spTree>
    <p:extLst>
      <p:ext uri="{BB962C8B-B14F-4D97-AF65-F5344CB8AC3E}">
        <p14:creationId xmlns:p14="http://schemas.microsoft.com/office/powerpoint/2010/main" val="256656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ความหมายของการออกแบบคาแรกเตอร์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h-TH" sz="2600" dirty="0">
                <a:latin typeface="Cordia New" panose="020B0304020202020204" pitchFamily="34" charset="-34"/>
              </a:rPr>
              <a:t>การออกแบบคาแรกเตอร์ หมายถึง การออกแบบตัวการ์ตูนหรือตัวละครให้เหมาะสมตามจุดมุ่งหมายที่ต้องการ ไม่ว่าจะเป็นเพศ อายุ สีผม สีผิว การแต่งกาย จุดเด่น บุคลิก ประวัติความเป็นมา และรายละเอียดอื่นๆ ซึ่งการออกแบบคาแรกเตอร์ที่ดีนั้นยิ่งตัวละครของเรามีจุดเด่นหรือบุคลิกที่เป็นตัวของตัวเองมากเท่าไร ก็จะยิ่งทำให้ตัวละครดูสมจริงและเข้าถึงกลุ่มเป้าหมายได้ง่ายขึ้น</a:t>
            </a:r>
          </a:p>
          <a:p>
            <a:pPr marL="0" indent="0"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</a:t>
            </a:r>
            <a:r>
              <a:rPr lang="en-US" sz="1500" dirty="0">
                <a:latin typeface="Cordia New" panose="020B0304020202020204" pitchFamily="34" charset="-34"/>
              </a:rPr>
              <a:t> https://aommoney.com/stories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latin typeface="Cordia New" panose="020B0304020202020204" pitchFamily="34" charset="-34"/>
              </a:rPr>
              <a:t>A Character Designer is an artist that creates new, original characters (sometimes shortened to “OCs”) for a purpose. It can be a character based on a definition from a story or script as would be the process in Feature Films, TV Series, Video Games, Children’s books, Web animation, Comic books, Comic strips, or even Licensing or Toy Design.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 </a:t>
            </a:r>
            <a:r>
              <a:rPr lang="en-US" sz="1500" dirty="0">
                <a:latin typeface="Cordia New" panose="020B0304020202020204" pitchFamily="34" charset="-34"/>
              </a:rPr>
              <a:t>https://research.lesley.edu/c.php?g=523222&amp;p=6009869</a:t>
            </a:r>
          </a:p>
        </p:txBody>
      </p:sp>
    </p:spTree>
    <p:extLst>
      <p:ext uri="{BB962C8B-B14F-4D97-AF65-F5344CB8AC3E}">
        <p14:creationId xmlns:p14="http://schemas.microsoft.com/office/powerpoint/2010/main" val="3233683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ความหมายของการออกแบบคาแรกเตอร์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020784" y="5842452"/>
            <a:ext cx="6150431" cy="42771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 </a:t>
            </a:r>
            <a:r>
              <a:rPr lang="en-US" sz="1500" dirty="0">
                <a:latin typeface="Cordia New" panose="020B0304020202020204" pitchFamily="34" charset="-34"/>
              </a:rPr>
              <a:t>https://www.reddit.com/r/disney/comments/1nuhz4n/in_snow_white_when_the_seven_dwarves_were_leaving/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3B3FD7-E884-8754-85FD-3C10C7C04D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73827" y="2147629"/>
            <a:ext cx="6444343" cy="345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58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34284"/>
          </a:xfrm>
        </p:spPr>
        <p:txBody>
          <a:bodyPr/>
          <a:lstStyle/>
          <a:p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ความสำคัญ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4047" y="3077602"/>
            <a:ext cx="5853953" cy="165576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800" dirty="0"/>
              <a:t>คาแรกเตอร์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800" dirty="0"/>
              <a:t>การออกแบบคาแรกเตอร์</a:t>
            </a:r>
          </a:p>
        </p:txBody>
      </p:sp>
    </p:spTree>
    <p:extLst>
      <p:ext uri="{BB962C8B-B14F-4D97-AF65-F5344CB8AC3E}">
        <p14:creationId xmlns:p14="http://schemas.microsoft.com/office/powerpoint/2010/main" val="2392107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ความสำคัญของคาแรกเตอร์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1866"/>
            <a:ext cx="6019800" cy="487147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th-TH" sz="2600" dirty="0">
                <a:latin typeface="Cordia New" panose="020B0304020202020204" pitchFamily="34" charset="-34"/>
              </a:rPr>
              <a:t>“ สำหรับบริษัทญี่ปุ่นแล้ว คาแรคเตอร์มีความสำคัญเสมือนเป็นทูตหรือพนักงานขายคนหนึ่งของบริษัท เป็นผู้ที่เป็นสื่อกลางระหว่างบริษัทกับลูกค้า คอยสื่อสารให้คนเข้าใจภาพลักษณ์แบรนด์และเข้าถึงองค์กรได้ง่ายขึ้น ”</a:t>
            </a:r>
          </a:p>
          <a:p>
            <a:pPr marL="0" indent="0" algn="ctr">
              <a:buNone/>
            </a:pP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เกตุวดี 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Marumura</a:t>
            </a:r>
          </a:p>
          <a:p>
            <a:pPr marL="0" indent="0" algn="ctr">
              <a:buNone/>
            </a:pPr>
            <a:r>
              <a:rPr lang="th-TH" sz="1500" b="1" dirty="0">
                <a:latin typeface="Cordia New" panose="020B0304020202020204" pitchFamily="34" charset="-34"/>
              </a:rPr>
              <a:t>ที่มา</a:t>
            </a:r>
            <a:r>
              <a:rPr lang="en-US" sz="1500" b="1" dirty="0">
                <a:latin typeface="Cordia New" panose="020B0304020202020204" pitchFamily="34" charset="-34"/>
              </a:rPr>
              <a:t> :</a:t>
            </a:r>
            <a:r>
              <a:rPr lang="en-US" sz="1500" dirty="0">
                <a:latin typeface="Cordia New" panose="020B0304020202020204" pitchFamily="34" charset="-34"/>
              </a:rPr>
              <a:t> https://www.krungsri.com/bank/th/plearn-plearn/character-marketing-japan.html</a:t>
            </a:r>
          </a:p>
          <a:p>
            <a:pPr marL="0" indent="0">
              <a:buNone/>
            </a:pPr>
            <a:endParaRPr lang="en-US" sz="1500" dirty="0">
              <a:latin typeface="Cordia New" panose="020B0304020202020204" pitchFamily="34" charset="-3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th-TH" sz="1800" b="1" dirty="0">
                <a:latin typeface="Cordia New" panose="020B0304020202020204" pitchFamily="34" charset="-34"/>
              </a:rPr>
              <a:t>คำอถิบายภาพ </a:t>
            </a:r>
            <a:r>
              <a:rPr lang="en-US" sz="1800" b="1" dirty="0">
                <a:latin typeface="Cordia New" panose="020B0304020202020204" pitchFamily="34" charset="-34"/>
              </a:rPr>
              <a:t>: </a:t>
            </a:r>
            <a:r>
              <a:rPr lang="th-TH" sz="1800" dirty="0">
                <a:latin typeface="Cordia New" panose="020B0304020202020204" pitchFamily="34" charset="-34"/>
              </a:rPr>
              <a:t>คุมะมง เป็นมาสคอตหมีที่สร้างขึ้นโดยรัฐบาลท้องถิ่นจังหวัดคุมาโมโตะในปี 2010 ซึ่งเป็นปีที่ประเทศญี่ปุ่นเปิดเส้นทางรถไฟชินคังเซ็นสายคิวชูเป็นครั้งแรก เพื่อให้นักท่องเที่ยวเดินทางมายังจังหวัดต่างๆ บนเกาะคิวชูได้สะดวกและปลอดภัย ทั้งนี้ เกาะคิวชูมีทั้งหมด 7 จังหวัด และจังหวัดคุมาโมโตะก็รวมอยู่ด้วย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sz="15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</a:t>
            </a:r>
            <a:r>
              <a:rPr lang="en-US" sz="15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https://www.marketingoops.com/news/brand-move/10-thing-about-kumamon/</a:t>
            </a:r>
            <a:endParaRPr lang="th-TH" sz="15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026" name="Picture 2" descr="Quake-hit prefecture to put Kumamon back into action | News | Japan Bull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/>
          <a:stretch/>
        </p:blipFill>
        <p:spPr bwMode="auto">
          <a:xfrm>
            <a:off x="8511988" y="4697867"/>
            <a:ext cx="3680012" cy="217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ive to push Kumamon mascot imagery overseas hits snag in Japan over usage  fees | The Japan Tim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988" y="0"/>
            <a:ext cx="3680012" cy="23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a bear&amp;#39;s missing cheeks helped an agricultural region | PR We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2399" r="4040" b="1641"/>
          <a:stretch/>
        </p:blipFill>
        <p:spPr bwMode="auto">
          <a:xfrm>
            <a:off x="8511988" y="2219423"/>
            <a:ext cx="3680012" cy="25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129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2686</Words>
  <Application>Microsoft Office PowerPoint</Application>
  <PresentationFormat>Widescreen</PresentationFormat>
  <Paragraphs>197</Paragraphs>
  <Slides>34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9 BelovedKing</vt:lpstr>
      <vt:lpstr>Arial</vt:lpstr>
      <vt:lpstr>Calibri</vt:lpstr>
      <vt:lpstr>Calibri Light</vt:lpstr>
      <vt:lpstr>Cordia New</vt:lpstr>
      <vt:lpstr>Courier New</vt:lpstr>
      <vt:lpstr>Office Theme</vt:lpstr>
      <vt:lpstr>Character design</vt:lpstr>
      <vt:lpstr>การออกแบบคาแรกเตอร์</vt:lpstr>
      <vt:lpstr>ความหมาย</vt:lpstr>
      <vt:lpstr>ความหมายของคาแรกเตอร์</vt:lpstr>
      <vt:lpstr>ความหมายของการออกแบบ</vt:lpstr>
      <vt:lpstr>ความหมายของการออกแบบคาแรกเตอร์</vt:lpstr>
      <vt:lpstr>ความหมายของการออกแบบคาแรกเตอร์</vt:lpstr>
      <vt:lpstr>ความสำคัญ</vt:lpstr>
      <vt:lpstr>ความสำคัญของคาแรกเตอร์</vt:lpstr>
      <vt:lpstr>ความสำคัญของการออกแบบคาแรกเตอร์</vt:lpstr>
      <vt:lpstr>การจำแนกรูปแบบ</vt:lpstr>
      <vt:lpstr>การออกแบบคาแรกเตอร์สำหรับเรื่องราว</vt:lpstr>
      <vt:lpstr>การออกแบบคาแรกเตอร์สำหรับเรื่องราว</vt:lpstr>
      <vt:lpstr>การออกแบบคาแรกเตอร์สำหรับเป็นมาสคอตบริษัท/สินค้า</vt:lpstr>
      <vt:lpstr>การออกแบบคาแรกเตอร์สำหรับเป็นมาสคอตบริษัท/สินค้า</vt:lpstr>
      <vt:lpstr>การออกแบบคาแรกเตอร์สำหรับผลิตสินค้า</vt:lpstr>
      <vt:lpstr>การออกแบบคาแรกเตอร์สำหรับผลิตสินค้า</vt:lpstr>
      <vt:lpstr>การออกแบบคาแรกเตอร์สำหรับหนังสือการ์ตูน (Comic Book, Manga, Comic Strips)</vt:lpstr>
      <vt:lpstr>การออกแบบคาแรกเตอร์สำหรับหนังสือการ์ตูน (Comic Book, Manga, Comic Strips)</vt:lpstr>
      <vt:lpstr>การออกแบบคาแรกเตอร์สำหรับแอนิเมชันทางโทรทัศน์หรือเว็บไซต์ (TV or Web Animation)</vt:lpstr>
      <vt:lpstr>การออกแบบคาแรกเตอร์สำหรับแอนิเมชันทางโทรทัศน์หรือเว็บไซต์ (TV or Web Animation)</vt:lpstr>
      <vt:lpstr>การออกแบบคาแรกเตอร์สำหรับภาพยนตร์แอนิเมชัน (Feature Film Animation)</vt:lpstr>
      <vt:lpstr>การออกแบบคาแรกเตอร์สำหรับภาพยนตร์แอนิเมชัน (Feature Film Animation)</vt:lpstr>
      <vt:lpstr>การออกแบบคาแรกเตอร์สำหรับแอนิเมชันคอมพิวเตอร์กราฟิก (Computer Graphic Animation)</vt:lpstr>
      <vt:lpstr>การออกแบบคาแรกเตอร์สำหรับแอนิเมชันคอมพิวเตอร์กราฟิก (Computer Graphic Animation)</vt:lpstr>
      <vt:lpstr>การออกแบบคาแรกเตอร์สำหรับวิดีโอเกม (Video Game)</vt:lpstr>
      <vt:lpstr>การออกแบบคาแรกเตอร์สำหรับวิดีโอเกม (Video Game)</vt:lpstr>
      <vt:lpstr>การออกแบบคาแรกเตอร์</vt:lpstr>
      <vt:lpstr>-จบการบรรยาย-</vt:lpstr>
      <vt:lpstr>EXERCISE 1 : ศึกษาคาแรกเตอร์ที่ชื่นชอบ</vt:lpstr>
      <vt:lpstr>EXERCISE 1 : ศึกษาคาแรกเตอร์ที่ชื่นชอบ</vt:lpstr>
      <vt:lpstr>EXERCISE 1 : ศึกษาคาแรกเตอร์ที่ชื่นชอบ</vt:lpstr>
      <vt:lpstr>EXERCISE 1 : ศึกษาคาแรกเตอร์ที่ชื่นชอบ</vt:lpstr>
      <vt:lpstr>EXERCISE 1 : ศึกษาคาแรกเตอร์ที่ชื่นชอบ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HP_0001</dc:creator>
  <cp:lastModifiedBy>Kreetha  Thumcharoensathit</cp:lastModifiedBy>
  <cp:revision>118</cp:revision>
  <dcterms:created xsi:type="dcterms:W3CDTF">2019-01-17T00:34:48Z</dcterms:created>
  <dcterms:modified xsi:type="dcterms:W3CDTF">2025-12-08T00:56:58Z</dcterms:modified>
</cp:coreProperties>
</file>