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7" r:id="rId7"/>
    <p:sldId id="261" r:id="rId8"/>
    <p:sldId id="268" r:id="rId9"/>
    <p:sldId id="263" r:id="rId10"/>
    <p:sldId id="262" r:id="rId11"/>
    <p:sldId id="264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668588" y="503182"/>
            <a:ext cx="7772400" cy="1470025"/>
          </a:xfrm>
        </p:spPr>
        <p:txBody>
          <a:bodyPr/>
          <a:lstStyle/>
          <a:p>
            <a:endParaRPr lang="en-US" altLang="en-US" b="1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altLang="en-US" sz="4400" b="1" dirty="0">
                <a:solidFill>
                  <a:srgbClr val="0070C0"/>
                </a:solidFill>
              </a:rPr>
              <a:t>ผู้สอน</a:t>
            </a:r>
          </a:p>
          <a:p>
            <a:r>
              <a:rPr lang="th-TH" altLang="en-US" sz="4400" b="1" dirty="0">
                <a:solidFill>
                  <a:srgbClr val="0070C0"/>
                </a:solidFill>
              </a:rPr>
              <a:t>อาจารย์ ดร.พัชราภรณ์  พิลาสมบัติ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8589" y="503182"/>
            <a:ext cx="7529660" cy="1470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54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วิชาการพัฒนาหลักสูตร</a:t>
            </a:r>
            <a:br>
              <a:rPr lang="th-TH" sz="54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54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Curriculum Development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63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18795"/>
            <a:ext cx="10363826" cy="5615491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accent5"/>
                </a:solidFill>
              </a:rPr>
              <a:t>1. วิชาแกนหรือวิชาหลักและแนวคิดสำคัญสำหรับศตวรรษที่21</a:t>
            </a:r>
          </a:p>
          <a:p>
            <a:r>
              <a:rPr lang="th-TH" sz="4000" b="1" dirty="0">
                <a:solidFill>
                  <a:schemeClr val="accent1"/>
                </a:solidFill>
              </a:rPr>
              <a:t>2. ทักษะการเรียนรู้และนวัตกรรม</a:t>
            </a:r>
          </a:p>
          <a:p>
            <a:r>
              <a:rPr lang="th-TH" sz="4000" b="1" dirty="0">
                <a:solidFill>
                  <a:schemeClr val="accent5"/>
                </a:solidFill>
              </a:rPr>
              <a:t>3. ทักษะด้านสารสนเทศสื่อและเทคโนโลยี</a:t>
            </a:r>
          </a:p>
          <a:p>
            <a:r>
              <a:rPr lang="th-TH" sz="4000" b="1" dirty="0">
                <a:solidFill>
                  <a:schemeClr val="accent1"/>
                </a:solidFill>
              </a:rPr>
              <a:t>4. ทักษะชีวิตและอาชีพ</a:t>
            </a:r>
          </a:p>
          <a:p>
            <a:r>
              <a:rPr lang="th-TH" sz="4000" b="1" dirty="0">
                <a:solidFill>
                  <a:schemeClr val="accent5"/>
                </a:solidFill>
              </a:rPr>
              <a:t>5. ทักษะสังคมและวัฒนธรรม 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0631" y="123665"/>
            <a:ext cx="5195943" cy="801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/>
              <a:t>ทักษะสำหรับศตวรรษที่ 21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563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08038"/>
            <a:ext cx="10363826" cy="5604734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chemeClr val="accent1"/>
                </a:solidFill>
              </a:rPr>
              <a:t>ปัญหาของการพัฒนาหลักสูตร  คือปัญหาที่เกิดขึ้นในกระบวนการพัฒนาหลักสูตร ที่เป็นปัญหาอันเกิดจากการร่วมคิด  ร่วมทำ  ร่วมกันสร้างหลักสูตร และร่วมกันนำหลักสูตรไปใช้ มีดังนี้</a:t>
            </a:r>
          </a:p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</a:rPr>
              <a:t>1. หน่วยงานที่เกี่ยวข้องกับการพัฒนาหลักสูตร  ไม่เข้าใจบทบาทหน้าที่ของตน</a:t>
            </a:r>
          </a:p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</a:rPr>
              <a:t>2. ขาดการประสานงานหน้าที่ดีระหว่างหน่วยงานต่างๆที่เกี่ยวข้องกับการพัฒนาหลักสูตร</a:t>
            </a:r>
          </a:p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</a:rPr>
              <a:t>3. ผู้บริหารระดับต่างๆ เห็นว่าหลักสูตรเป็นหน้าที่ของหน่วยงานที่รับผิดชอบโดยเฉพาะ</a:t>
            </a:r>
          </a:p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</a:rPr>
              <a:t>4. ปัญหาการไม่เปลี่ยนแปลงการเรียนการสอนของครูตามแนวทางของหลักสูตร</a:t>
            </a:r>
          </a:p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</a:rPr>
              <a:t>5. ปัญหาการเผยแพร่หลักสูตร การสื่อสารทำความเข้าใจในหลักสูตรที่พัฒนาขึ้นใหม่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5969" y="126379"/>
            <a:ext cx="6239435" cy="785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ปัญหาการพัฒนาหลักสูตรและการสอน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1743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0918" y="1774600"/>
            <a:ext cx="9197788" cy="341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5701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0918" y="1806873"/>
            <a:ext cx="9197788" cy="341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66116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h-TH" sz="6600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1021" y="1420419"/>
            <a:ext cx="9606579" cy="34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/>
              <a:t>แนวโน้มและปัญหาในการพัฒนาหลักสูตร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34243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254" y="1301675"/>
            <a:ext cx="8689976" cy="3853030"/>
          </a:xfrm>
        </p:spPr>
        <p:txBody>
          <a:bodyPr>
            <a:normAutofit fontScale="90000"/>
          </a:bodyPr>
          <a:lstStyle/>
          <a:p>
            <a:pPr algn="l"/>
            <a:br>
              <a:rPr lang="th-TH" dirty="0"/>
            </a:br>
            <a:br>
              <a:rPr lang="th-TH" dirty="0"/>
            </a:br>
            <a:br>
              <a:rPr lang="th-TH" dirty="0"/>
            </a:br>
            <a:br>
              <a:rPr lang="th-TH" dirty="0"/>
            </a:br>
            <a:br>
              <a:rPr lang="th-TH" dirty="0"/>
            </a:br>
            <a:br>
              <a:rPr lang="th-TH" dirty="0"/>
            </a:br>
            <a:r>
              <a:rPr lang="th-TH" dirty="0"/>
              <a:t>*</a:t>
            </a:r>
            <a:r>
              <a:rPr lang="th-TH" dirty="0">
                <a:solidFill>
                  <a:srgbClr val="0070C0"/>
                </a:solidFill>
              </a:rPr>
              <a:t>บทบาทครูและนักเรียนห้องเรียนในศตวรรษที่20 และ21</a:t>
            </a:r>
            <a:br>
              <a:rPr lang="th-TH" dirty="0">
                <a:solidFill>
                  <a:srgbClr val="0070C0"/>
                </a:solidFill>
              </a:rPr>
            </a:br>
            <a:r>
              <a:rPr lang="th-TH" dirty="0"/>
              <a:t>*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</a:rPr>
              <a:t>วิธีสอนสำหรับศตวรรษที่21 </a:t>
            </a:r>
            <a:br>
              <a:rPr lang="th-TH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dirty="0"/>
              <a:t>*</a:t>
            </a:r>
            <a:r>
              <a:rPr lang="th-TH" dirty="0">
                <a:solidFill>
                  <a:srgbClr val="0070C0"/>
                </a:solidFill>
              </a:rPr>
              <a:t>หลักสูตรและการสอนสำหรับศตวรรษที่ 21 </a:t>
            </a:r>
            <a:br>
              <a:rPr lang="th-TH" dirty="0">
                <a:solidFill>
                  <a:srgbClr val="0070C0"/>
                </a:solidFill>
              </a:rPr>
            </a:br>
            <a:r>
              <a:rPr lang="th-TH" dirty="0"/>
              <a:t>*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</a:rPr>
              <a:t>ทักษะสำหรับศตวรรษที่ 21 </a:t>
            </a:r>
            <a:br>
              <a:rPr lang="th-TH" dirty="0"/>
            </a:br>
            <a:r>
              <a:rPr lang="th-TH" dirty="0"/>
              <a:t>*</a:t>
            </a:r>
            <a:r>
              <a:rPr lang="th-TH" dirty="0">
                <a:solidFill>
                  <a:srgbClr val="0070C0"/>
                </a:solidFill>
              </a:rPr>
              <a:t>แนวทางสำหรับการพัฒนาหลักสูตรและการสอน</a:t>
            </a:r>
            <a:br>
              <a:rPr lang="th-TH" dirty="0">
                <a:solidFill>
                  <a:srgbClr val="0070C0"/>
                </a:solidFill>
              </a:rPr>
            </a:br>
            <a:r>
              <a:rPr lang="th-TH" dirty="0"/>
              <a:t>*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</a:rPr>
              <a:t>ปัญหาในการพัฒนาหลักสูตร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9562" y="935915"/>
            <a:ext cx="7304443" cy="55939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49828" y="177455"/>
            <a:ext cx="7916148" cy="629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บทบาทครูและนักเรียนห้องเรียนในศตวรรษที่20 และ21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7025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51068" y="1011219"/>
            <a:ext cx="9111727" cy="570155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7891" y="177454"/>
            <a:ext cx="7358231" cy="640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h-TH" sz="3600" b="1" dirty="0"/>
              <a:t>บทบาทครูและนักเรียนห้องเรียนในศตวรรษที่20 และ21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7206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24406" y="914400"/>
            <a:ext cx="9348394" cy="57230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8178" y="188211"/>
            <a:ext cx="7767648" cy="543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h-TH" sz="3600" b="1" dirty="0"/>
              <a:t>บทบาทครูและนักเรียนห้องเรียนในศตวรรษที่20 และ21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584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94099"/>
            <a:ext cx="10363826" cy="548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>
                <a:solidFill>
                  <a:schemeClr val="accent4">
                    <a:lumMod val="75000"/>
                  </a:schemeClr>
                </a:solidFill>
              </a:rPr>
              <a:t>วิธีสอนสำหรับศตวรรษที่ 21 ควรมีลักษณะดังนี้ </a:t>
            </a:r>
          </a:p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</a:rPr>
              <a:t>1. มีเป้าหมายการสอนเพื่อพัฒนาทักษะการคิดขั้นสูงให้กับผู้เรียน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2. กระตุ้นให้ผู้เรียนเรียนรู้ร่วมกันโดยใช้เทคโนโลยีที่เหมาะสม มีการสื่อสารอย่างมี ประสิทธิภาพ เกิดทักษะการทำงานเป็นทีม มีการเรียนรู้แบบบูรณาการเนื้อหาระหว่างศาสตร์ต่างๆ </a:t>
            </a:r>
          </a:p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</a:rPr>
              <a:t>3. ใช้เทคโนโลยีที่เป็นเครื่องมือดิจิตอลเพื่อการทำงานร่วมกันระหว่างศาสตร์ต่างสาขากัน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4. ประเมินผู้เรียนโดยมีการกำหนดเป้าหมายและวัตถุประสงค์ที่ชัดเจนใช้ทั้งการประเมินตนเองและประเมินโดยผู้อื่น มีกิจกรรมการเรียนที่สอดคล้องกับการประเมิน มีการให้ข้อมูล ป้อนกลับที่เหมาะสมและทันเวลา </a:t>
            </a:r>
          </a:p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</a:rPr>
              <a:t>5. การพัฒนาทักษะการคิดแก้ปัญหาโดยปัญหามาจากสภาพความเป็นจริง มาจากบริบทที่ หลากหลายและเรียนแบบบูรณาการข้ามศาสตร์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6. ใช้วิธีการเรียนรู้จากการทำโครงงานโดยใช้เทคโนโลยีที่เหมาะสมมีการทำงานร่วมกันและมีการบูรณาการข้ามศาสตร์ </a:t>
            </a:r>
          </a:p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</a:rPr>
              <a:t>7. พัฒนาให้เกิดการใช้สารสนเทศ สื่อและเทคโนโลยีอย่างมีประสิทธิภาพ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8. ส่งเสริมการสะท้อนความคิดโดยตนเองและระหว่างตนกับคนอื่นๆ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19717" y="220485"/>
            <a:ext cx="6239435" cy="715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วิธีสอนสำหรับศตวรรษที่21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5988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94100"/>
            <a:ext cx="10363826" cy="4597100"/>
          </a:xfrm>
        </p:spPr>
        <p:txBody>
          <a:bodyPr>
            <a:noAutofit/>
          </a:bodyPr>
          <a:lstStyle/>
          <a:p>
            <a:r>
              <a:rPr lang="th-TH" sz="2800" b="1" dirty="0"/>
              <a:t>บทบาทผู้เรียนจึงเปลี่ยน จากเดิมดังนี้ </a:t>
            </a:r>
          </a:p>
          <a:p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1. ผู้เรียนเป็นผู้สร้าง ผู้เรียนเปลี่ยนบทบาทจากผู้รับเป็นผู้สร้างหรือผู้ปฏิบัติ 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Active) 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สามารถนำตนเองให้เรียนรู้ได้ตลอดชีวิต </a:t>
            </a:r>
          </a:p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2. ผู้เรียนสืบค้นข้อมูลเชิงลึกเพื่อให้ได้ข้อมูลที่ต้องการ </a:t>
            </a:r>
          </a:p>
          <a:p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3. ผู้เรียนมีความสามารถในการติดต่อสื่อสารผ่านเครือข่ายและสร้างกลุ่มผู้เรียนร่วมกับคนอื่นๆ ที่สนใจในเรื่องเดียวกันได้โดยไม่จำกัดอายุ เวลาและสถานที่ </a:t>
            </a:r>
          </a:p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4. อาจมีการเรียนรู้ในห้องเรียนน้อยลง ครูมีบทบาทในลักษณะของพี่เลี้ยง ผู้ชี้แนะทั้งใน สถานศึกษาและนอกสถานศึกษา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9261" y="198970"/>
            <a:ext cx="6347011" cy="64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h-TH" sz="3600" b="1" dirty="0"/>
              <a:t>วิธีสอนสำหรับศตวรรษที่21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1775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2259" y="2086984"/>
            <a:ext cx="10363826" cy="5685416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</a:rPr>
              <a:t>สอนทักษะแห่งศตวรรษที่ 21 ในวิชาหลักและสอนหัวข้อหรือแนวคิดสำคัญของศตวรรษที่ 21 </a:t>
            </a:r>
          </a:p>
          <a:p>
            <a:r>
              <a:rPr lang="th-TH" sz="3200" b="1" dirty="0">
                <a:solidFill>
                  <a:schemeClr val="accent5"/>
                </a:solidFill>
              </a:rPr>
              <a:t>เน้นที่การให้ผู้เรียนมีโอกาสใช้ทักษะในการเรียนรู้เนื้อหาวิชาต่างๆ </a:t>
            </a:r>
          </a:p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</a:rPr>
              <a:t>ใช้วิธีการใหม่ๆในการเรียนรู้โดยบูรณาการใช้เทคโนโลยีมาสนับสนุน </a:t>
            </a:r>
          </a:p>
          <a:p>
            <a:r>
              <a:rPr lang="th-TH" sz="3200" b="1" dirty="0">
                <a:solidFill>
                  <a:schemeClr val="accent5"/>
                </a:solidFill>
              </a:rPr>
              <a:t>ใช้วิธีสอนแบบสืบเสาะและแบบแก้ปัญหาเพื่อพัฒนาทักษะการคิดขั้นสูง </a:t>
            </a:r>
          </a:p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</a:rPr>
              <a:t>ส่งเสริมให้มีการใช้แหล่งเรียนรู้ภายนอกโรงเรียน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2292" y="155939"/>
            <a:ext cx="6045797" cy="758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/>
              <a:t>หลักสูตรและการสอนสำหรับศตวรรษที่ 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1597070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95</TotalTime>
  <Words>673</Words>
  <Application>Microsoft Office PowerPoint</Application>
  <PresentationFormat>แบบจอกว้าง</PresentationFormat>
  <Paragraphs>45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7" baseType="lpstr">
      <vt:lpstr>AngsanaUPC</vt:lpstr>
      <vt:lpstr>Arial</vt:lpstr>
      <vt:lpstr>Tw Cen MT</vt:lpstr>
      <vt:lpstr>Droplet</vt:lpstr>
      <vt:lpstr>งานนำเสนอ PowerPoint</vt:lpstr>
      <vt:lpstr>งานนำเสนอ PowerPoint</vt:lpstr>
      <vt:lpstr>      *บทบาทครูและนักเรียนห้องเรียนในศตวรรษที่20 และ21 *วิธีสอนสำหรับศตวรรษที่21  *หลักสูตรและการสอนสำหรับศตวรรษที่ 21  *ทักษะสำหรับศตวรรษที่ 21  *แนวทางสำหรับการพัฒนาหลักสูตรและการสอน *ปัญหาในการพัฒนาหลักสูตร</vt:lpstr>
      <vt:lpstr>งานนำเสนอ PowerPoint</vt:lpstr>
      <vt:lpstr>บทบาทครูและนักเรียนห้องเรียนในศตวรรษที่20 และ21</vt:lpstr>
      <vt:lpstr>บทบาทครูและนักเรียนห้องเรียนในศตวรรษที่20 และ21</vt:lpstr>
      <vt:lpstr>งานนำเสนอ PowerPoint</vt:lpstr>
      <vt:lpstr>วิธีสอนสำหรับศตวรรษที่21</vt:lpstr>
      <vt:lpstr>หลักสูตรและการสอนสำหรับศตวรรษที่ 21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lab1121</dc:creator>
  <cp:lastModifiedBy>Patcha Pil</cp:lastModifiedBy>
  <cp:revision>9</cp:revision>
  <dcterms:created xsi:type="dcterms:W3CDTF">2021-11-08T03:59:06Z</dcterms:created>
  <dcterms:modified xsi:type="dcterms:W3CDTF">2021-12-01T08:03:57Z</dcterms:modified>
</cp:coreProperties>
</file>