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notesMasterIdLst>
    <p:notesMasterId r:id="rId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เปิดบทเรียนด้วยการถามนักศึกษา: การเล่นรวมวงต่างจากเล่นคนเดียวอย่างไร?
เชื่อมโยงกับผลลัพธ์รายวิชาด้านการบรรเลง/ขับร้องตามบทเพลง การควบคุมจังหวะ และการแสดงบทบาทในวง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อธิบายคำว่ารวมวงจากบริบทของรายวิชา: เล่นหรือขับร้องตามบทเพลงที่ได้รับมอบหมาย
ให้ผู้เรียนยกตัวอย่างสิ่งที่ทำให้วงเสียสมดุล เช่น เล่นดังเกิน จังหวะไม่นิ่ง ไม่มองสัญญาณ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สไลด์นี้ใช้ให้ผู้เรียนแยกหน้าที่ในวง: ใครคือแนวหลัก ใครสนับสนุน ใครรักษาจังหวะ
กิจกรรมสั้น: ให้นักศึกษาบอกบทบาทตนเองในเพลงที่จะฝึก 1 ประโยค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เน้นว่ามารยาทการซ้อมเป็นส่วนหนึ่งของการประเมิน: วินัย ความรับผิดชอบ การเตรียมเครื่องดนตรีและบทเพลง
ฝึก cue เริ่มเพลงและหยุดเพลงโดยไม่เล่นต่อหลังสัญญาณ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สรุปบทเรียนด้วยกิจกรรมจริง 1 คาบ โดยให้ผู้เรียนเห็นความสัมพันธ์ระหว่าง PowerPoint ใบความรู้ และการปฏิบัติ
ให้ผู้เรียนส่งคลิปซ้อมเพื่อใช้เป็นหลักฐานการเรียนรู้และสะท้อนผล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7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interior_scene_of_a_modern_music_rehearsal_ro_batch_1.png">    </p:cNvPr>
          <p:cNvPicPr>
            <a:picLocks noChangeAspect="1"/>
          </p:cNvPicPr>
          <p:nvPr/>
        </p:nvPicPr>
        <p:blipFill>
          <a:blip r:embed="rId1"/>
          <a:srcRect l="28000" r="-28051" t="0" b="0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5394960" cy="6858000"/>
          </a:xfrm>
          <a:prstGeom prst="rect">
            <a:avLst/>
          </a:prstGeom>
          <a:solidFill>
            <a:srgbClr val="FFF7E8">
              <a:alpha val="99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5230368" y="0"/>
            <a:ext cx="64008" cy="6858000"/>
          </a:xfrm>
          <a:prstGeom prst="rect">
            <a:avLst/>
          </a:prstGeom>
          <a:solidFill>
            <a:srgbClr val="F0B44C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66928" y="658368"/>
            <a:ext cx="27432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E8893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สื่อการสอน ชุดที่ 1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566928" y="1060704"/>
            <a:ext cx="434340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พื้นฐานการรวมวงดนตรี</a:t>
            </a:r>
            <a:endParaRPr lang="en-US" sz="3200" dirty="0"/>
          </a:p>
          <a:p>
            <a:pPr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และบทบาทสมาชิกในวง</a:t>
            </a:r>
            <a:endParaRPr lang="en-US" sz="3200" dirty="0"/>
          </a:p>
        </p:txBody>
      </p:sp>
      <p:sp>
        <p:nvSpPr>
          <p:cNvPr id="8" name="Text 5"/>
          <p:cNvSpPr/>
          <p:nvPr/>
        </p:nvSpPr>
        <p:spPr>
          <a:xfrm>
            <a:off x="594360" y="2542032"/>
            <a:ext cx="393192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2F8F9D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FMU1201 ทักษะรวมวงดนตรี 1</a:t>
            </a:r>
            <a:endParaRPr lang="en-US" sz="1500" dirty="0"/>
          </a:p>
          <a:p>
            <a:pPr indent="0" marL="0">
              <a:buNone/>
            </a:pPr>
            <a:r>
              <a:rPr lang="en-US" sz="1500" b="1" dirty="0">
                <a:solidFill>
                  <a:srgbClr val="2F8F9D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Music Ensemble 1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594360" y="3273552"/>
            <a:ext cx="4160520" cy="8229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600" dirty="0">
                <a:solidFill>
                  <a:srgbClr val="1B1B1B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เป้าหมาย: ผู้เรียนเข้าใจแนวทางการเรียนรวมวง มารยาทการซ้อม บทบาทของผู้บรรเลงหรือผู้ขับร้อง และการเตรียมความพร้อมก่อนรวมวง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603504" y="4370832"/>
            <a:ext cx="1234440" cy="384048"/>
          </a:xfrm>
          <a:prstGeom prst="roundRect">
            <a:avLst>
              <a:gd name="adj" fmla="val 14286"/>
            </a:avLst>
          </a:prstGeom>
          <a:solidFill>
            <a:srgbClr val="F8DCA7">
              <a:alpha val="96000"/>
            </a:srgbClr>
          </a:solidFill>
          <a:ln w="12700">
            <a:solidFill>
              <a:srgbClr val="F8DCA7">
                <a:alpha val="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13232" y="4443984"/>
            <a:ext cx="101498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1B1B1B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ฟังร่วมกัน</a:t>
            </a:r>
            <a:endParaRPr lang="en-US" sz="1100" dirty="0"/>
          </a:p>
        </p:txBody>
      </p:sp>
      <p:sp>
        <p:nvSpPr>
          <p:cNvPr id="12" name="Shape 9"/>
          <p:cNvSpPr/>
          <p:nvPr/>
        </p:nvSpPr>
        <p:spPr>
          <a:xfrm>
            <a:off x="1965960" y="4370832"/>
            <a:ext cx="1325880" cy="384048"/>
          </a:xfrm>
          <a:prstGeom prst="roundRect">
            <a:avLst>
              <a:gd name="adj" fmla="val 14286"/>
            </a:avLst>
          </a:prstGeom>
          <a:solidFill>
            <a:srgbClr val="CCE6EA">
              <a:alpha val="96000"/>
            </a:srgbClr>
          </a:solidFill>
          <a:ln w="12700">
            <a:solidFill>
              <a:srgbClr val="CCE6EA">
                <a:alpha val="0"/>
              </a:srgbClr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2075688" y="4443984"/>
            <a:ext cx="110642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1B1B1B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รักษาจังหวะ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3456432" y="4370832"/>
            <a:ext cx="1188720" cy="384048"/>
          </a:xfrm>
          <a:prstGeom prst="roundRect">
            <a:avLst>
              <a:gd name="adj" fmla="val 14286"/>
            </a:avLst>
          </a:prstGeom>
          <a:solidFill>
            <a:srgbClr val="D5E8D0">
              <a:alpha val="96000"/>
            </a:srgbClr>
          </a:solidFill>
          <a:ln w="12700">
            <a:solidFill>
              <a:srgbClr val="D5E8D0">
                <a:alpha val="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3566160" y="4443984"/>
            <a:ext cx="969264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1B1B1B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รู้บทบาท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594360" y="5879592"/>
            <a:ext cx="4389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2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ผู้สอน: ผศ.ดร.รุ่งเกียรติ สิริวงษ์สุวรรณ</a:t>
            </a:r>
            <a:endParaRPr lang="en-US" sz="1220" dirty="0"/>
          </a:p>
        </p:txBody>
      </p:sp>
      <p:sp>
        <p:nvSpPr>
          <p:cNvPr id="17" name="Text 14"/>
          <p:cNvSpPr/>
          <p:nvPr/>
        </p:nvSpPr>
        <p:spPr>
          <a:xfrm>
            <a:off x="411480" y="6565392"/>
            <a:ext cx="8412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FMU1201 ทักษะรวมวงดนตรี 1 | ผศ.ดร.รุ่งเกียรติ สิริวงษ์สุวรรณ</a:t>
            </a:r>
            <a:endParaRPr lang="en-US" sz="850" dirty="0"/>
          </a:p>
        </p:txBody>
      </p:sp>
      <p:sp>
        <p:nvSpPr>
          <p:cNvPr id="18" name="Text 15"/>
          <p:cNvSpPr/>
          <p:nvPr/>
        </p:nvSpPr>
        <p:spPr>
          <a:xfrm>
            <a:off x="11384280" y="6537960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1/5</a:t>
            </a:r>
            <a:endParaRPr lang="en-US" sz="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D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566928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6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รวมวงดนตรีคืออะไร?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30352" y="841248"/>
            <a:ext cx="6217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การทำให้ “เสียงของแต่ละคน” กลายเป็น “เสียงของวง”</a:t>
            </a:r>
            <a:endParaRPr lang="en-US" sz="1200" dirty="0"/>
          </a:p>
        </p:txBody>
      </p:sp>
      <p:pic>
        <p:nvPicPr>
          <p:cNvPr id="4" name="Image 0" descr="/mnt/data/a_clean_stylized_digital_illustration_of_a_band_i_batch_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0" y="1347974"/>
            <a:ext cx="5120640" cy="2881891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446520" y="4206240"/>
            <a:ext cx="4572000" cy="1097280"/>
          </a:xfrm>
          <a:prstGeom prst="arc">
            <a:avLst/>
          </a:prstGeom>
          <a:solidFill>
            <a:srgbClr val="FFFFFF">
              <a:alpha val="0"/>
            </a:srgbClr>
          </a:solidFill>
          <a:ln w="38100">
            <a:solidFill>
              <a:srgbClr val="F0B44C">
                <a:alpha val="80000"/>
              </a:srgbClr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85800" y="1417320"/>
            <a:ext cx="2194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E8893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หัวใจสำคัญ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749808" y="1965960"/>
            <a:ext cx="658368" cy="658368"/>
          </a:xfrm>
          <a:prstGeom prst="ellipse">
            <a:avLst/>
          </a:prstGeom>
          <a:solidFill>
            <a:srgbClr val="2F8F9D"/>
          </a:solidFill>
          <a:ln w="12700">
            <a:solidFill>
              <a:srgbClr val="2F8F9D">
                <a:alpha val="0"/>
              </a:srgbClr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49808" y="2075688"/>
            <a:ext cx="65836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1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572768" y="1984248"/>
            <a:ext cx="2286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เล่นตามบทเพลง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1572768" y="2350008"/>
            <a:ext cx="28346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บรรเลงหรือขับร้องตามบทเพลงที่ได้รับมอบหมายอย่างถูกต้อง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749808" y="2999232"/>
            <a:ext cx="658368" cy="658368"/>
          </a:xfrm>
          <a:prstGeom prst="ellipse">
            <a:avLst/>
          </a:prstGeom>
          <a:solidFill>
            <a:srgbClr val="72A276"/>
          </a:solidFill>
          <a:ln w="12700">
            <a:solidFill>
              <a:srgbClr val="72A276">
                <a:alpha val="0"/>
              </a:srgbClr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49808" y="3108960"/>
            <a:ext cx="65836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2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1572768" y="3017520"/>
            <a:ext cx="2286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ฟังภาพรวม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1572768" y="3383280"/>
            <a:ext cx="28346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ฟังเสียงตนเองและเพื่อนร่วมวง เพื่อปรับสมดุลเสียง</a:t>
            </a:r>
            <a:endParaRPr lang="en-US" sz="1250" dirty="0"/>
          </a:p>
        </p:txBody>
      </p:sp>
      <p:sp>
        <p:nvSpPr>
          <p:cNvPr id="15" name="Shape 12"/>
          <p:cNvSpPr/>
          <p:nvPr/>
        </p:nvSpPr>
        <p:spPr>
          <a:xfrm>
            <a:off x="749808" y="4041648"/>
            <a:ext cx="658368" cy="658368"/>
          </a:xfrm>
          <a:prstGeom prst="ellipse">
            <a:avLst/>
          </a:prstGeom>
          <a:solidFill>
            <a:srgbClr val="F0B44C"/>
          </a:solidFill>
          <a:ln w="12700">
            <a:solidFill>
              <a:srgbClr val="F0B44C">
                <a:alpha val="0"/>
              </a:srgbClr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749808" y="4151376"/>
            <a:ext cx="65836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3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1572768" y="4059936"/>
            <a:ext cx="2286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รักษาจังหวะ</a:t>
            </a:r>
            <a:endParaRPr lang="en-US" sz="1800" dirty="0"/>
          </a:p>
        </p:txBody>
      </p:sp>
      <p:sp>
        <p:nvSpPr>
          <p:cNvPr id="18" name="Text 15"/>
          <p:cNvSpPr/>
          <p:nvPr/>
        </p:nvSpPr>
        <p:spPr>
          <a:xfrm>
            <a:off x="1572768" y="4425696"/>
            <a:ext cx="28346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ควบคุม Tempo การเข้าพร้อมกัน และการหยุดพร้อมกัน</a:t>
            </a:r>
            <a:endParaRPr lang="en-US" sz="1250" dirty="0"/>
          </a:p>
        </p:txBody>
      </p:sp>
      <p:sp>
        <p:nvSpPr>
          <p:cNvPr id="19" name="Shape 16"/>
          <p:cNvSpPr/>
          <p:nvPr/>
        </p:nvSpPr>
        <p:spPr>
          <a:xfrm>
            <a:off x="749808" y="5084064"/>
            <a:ext cx="658368" cy="658368"/>
          </a:xfrm>
          <a:prstGeom prst="ellipse">
            <a:avLst/>
          </a:prstGeom>
          <a:solidFill>
            <a:srgbClr val="7664A8"/>
          </a:solidFill>
          <a:ln w="12700">
            <a:solidFill>
              <a:srgbClr val="7664A8">
                <a:alpha val="0"/>
              </a:srgbClr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749808" y="5193792"/>
            <a:ext cx="658368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4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1572768" y="5102352"/>
            <a:ext cx="2286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ทำงานร่วมกัน</a:t>
            </a:r>
            <a:endParaRPr lang="en-US" sz="1800" dirty="0"/>
          </a:p>
        </p:txBody>
      </p:sp>
      <p:sp>
        <p:nvSpPr>
          <p:cNvPr id="22" name="Text 19"/>
          <p:cNvSpPr/>
          <p:nvPr/>
        </p:nvSpPr>
        <p:spPr>
          <a:xfrm>
            <a:off x="1572768" y="5468112"/>
            <a:ext cx="28346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indent="0" marL="0">
              <a:buNone/>
            </a:pPr>
            <a:r>
              <a:rPr lang="en-US" sz="12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เคารพบทรวมวง มีวินัย และรับผิดชอบหน้าที่ของตนเอง</a:t>
            </a:r>
            <a:endParaRPr lang="en-US" sz="1250" dirty="0"/>
          </a:p>
        </p:txBody>
      </p:sp>
      <p:sp>
        <p:nvSpPr>
          <p:cNvPr id="23" name="Text 20"/>
          <p:cNvSpPr/>
          <p:nvPr/>
        </p:nvSpPr>
        <p:spPr>
          <a:xfrm>
            <a:off x="6693408" y="5212080"/>
            <a:ext cx="42062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แนวคิดจำง่าย: “ฟัง - นับ - ดู - ร่วม”</a:t>
            </a:r>
            <a:endParaRPr lang="en-US" sz="2000" dirty="0"/>
          </a:p>
        </p:txBody>
      </p:sp>
      <p:sp>
        <p:nvSpPr>
          <p:cNvPr id="24" name="Text 21"/>
          <p:cNvSpPr/>
          <p:nvPr/>
        </p:nvSpPr>
        <p:spPr>
          <a:xfrm>
            <a:off x="7059168" y="5605272"/>
            <a:ext cx="34747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54616A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Listen • Count • Cue • Collaborate</a:t>
            </a:r>
            <a:endParaRPr lang="en-US" sz="1200" dirty="0"/>
          </a:p>
        </p:txBody>
      </p:sp>
      <p:sp>
        <p:nvSpPr>
          <p:cNvPr id="25" name="Text 22"/>
          <p:cNvSpPr/>
          <p:nvPr/>
        </p:nvSpPr>
        <p:spPr>
          <a:xfrm>
            <a:off x="411480" y="6565392"/>
            <a:ext cx="8412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FMU1201 ทักษะรวมวงดนตรี 1 | ผศ.ดร.รุ่งเกียรติ สิริวงษ์สุวรรณ</a:t>
            </a:r>
            <a:endParaRPr lang="en-US" sz="850" dirty="0"/>
          </a:p>
        </p:txBody>
      </p:sp>
      <p:sp>
        <p:nvSpPr>
          <p:cNvPr id="26" name="Text 23"/>
          <p:cNvSpPr/>
          <p:nvPr/>
        </p:nvSpPr>
        <p:spPr>
          <a:xfrm>
            <a:off x="11384280" y="6537960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2/5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B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566928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6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บทบาทของสมาชิกในวง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30352" y="841248"/>
            <a:ext cx="6217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ทุกคนมีหน้าที่ของตัวเอง แต่ต้องเชื่อมสัมพันธ์กัน</a:t>
            </a:r>
            <a:endParaRPr lang="en-US" sz="1200" dirty="0"/>
          </a:p>
        </p:txBody>
      </p:sp>
      <p:pic>
        <p:nvPicPr>
          <p:cNvPr id="4" name="Image 0" descr="/mnt/data/a_clean_softly_lit_illustration_realistic_digital_batch_2.png">    </p:cNvPr>
          <p:cNvPicPr>
            <a:picLocks noChangeAspect="1"/>
          </p:cNvPicPr>
          <p:nvPr/>
        </p:nvPicPr>
        <p:blipFill>
          <a:blip r:embed="rId1"/>
          <a:srcRect l="8000" r="38268" t="0" b="0"/>
          <a:stretch/>
        </p:blipFill>
        <p:spPr>
          <a:xfrm>
            <a:off x="640080" y="1325880"/>
            <a:ext cx="4434840" cy="4645152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40080" y="1325880"/>
            <a:ext cx="4434840" cy="4645152"/>
          </a:xfrm>
          <a:prstGeom prst="rect">
            <a:avLst/>
          </a:prstGeom>
          <a:solidFill>
            <a:srgbClr val="FFFFFF">
              <a:alpha val="0"/>
            </a:srgbClr>
          </a:solidFill>
          <a:ln w="15240">
            <a:solidFill>
              <a:srgbClr val="E2E8ED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5623560" y="1298448"/>
            <a:ext cx="713232" cy="566928"/>
          </a:xfrm>
          <a:prstGeom prst="chevron">
            <a:avLst/>
          </a:prstGeom>
          <a:solidFill>
            <a:srgbClr val="2F8F9D"/>
          </a:solidFill>
          <a:ln w="12700">
            <a:solidFill>
              <a:srgbClr val="2F8F9D">
                <a:alpha val="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715000" y="1453896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1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6400800" y="1280160"/>
            <a:ext cx="30632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แนวทำนองหลัก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6400800" y="1618488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3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นำเสนอ Theme หรือ Melody ให้ชัดเจน</a:t>
            </a:r>
            <a:endParaRPr lang="en-US" sz="1230" dirty="0"/>
          </a:p>
        </p:txBody>
      </p:sp>
      <p:sp>
        <p:nvSpPr>
          <p:cNvPr id="10" name="Shape 7"/>
          <p:cNvSpPr/>
          <p:nvPr/>
        </p:nvSpPr>
        <p:spPr>
          <a:xfrm>
            <a:off x="5623560" y="2157984"/>
            <a:ext cx="713232" cy="566928"/>
          </a:xfrm>
          <a:prstGeom prst="chevron">
            <a:avLst/>
          </a:prstGeom>
          <a:solidFill>
            <a:srgbClr val="7664A8"/>
          </a:solidFill>
          <a:ln w="12700">
            <a:solidFill>
              <a:srgbClr val="7664A8">
                <a:alpha val="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715000" y="2313432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2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6400800" y="2139696"/>
            <a:ext cx="30632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แนวประสาน</a:t>
            </a:r>
            <a:endParaRPr lang="en-US" sz="1700" dirty="0"/>
          </a:p>
        </p:txBody>
      </p:sp>
      <p:sp>
        <p:nvSpPr>
          <p:cNvPr id="13" name="Text 10"/>
          <p:cNvSpPr/>
          <p:nvPr/>
        </p:nvSpPr>
        <p:spPr>
          <a:xfrm>
            <a:off x="6400800" y="2478024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3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เติมสีสันและสร้างความกลมกลืน</a:t>
            </a:r>
            <a:endParaRPr lang="en-US" sz="1230" dirty="0"/>
          </a:p>
        </p:txBody>
      </p:sp>
      <p:sp>
        <p:nvSpPr>
          <p:cNvPr id="14" name="Shape 11"/>
          <p:cNvSpPr/>
          <p:nvPr/>
        </p:nvSpPr>
        <p:spPr>
          <a:xfrm>
            <a:off x="5623560" y="3017520"/>
            <a:ext cx="713232" cy="566928"/>
          </a:xfrm>
          <a:prstGeom prst="chevron">
            <a:avLst/>
          </a:prstGeom>
          <a:solidFill>
            <a:srgbClr val="F0B44C"/>
          </a:solidFill>
          <a:ln w="12700">
            <a:solidFill>
              <a:srgbClr val="F0B44C">
                <a:alpha val="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715000" y="3172968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3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6400800" y="2999232"/>
            <a:ext cx="30632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แนวจังหวะ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6400800" y="3337560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3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รักษา Groove / Pulse / Tempo ให้มั่นคง</a:t>
            </a:r>
            <a:endParaRPr lang="en-US" sz="1230" dirty="0"/>
          </a:p>
        </p:txBody>
      </p:sp>
      <p:sp>
        <p:nvSpPr>
          <p:cNvPr id="18" name="Shape 15"/>
          <p:cNvSpPr/>
          <p:nvPr/>
        </p:nvSpPr>
        <p:spPr>
          <a:xfrm>
            <a:off x="5623560" y="3877056"/>
            <a:ext cx="713232" cy="566928"/>
          </a:xfrm>
          <a:prstGeom prst="chevron">
            <a:avLst/>
          </a:prstGeom>
          <a:solidFill>
            <a:srgbClr val="72A276"/>
          </a:solidFill>
          <a:ln w="12700">
            <a:solidFill>
              <a:srgbClr val="72A276">
                <a:alpha val="0"/>
              </a:srgbClr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5715000" y="4032504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4</a:t>
            </a:r>
            <a:endParaRPr lang="en-US" sz="1200" dirty="0"/>
          </a:p>
        </p:txBody>
      </p:sp>
      <p:sp>
        <p:nvSpPr>
          <p:cNvPr id="20" name="Text 17"/>
          <p:cNvSpPr/>
          <p:nvPr/>
        </p:nvSpPr>
        <p:spPr>
          <a:xfrm>
            <a:off x="6400800" y="3858768"/>
            <a:ext cx="30632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แนวเบส</a:t>
            </a:r>
            <a:endParaRPr lang="en-US" sz="1700" dirty="0"/>
          </a:p>
        </p:txBody>
      </p:sp>
      <p:sp>
        <p:nvSpPr>
          <p:cNvPr id="21" name="Text 18"/>
          <p:cNvSpPr/>
          <p:nvPr/>
        </p:nvSpPr>
        <p:spPr>
          <a:xfrm>
            <a:off x="6400800" y="4197096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3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เชื่อมจังหวะกับคอร์ดและโครงสร้างเพลง</a:t>
            </a:r>
            <a:endParaRPr lang="en-US" sz="1230" dirty="0"/>
          </a:p>
        </p:txBody>
      </p:sp>
      <p:sp>
        <p:nvSpPr>
          <p:cNvPr id="22" name="Shape 19"/>
          <p:cNvSpPr/>
          <p:nvPr/>
        </p:nvSpPr>
        <p:spPr>
          <a:xfrm>
            <a:off x="5623560" y="4736592"/>
            <a:ext cx="713232" cy="566928"/>
          </a:xfrm>
          <a:prstGeom prst="chevron">
            <a:avLst/>
          </a:prstGeom>
          <a:solidFill>
            <a:srgbClr val="E88938"/>
          </a:solidFill>
          <a:ln w="12700">
            <a:solidFill>
              <a:srgbClr val="E88938">
                <a:alpha val="0"/>
              </a:srgbClr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5715000" y="4892040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5</a:t>
            </a:r>
            <a:endParaRPr lang="en-US" sz="1200" dirty="0"/>
          </a:p>
        </p:txBody>
      </p:sp>
      <p:sp>
        <p:nvSpPr>
          <p:cNvPr id="24" name="Text 21"/>
          <p:cNvSpPr/>
          <p:nvPr/>
        </p:nvSpPr>
        <p:spPr>
          <a:xfrm>
            <a:off x="6400800" y="4718304"/>
            <a:ext cx="3063240" cy="2651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ผู้ขับร้อง/ผู้นำวง</a:t>
            </a:r>
            <a:endParaRPr lang="en-US" sz="1700" dirty="0"/>
          </a:p>
        </p:txBody>
      </p:sp>
      <p:sp>
        <p:nvSpPr>
          <p:cNvPr id="25" name="Text 22"/>
          <p:cNvSpPr/>
          <p:nvPr/>
        </p:nvSpPr>
        <p:spPr>
          <a:xfrm>
            <a:off x="6400800" y="5056632"/>
            <a:ext cx="4480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3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สื่อสารอารมณ์เพลงและรับ-ส่ง Cue</a:t>
            </a:r>
            <a:endParaRPr lang="en-US" sz="1230" dirty="0"/>
          </a:p>
        </p:txBody>
      </p:sp>
      <p:sp>
        <p:nvSpPr>
          <p:cNvPr id="26" name="Shape 23"/>
          <p:cNvSpPr/>
          <p:nvPr/>
        </p:nvSpPr>
        <p:spPr>
          <a:xfrm>
            <a:off x="5623560" y="5669280"/>
            <a:ext cx="5303520" cy="502920"/>
          </a:xfrm>
          <a:prstGeom prst="roundRect">
            <a:avLst>
              <a:gd name="adj" fmla="val 10909"/>
            </a:avLst>
          </a:prstGeom>
          <a:solidFill>
            <a:srgbClr val="E9F5F6"/>
          </a:solidFill>
          <a:ln w="12700">
            <a:solidFill>
              <a:srgbClr val="CBE4E8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5806440" y="5797296"/>
            <a:ext cx="4937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2F8F9D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หลักการสอน: ให้ผู้เรียนพูดบทบาทของตนเองก่อนเริ่มซ้อมทุกครั้ง</a:t>
            </a:r>
            <a:endParaRPr lang="en-US" sz="1250" dirty="0"/>
          </a:p>
        </p:txBody>
      </p:sp>
      <p:sp>
        <p:nvSpPr>
          <p:cNvPr id="28" name="Text 25"/>
          <p:cNvSpPr/>
          <p:nvPr/>
        </p:nvSpPr>
        <p:spPr>
          <a:xfrm>
            <a:off x="411480" y="6565392"/>
            <a:ext cx="8412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FMU1201 ทักษะรวมวงดนตรี 1 | ผศ.ดร.รุ่งเกียรติ สิริวงษ์สุวรรณ</a:t>
            </a:r>
            <a:endParaRPr lang="en-US" sz="850" dirty="0"/>
          </a:p>
        </p:txBody>
      </p:sp>
      <p:sp>
        <p:nvSpPr>
          <p:cNvPr id="29" name="Text 26"/>
          <p:cNvSpPr/>
          <p:nvPr/>
        </p:nvSpPr>
        <p:spPr>
          <a:xfrm>
            <a:off x="11384280" y="6537960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3/5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D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566928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6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มารยาทการซ้อมและสัญญาณรวมวง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30352" y="841248"/>
            <a:ext cx="6217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การรวมวงที่ดีเริ่มจากความพร้อม ความเคารพ และการสื่อสาร</a:t>
            </a:r>
            <a:endParaRPr lang="en-US" sz="1200" dirty="0"/>
          </a:p>
        </p:txBody>
      </p:sp>
      <p:pic>
        <p:nvPicPr>
          <p:cNvPr id="4" name="Image 0" descr="/mnt/data/a_detailed_instructional_illustration_photograph_l_batch_4.png">    </p:cNvPr>
          <p:cNvPicPr>
            <a:picLocks noChangeAspect="1"/>
          </p:cNvPicPr>
          <p:nvPr/>
        </p:nvPicPr>
        <p:blipFill>
          <a:blip r:embed="rId1"/>
          <a:srcRect l="0" r="38092" t="0" b="0"/>
          <a:stretch/>
        </p:blipFill>
        <p:spPr>
          <a:xfrm>
            <a:off x="6812280" y="1115568"/>
            <a:ext cx="4526280" cy="4114800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13232" y="1417320"/>
            <a:ext cx="2423160" cy="786384"/>
          </a:xfrm>
          <a:prstGeom prst="roundRect">
            <a:avLst>
              <a:gd name="adj" fmla="val 8140"/>
            </a:avLst>
          </a:prstGeom>
          <a:solidFill>
            <a:srgbClr val="E9F5F6"/>
          </a:solidFill>
          <a:ln w="12700">
            <a:solidFill>
              <a:srgbClr val="A9D7DE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77824" y="1527048"/>
            <a:ext cx="2057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2F8F9D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1. เตรียมตัว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877824" y="1837944"/>
            <a:ext cx="2057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อ่านโน้ต/ฟังเพลงล่วงหน้า</a:t>
            </a:r>
            <a:endParaRPr lang="en-US" sz="1050" dirty="0"/>
          </a:p>
        </p:txBody>
      </p:sp>
      <p:sp>
        <p:nvSpPr>
          <p:cNvPr id="8" name="Shape 5"/>
          <p:cNvSpPr/>
          <p:nvPr/>
        </p:nvSpPr>
        <p:spPr>
          <a:xfrm>
            <a:off x="3502152" y="1417320"/>
            <a:ext cx="2423160" cy="786384"/>
          </a:xfrm>
          <a:prstGeom prst="roundRect">
            <a:avLst>
              <a:gd name="adj" fmla="val 8140"/>
            </a:avLst>
          </a:prstGeom>
          <a:solidFill>
            <a:srgbClr val="FFF2D9"/>
          </a:solidFill>
          <a:ln w="12700">
            <a:solidFill>
              <a:srgbClr val="F6CC7D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3666744" y="1527048"/>
            <a:ext cx="2057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E8893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2. จูนเสียง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3666744" y="1837944"/>
            <a:ext cx="2057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ตั้งเสียงและเช็กอุปกรณ์</a:t>
            </a:r>
            <a:endParaRPr lang="en-US" sz="1050" dirty="0"/>
          </a:p>
        </p:txBody>
      </p:sp>
      <p:sp>
        <p:nvSpPr>
          <p:cNvPr id="11" name="Shape 8"/>
          <p:cNvSpPr/>
          <p:nvPr/>
        </p:nvSpPr>
        <p:spPr>
          <a:xfrm>
            <a:off x="713232" y="2651760"/>
            <a:ext cx="2423160" cy="786384"/>
          </a:xfrm>
          <a:prstGeom prst="roundRect">
            <a:avLst>
              <a:gd name="adj" fmla="val 8140"/>
            </a:avLst>
          </a:prstGeom>
          <a:solidFill>
            <a:srgbClr val="E9F5F6"/>
          </a:solidFill>
          <a:ln w="12700">
            <a:solidFill>
              <a:srgbClr val="A9D7DE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77824" y="2761488"/>
            <a:ext cx="2057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2F8F9D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3. นับเข้า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877824" y="3072384"/>
            <a:ext cx="2057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ดู Cue และเริ่มพร้อมกัน</a:t>
            </a:r>
            <a:endParaRPr lang="en-US" sz="1050" dirty="0"/>
          </a:p>
        </p:txBody>
      </p:sp>
      <p:sp>
        <p:nvSpPr>
          <p:cNvPr id="14" name="Shape 11"/>
          <p:cNvSpPr/>
          <p:nvPr/>
        </p:nvSpPr>
        <p:spPr>
          <a:xfrm>
            <a:off x="3502152" y="2651760"/>
            <a:ext cx="2423160" cy="786384"/>
          </a:xfrm>
          <a:prstGeom prst="roundRect">
            <a:avLst>
              <a:gd name="adj" fmla="val 8140"/>
            </a:avLst>
          </a:prstGeom>
          <a:solidFill>
            <a:srgbClr val="FFF2D9"/>
          </a:solidFill>
          <a:ln w="12700">
            <a:solidFill>
              <a:srgbClr val="F6CC7D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3666744" y="2761488"/>
            <a:ext cx="2057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E8893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4. ฟังกัน</a:t>
            </a:r>
            <a:endParaRPr lang="en-US" sz="1500" dirty="0"/>
          </a:p>
        </p:txBody>
      </p:sp>
      <p:sp>
        <p:nvSpPr>
          <p:cNvPr id="16" name="Text 13"/>
          <p:cNvSpPr/>
          <p:nvPr/>
        </p:nvSpPr>
        <p:spPr>
          <a:xfrm>
            <a:off x="3666744" y="3072384"/>
            <a:ext cx="2057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คุมดัง-เบา ไม่กลบเพื่อน</a:t>
            </a:r>
            <a:endParaRPr lang="en-US" sz="1050" dirty="0"/>
          </a:p>
        </p:txBody>
      </p:sp>
      <p:sp>
        <p:nvSpPr>
          <p:cNvPr id="17" name="Shape 14"/>
          <p:cNvSpPr/>
          <p:nvPr/>
        </p:nvSpPr>
        <p:spPr>
          <a:xfrm>
            <a:off x="713232" y="3886200"/>
            <a:ext cx="2423160" cy="786384"/>
          </a:xfrm>
          <a:prstGeom prst="roundRect">
            <a:avLst>
              <a:gd name="adj" fmla="val 8140"/>
            </a:avLst>
          </a:prstGeom>
          <a:solidFill>
            <a:srgbClr val="E9F5F6"/>
          </a:solidFill>
          <a:ln w="12700">
            <a:solidFill>
              <a:srgbClr val="A9D7DE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877824" y="3995928"/>
            <a:ext cx="2057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2F8F9D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5. หยุดพร้อม</a:t>
            </a:r>
            <a:endParaRPr lang="en-US" sz="1500" dirty="0"/>
          </a:p>
        </p:txBody>
      </p:sp>
      <p:sp>
        <p:nvSpPr>
          <p:cNvPr id="19" name="Text 16"/>
          <p:cNvSpPr/>
          <p:nvPr/>
        </p:nvSpPr>
        <p:spPr>
          <a:xfrm>
            <a:off x="877824" y="4306824"/>
            <a:ext cx="2057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รับสัญญาณจบ/ตัดเสียง</a:t>
            </a:r>
            <a:endParaRPr lang="en-US" sz="1050" dirty="0"/>
          </a:p>
        </p:txBody>
      </p:sp>
      <p:sp>
        <p:nvSpPr>
          <p:cNvPr id="20" name="Shape 17"/>
          <p:cNvSpPr/>
          <p:nvPr/>
        </p:nvSpPr>
        <p:spPr>
          <a:xfrm>
            <a:off x="3502152" y="3886200"/>
            <a:ext cx="2423160" cy="786384"/>
          </a:xfrm>
          <a:prstGeom prst="roundRect">
            <a:avLst>
              <a:gd name="adj" fmla="val 8140"/>
            </a:avLst>
          </a:prstGeom>
          <a:solidFill>
            <a:srgbClr val="FFF2D9"/>
          </a:solidFill>
          <a:ln w="12700">
            <a:solidFill>
              <a:srgbClr val="F6CC7D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3666744" y="3995928"/>
            <a:ext cx="2057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E8893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6. สะท้อนผล</a:t>
            </a:r>
            <a:endParaRPr lang="en-US" sz="1500" dirty="0"/>
          </a:p>
        </p:txBody>
      </p:sp>
      <p:sp>
        <p:nvSpPr>
          <p:cNvPr id="22" name="Text 19"/>
          <p:cNvSpPr/>
          <p:nvPr/>
        </p:nvSpPr>
        <p:spPr>
          <a:xfrm>
            <a:off x="3666744" y="4306824"/>
            <a:ext cx="20574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0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บันทึกจุดแก้ไขและซ้อมต่อ</a:t>
            </a:r>
            <a:endParaRPr lang="en-US" sz="1050" dirty="0"/>
          </a:p>
        </p:txBody>
      </p:sp>
      <p:sp>
        <p:nvSpPr>
          <p:cNvPr id="23" name="Shape 20"/>
          <p:cNvSpPr/>
          <p:nvPr/>
        </p:nvSpPr>
        <p:spPr>
          <a:xfrm>
            <a:off x="1463040" y="5440680"/>
            <a:ext cx="3566160" cy="0"/>
          </a:xfrm>
          <a:prstGeom prst="line">
            <a:avLst/>
          </a:prstGeom>
          <a:noFill/>
          <a:ln w="38100">
            <a:solidFill>
              <a:srgbClr val="F0B44C"/>
            </a:solidFill>
            <a:prstDash val="solid"/>
            <a:headEnd type="none"/>
            <a:tailEnd type="triangle"/>
          </a:ln>
        </p:spPr>
      </p:sp>
      <p:sp>
        <p:nvSpPr>
          <p:cNvPr id="24" name="Text 21"/>
          <p:cNvSpPr/>
          <p:nvPr/>
        </p:nvSpPr>
        <p:spPr>
          <a:xfrm>
            <a:off x="822960" y="5074920"/>
            <a:ext cx="4663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กติกาก่อนเริ่ม: เงียบ - ฟัง - มอง - พร้อม</a:t>
            </a:r>
            <a:endParaRPr lang="en-US" sz="2000" dirty="0"/>
          </a:p>
        </p:txBody>
      </p:sp>
      <p:sp>
        <p:nvSpPr>
          <p:cNvPr id="25" name="Text 22"/>
          <p:cNvSpPr/>
          <p:nvPr/>
        </p:nvSpPr>
        <p:spPr>
          <a:xfrm>
            <a:off x="841248" y="5596128"/>
            <a:ext cx="461772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2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ใช้สัญญาณเดียวกันทั้งวง เช่น นับเข้า ยกมือ หายใจร่วม หรือมองผู้นำวง</a:t>
            </a:r>
            <a:endParaRPr lang="en-US" sz="1220" dirty="0"/>
          </a:p>
        </p:txBody>
      </p:sp>
      <p:sp>
        <p:nvSpPr>
          <p:cNvPr id="26" name="Text 23"/>
          <p:cNvSpPr/>
          <p:nvPr/>
        </p:nvSpPr>
        <p:spPr>
          <a:xfrm>
            <a:off x="411480" y="6565392"/>
            <a:ext cx="8412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FMU1201 ทักษะรวมวงดนตรี 1 | ผศ.ดร.รุ่งเกียรติ สิริวงษ์สุวรรณ</a:t>
            </a:r>
            <a:endParaRPr lang="en-US" sz="850" dirty="0"/>
          </a:p>
        </p:txBody>
      </p:sp>
      <p:sp>
        <p:nvSpPr>
          <p:cNvPr id="27" name="Text 24"/>
          <p:cNvSpPr/>
          <p:nvPr/>
        </p:nvSpPr>
        <p:spPr>
          <a:xfrm>
            <a:off x="11384280" y="6537960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4/5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9FAF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20040"/>
            <a:ext cx="566928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26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กิจกรรมในชั้นเรียนและการประเมิน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530352" y="841248"/>
            <a:ext cx="6217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ใช้สไลด์นี้ปิดบทเรียนและมอบหมายงานฝึกซ้อม</a:t>
            </a:r>
            <a:endParaRPr lang="en-US" sz="1200" dirty="0"/>
          </a:p>
        </p:txBody>
      </p:sp>
      <p:pic>
        <p:nvPicPr>
          <p:cNvPr id="4" name="Image 0" descr="/mnt/data/a_warm_cleanly_illustrated_classroom_or_music_roo_batch_5.png">    </p:cNvPr>
          <p:cNvPicPr>
            <a:picLocks noChangeAspect="1"/>
          </p:cNvPicPr>
          <p:nvPr/>
        </p:nvPicPr>
        <p:blipFill>
          <a:blip r:embed="rId1"/>
          <a:srcRect l="0" r="38092" t="0" b="10000"/>
          <a:stretch/>
        </p:blipFill>
        <p:spPr>
          <a:xfrm>
            <a:off x="6812280" y="1143000"/>
            <a:ext cx="4526280" cy="370332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347472" y="1463040"/>
            <a:ext cx="5669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E889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 นาที</a:t>
            </a:r>
            <a:endParaRPr lang="en-US" sz="1400" dirty="0"/>
          </a:p>
        </p:txBody>
      </p:sp>
      <p:sp>
        <p:nvSpPr>
          <p:cNvPr id="6" name="Shape 3"/>
          <p:cNvSpPr/>
          <p:nvPr/>
        </p:nvSpPr>
        <p:spPr>
          <a:xfrm>
            <a:off x="1124712" y="1764792"/>
            <a:ext cx="0" cy="475488"/>
          </a:xfrm>
          <a:prstGeom prst="line">
            <a:avLst/>
          </a:prstGeom>
          <a:noFill/>
          <a:ln w="25400">
            <a:solidFill>
              <a:srgbClr val="2F8F9D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932688" y="1481328"/>
            <a:ext cx="393192" cy="393192"/>
          </a:xfrm>
          <a:prstGeom prst="ellipse">
            <a:avLst/>
          </a:prstGeom>
          <a:solidFill>
            <a:srgbClr val="2F8F9D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600200" y="1399032"/>
            <a:ext cx="3931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ฟังตัวอย่างการรวมวง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1600200" y="1737360"/>
            <a:ext cx="4297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จดจุดที่วงเล่นพร้อม/ไม่พร้อม</a:t>
            </a:r>
            <a:endParaRPr lang="en-US" sz="1200" dirty="0"/>
          </a:p>
        </p:txBody>
      </p:sp>
      <p:sp>
        <p:nvSpPr>
          <p:cNvPr id="10" name="Text 7"/>
          <p:cNvSpPr/>
          <p:nvPr/>
        </p:nvSpPr>
        <p:spPr>
          <a:xfrm>
            <a:off x="347472" y="2377440"/>
            <a:ext cx="5669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E889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 นาที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1124712" y="2679192"/>
            <a:ext cx="0" cy="475488"/>
          </a:xfrm>
          <a:prstGeom prst="line">
            <a:avLst/>
          </a:prstGeom>
          <a:noFill/>
          <a:ln w="25400">
            <a:solidFill>
              <a:srgbClr val="2F8F9D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932688" y="2395728"/>
            <a:ext cx="393192" cy="393192"/>
          </a:xfrm>
          <a:prstGeom prst="ellipse">
            <a:avLst/>
          </a:prstGeom>
          <a:solidFill>
            <a:srgbClr val="F0B44C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600200" y="2313432"/>
            <a:ext cx="3931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แยกซ้อมตามบทบาท</a:t>
            </a:r>
            <a:endParaRPr lang="en-US" sz="1700" dirty="0"/>
          </a:p>
        </p:txBody>
      </p:sp>
      <p:sp>
        <p:nvSpPr>
          <p:cNvPr id="14" name="Text 11"/>
          <p:cNvSpPr/>
          <p:nvPr/>
        </p:nvSpPr>
        <p:spPr>
          <a:xfrm>
            <a:off x="1600200" y="2651760"/>
            <a:ext cx="4297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ทำนอง จังหวะ เบส ประสาน หรือเสียงร้อง</a:t>
            </a:r>
            <a:endParaRPr lang="en-US" sz="1200" dirty="0"/>
          </a:p>
        </p:txBody>
      </p:sp>
      <p:sp>
        <p:nvSpPr>
          <p:cNvPr id="15" name="Text 12"/>
          <p:cNvSpPr/>
          <p:nvPr/>
        </p:nvSpPr>
        <p:spPr>
          <a:xfrm>
            <a:off x="347472" y="3291840"/>
            <a:ext cx="5669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E889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25 นาที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1124712" y="3593592"/>
            <a:ext cx="0" cy="475488"/>
          </a:xfrm>
          <a:prstGeom prst="line">
            <a:avLst/>
          </a:prstGeom>
          <a:noFill/>
          <a:ln w="25400">
            <a:solidFill>
              <a:srgbClr val="2F8F9D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932688" y="3310128"/>
            <a:ext cx="393192" cy="393192"/>
          </a:xfrm>
          <a:prstGeom prst="ellipse">
            <a:avLst/>
          </a:prstGeom>
          <a:solidFill>
            <a:srgbClr val="2F8F9D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1600200" y="3227832"/>
            <a:ext cx="3931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รวมวงจริง</a:t>
            </a:r>
            <a:endParaRPr lang="en-US" sz="1700" dirty="0"/>
          </a:p>
        </p:txBody>
      </p:sp>
      <p:sp>
        <p:nvSpPr>
          <p:cNvPr id="19" name="Text 16"/>
          <p:cNvSpPr/>
          <p:nvPr/>
        </p:nvSpPr>
        <p:spPr>
          <a:xfrm>
            <a:off x="1600200" y="3566160"/>
            <a:ext cx="4297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ฝึกนับเข้า หยุดพร้อม และฟังสมดุลเสียง</a:t>
            </a:r>
            <a:endParaRPr lang="en-US" sz="1200" dirty="0"/>
          </a:p>
        </p:txBody>
      </p:sp>
      <p:sp>
        <p:nvSpPr>
          <p:cNvPr id="20" name="Text 17"/>
          <p:cNvSpPr/>
          <p:nvPr/>
        </p:nvSpPr>
        <p:spPr>
          <a:xfrm>
            <a:off x="347472" y="4206240"/>
            <a:ext cx="56692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E8893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 นาที</a:t>
            </a:r>
            <a:endParaRPr lang="en-US" sz="1400" dirty="0"/>
          </a:p>
        </p:txBody>
      </p:sp>
      <p:sp>
        <p:nvSpPr>
          <p:cNvPr id="21" name="Shape 18"/>
          <p:cNvSpPr/>
          <p:nvPr/>
        </p:nvSpPr>
        <p:spPr>
          <a:xfrm>
            <a:off x="1124712" y="4507992"/>
            <a:ext cx="0" cy="475488"/>
          </a:xfrm>
          <a:prstGeom prst="line">
            <a:avLst/>
          </a:prstGeom>
          <a:noFill/>
          <a:ln w="25400">
            <a:solidFill>
              <a:srgbClr val="FFFFFF"/>
            </a:solidFill>
            <a:prstDash val="solid"/>
          </a:ln>
        </p:spPr>
      </p:sp>
      <p:sp>
        <p:nvSpPr>
          <p:cNvPr id="22" name="Shape 19"/>
          <p:cNvSpPr/>
          <p:nvPr/>
        </p:nvSpPr>
        <p:spPr>
          <a:xfrm>
            <a:off x="932688" y="4224528"/>
            <a:ext cx="393192" cy="393192"/>
          </a:xfrm>
          <a:prstGeom prst="ellipse">
            <a:avLst/>
          </a:prstGeom>
          <a:solidFill>
            <a:srgbClr val="F0B44C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1600200" y="4142232"/>
            <a:ext cx="3931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E3A5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สะท้อนผล</a:t>
            </a:r>
            <a:endParaRPr lang="en-US" sz="1700" dirty="0"/>
          </a:p>
        </p:txBody>
      </p:sp>
      <p:sp>
        <p:nvSpPr>
          <p:cNvPr id="24" name="Text 21"/>
          <p:cNvSpPr/>
          <p:nvPr/>
        </p:nvSpPr>
        <p:spPr>
          <a:xfrm>
            <a:off x="1600200" y="4480560"/>
            <a:ext cx="42976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120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นักศึกษาประเมินตนเอง 3 ข้อ</a:t>
            </a:r>
            <a:endParaRPr lang="en-US" sz="1200" dirty="0"/>
          </a:p>
        </p:txBody>
      </p:sp>
      <p:sp>
        <p:nvSpPr>
          <p:cNvPr id="25" name="Shape 22"/>
          <p:cNvSpPr/>
          <p:nvPr/>
        </p:nvSpPr>
        <p:spPr>
          <a:xfrm>
            <a:off x="6858000" y="5074920"/>
            <a:ext cx="4343400" cy="777240"/>
          </a:xfrm>
          <a:prstGeom prst="roundRect">
            <a:avLst>
              <a:gd name="adj" fmla="val 8235"/>
            </a:avLst>
          </a:prstGeom>
          <a:solidFill>
            <a:srgbClr val="1E3A5F"/>
          </a:solidFill>
          <a:ln w="12700">
            <a:solidFill>
              <a:srgbClr val="1E3A5F">
                <a:alpha val="0"/>
              </a:srgbClr>
            </a:solidFill>
            <a:prstDash val="solid"/>
          </a:ln>
        </p:spPr>
      </p:sp>
      <p:sp>
        <p:nvSpPr>
          <p:cNvPr id="26" name="Text 23"/>
          <p:cNvSpPr/>
          <p:nvPr/>
        </p:nvSpPr>
        <p:spPr>
          <a:xfrm>
            <a:off x="7077456" y="5312664"/>
            <a:ext cx="39319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คำถามท้ายบท: วันนี้บทบาทของฉันช่วยให้วงดีขึ้นอย่างไร?</a:t>
            </a:r>
            <a:endParaRPr lang="en-US" sz="1350" dirty="0"/>
          </a:p>
        </p:txBody>
      </p:sp>
      <p:sp>
        <p:nvSpPr>
          <p:cNvPr id="27" name="Text 24"/>
          <p:cNvSpPr/>
          <p:nvPr/>
        </p:nvSpPr>
        <p:spPr>
          <a:xfrm>
            <a:off x="7086600" y="6035040"/>
            <a:ext cx="393192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54616A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หลักฐานส่งงาน: วิดีโอซ้อมสั้น 1 คลิป + แบบสะท้อนผล</a:t>
            </a:r>
            <a:endParaRPr lang="en-US" sz="1150" dirty="0"/>
          </a:p>
        </p:txBody>
      </p:sp>
      <p:sp>
        <p:nvSpPr>
          <p:cNvPr id="28" name="Text 25"/>
          <p:cNvSpPr/>
          <p:nvPr/>
        </p:nvSpPr>
        <p:spPr>
          <a:xfrm>
            <a:off x="411480" y="6565392"/>
            <a:ext cx="8412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850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FMU1201 ทักษะรวมวงดนตรี 1 | ผศ.ดร.รุ่งเกียรติ สิริวงษ์สุวรรณ</a:t>
            </a:r>
            <a:endParaRPr lang="en-US" sz="850" dirty="0"/>
          </a:p>
        </p:txBody>
      </p:sp>
      <p:sp>
        <p:nvSpPr>
          <p:cNvPr id="29" name="Text 26"/>
          <p:cNvSpPr/>
          <p:nvPr/>
        </p:nvSpPr>
        <p:spPr>
          <a:xfrm>
            <a:off x="11384280" y="6537960"/>
            <a:ext cx="411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6D7378"/>
                </a:solidFill>
                <a:latin typeface="Noto Sans Thai" pitchFamily="34" charset="0"/>
                <a:ea typeface="Noto Sans Thai" pitchFamily="34" charset="-122"/>
                <a:cs typeface="Noto Sans Thai" pitchFamily="34" charset="-120"/>
              </a:rPr>
              <a:t>5/5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Noto Sans Thai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Noto Sans Tha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</vt:vector>
  </TitlesOfParts>
  <Company>สาขาวิชาดนตรี คณะศิลปกรรมศาสตร์ มหาวิทยาลัยราชภัฏสวนสุนันทา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สื่อการสอน ชุดที่ 1 พื้นฐานการรวมวงดนตรีและบทบาทสมาชิกในวง</dc:title>
  <dc:subject>FMU1201 ทักษะรวมวงดนตรี 1</dc:subject>
  <dc:creator>ผศ.ดร.รุ่งเกียรติ สิริวงษ์สุวรรณ</dc:creator>
  <cp:lastModifiedBy>ผศ.ดร.รุ่งเกียรติ สิริวงษ์สุวรรณ</cp:lastModifiedBy>
  <cp:revision>1</cp:revision>
  <dcterms:created xsi:type="dcterms:W3CDTF">2026-08-31T17:22:41Z</dcterms:created>
  <dcterms:modified xsi:type="dcterms:W3CDTF">2026-08-31T17:22:41Z</dcterms:modified>
</cp:coreProperties>
</file>