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8" d="100"/>
          <a:sy n="78" d="100"/>
        </p:scale>
        <p:origin x="878"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สไลด์ชื่อเรื่อง">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h-TH"/>
              <a:t>คลิกเพื่อแก้ไขสไตล์ชื่อเรื่องต้นแบบ</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h-TH"/>
              <a:t>คลิกเพื่อแก้ไขสไตล์ชื่อเรื่องรองต้นแบบ</a:t>
            </a:r>
            <a:endParaRPr lang="en-US" dirty="0"/>
          </a:p>
        </p:txBody>
      </p:sp>
      <p:sp>
        <p:nvSpPr>
          <p:cNvPr id="4" name="Date Placeholder 3"/>
          <p:cNvSpPr>
            <a:spLocks noGrp="1"/>
          </p:cNvSpPr>
          <p:nvPr>
            <p:ph type="dt" sz="half" idx="10"/>
          </p:nvPr>
        </p:nvSpPr>
        <p:spPr/>
        <p:txBody>
          <a:bodyPr/>
          <a:lstStyle/>
          <a:p>
            <a:fld id="{3F581E36-6789-43E8-B547-65A1961C7FCC}" type="datetimeFigureOut">
              <a:rPr lang="th-TH" smtClean="0"/>
              <a:t>06/07/67</a:t>
            </a:fld>
            <a:endParaRPr lang="th-TH"/>
          </a:p>
        </p:txBody>
      </p:sp>
      <p:sp>
        <p:nvSpPr>
          <p:cNvPr id="5" name="Footer Placeholder 4"/>
          <p:cNvSpPr>
            <a:spLocks noGrp="1"/>
          </p:cNvSpPr>
          <p:nvPr>
            <p:ph type="ftr" sz="quarter" idx="11"/>
          </p:nvPr>
        </p:nvSpPr>
        <p:spPr/>
        <p:txBody>
          <a:bodyPr/>
          <a:lstStyle/>
          <a:p>
            <a:endParaRPr lang="th-TH"/>
          </a:p>
        </p:txBody>
      </p:sp>
      <p:sp>
        <p:nvSpPr>
          <p:cNvPr id="6" name="Slide Number Placeholder 5"/>
          <p:cNvSpPr>
            <a:spLocks noGrp="1"/>
          </p:cNvSpPr>
          <p:nvPr>
            <p:ph type="sldNum" sz="quarter" idx="12"/>
          </p:nvPr>
        </p:nvSpPr>
        <p:spPr/>
        <p:txBody>
          <a:bodyPr/>
          <a:lstStyle/>
          <a:p>
            <a:fld id="{061E1264-6634-46F6-BC60-ECD100FFEEDF}" type="slidenum">
              <a:rPr lang="th-TH" smtClean="0"/>
              <a:t>‹#›</a:t>
            </a:fld>
            <a:endParaRPr lang="th-TH"/>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048115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ชื่อเรื่องและข้อความแนวตั้ง">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h-TH"/>
              <a:t>คลิกเพื่อแก้ไขสไตล์ชื่อเรื่องต้นแบบ</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endParaRPr lang="en-US" dirty="0"/>
          </a:p>
        </p:txBody>
      </p:sp>
      <p:sp>
        <p:nvSpPr>
          <p:cNvPr id="4" name="Date Placeholder 3"/>
          <p:cNvSpPr>
            <a:spLocks noGrp="1"/>
          </p:cNvSpPr>
          <p:nvPr>
            <p:ph type="dt" sz="half" idx="10"/>
          </p:nvPr>
        </p:nvSpPr>
        <p:spPr/>
        <p:txBody>
          <a:bodyPr/>
          <a:lstStyle/>
          <a:p>
            <a:fld id="{3F581E36-6789-43E8-B547-65A1961C7FCC}" type="datetimeFigureOut">
              <a:rPr lang="th-TH" smtClean="0"/>
              <a:t>06/07/67</a:t>
            </a:fld>
            <a:endParaRPr lang="th-TH"/>
          </a:p>
        </p:txBody>
      </p:sp>
      <p:sp>
        <p:nvSpPr>
          <p:cNvPr id="5" name="Footer Placeholder 4"/>
          <p:cNvSpPr>
            <a:spLocks noGrp="1"/>
          </p:cNvSpPr>
          <p:nvPr>
            <p:ph type="ftr" sz="quarter" idx="11"/>
          </p:nvPr>
        </p:nvSpPr>
        <p:spPr/>
        <p:txBody>
          <a:bodyPr/>
          <a:lstStyle/>
          <a:p>
            <a:endParaRPr lang="th-TH"/>
          </a:p>
        </p:txBody>
      </p:sp>
      <p:sp>
        <p:nvSpPr>
          <p:cNvPr id="6" name="Slide Number Placeholder 5"/>
          <p:cNvSpPr>
            <a:spLocks noGrp="1"/>
          </p:cNvSpPr>
          <p:nvPr>
            <p:ph type="sldNum" sz="quarter" idx="12"/>
          </p:nvPr>
        </p:nvSpPr>
        <p:spPr/>
        <p:txBody>
          <a:bodyPr/>
          <a:lstStyle/>
          <a:p>
            <a:fld id="{061E1264-6634-46F6-BC60-ECD100FFEEDF}" type="slidenum">
              <a:rPr lang="th-TH" smtClean="0"/>
              <a:t>‹#›</a:t>
            </a:fld>
            <a:endParaRPr lang="th-TH"/>
          </a:p>
        </p:txBody>
      </p:sp>
    </p:spTree>
    <p:extLst>
      <p:ext uri="{BB962C8B-B14F-4D97-AF65-F5344CB8AC3E}">
        <p14:creationId xmlns:p14="http://schemas.microsoft.com/office/powerpoint/2010/main" val="1018783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ข้อความและชื่อเรื่องแนวตั้ง">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th-TH"/>
              <a:t>คลิกเพื่อแก้ไขสไตล์ชื่อเรื่องต้นแบบ</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endParaRPr lang="en-US" dirty="0"/>
          </a:p>
        </p:txBody>
      </p:sp>
      <p:sp>
        <p:nvSpPr>
          <p:cNvPr id="4" name="Date Placeholder 3"/>
          <p:cNvSpPr>
            <a:spLocks noGrp="1"/>
          </p:cNvSpPr>
          <p:nvPr>
            <p:ph type="dt" sz="half" idx="10"/>
          </p:nvPr>
        </p:nvSpPr>
        <p:spPr/>
        <p:txBody>
          <a:bodyPr/>
          <a:lstStyle/>
          <a:p>
            <a:fld id="{3F581E36-6789-43E8-B547-65A1961C7FCC}" type="datetimeFigureOut">
              <a:rPr lang="th-TH" smtClean="0"/>
              <a:t>06/07/67</a:t>
            </a:fld>
            <a:endParaRPr lang="th-TH"/>
          </a:p>
        </p:txBody>
      </p:sp>
      <p:sp>
        <p:nvSpPr>
          <p:cNvPr id="5" name="Footer Placeholder 4"/>
          <p:cNvSpPr>
            <a:spLocks noGrp="1"/>
          </p:cNvSpPr>
          <p:nvPr>
            <p:ph type="ftr" sz="quarter" idx="11"/>
          </p:nvPr>
        </p:nvSpPr>
        <p:spPr/>
        <p:txBody>
          <a:bodyPr/>
          <a:lstStyle/>
          <a:p>
            <a:endParaRPr lang="th-TH"/>
          </a:p>
        </p:txBody>
      </p:sp>
      <p:sp>
        <p:nvSpPr>
          <p:cNvPr id="6" name="Slide Number Placeholder 5"/>
          <p:cNvSpPr>
            <a:spLocks noGrp="1"/>
          </p:cNvSpPr>
          <p:nvPr>
            <p:ph type="sldNum" sz="quarter" idx="12"/>
          </p:nvPr>
        </p:nvSpPr>
        <p:spPr/>
        <p:txBody>
          <a:bodyPr/>
          <a:lstStyle/>
          <a:p>
            <a:fld id="{061E1264-6634-46F6-BC60-ECD100FFEEDF}" type="slidenum">
              <a:rPr lang="th-TH" smtClean="0"/>
              <a:t>‹#›</a:t>
            </a:fld>
            <a:endParaRPr lang="th-TH"/>
          </a:p>
        </p:txBody>
      </p:sp>
    </p:spTree>
    <p:extLst>
      <p:ext uri="{BB962C8B-B14F-4D97-AF65-F5344CB8AC3E}">
        <p14:creationId xmlns:p14="http://schemas.microsoft.com/office/powerpoint/2010/main" val="33031671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ชื่อเรื่องและเนื้อหา">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th-TH"/>
              <a:t>คลิกเพื่อแก้ไขสไตล์ชื่อเรื่องต้นแบบ</a:t>
            </a:r>
            <a:endParaRPr lang="en-US" dirty="0"/>
          </a:p>
        </p:txBody>
      </p:sp>
      <p:sp>
        <p:nvSpPr>
          <p:cNvPr id="3" name="Content Placeholder 2"/>
          <p:cNvSpPr>
            <a:spLocks noGrp="1"/>
          </p:cNvSpPr>
          <p:nvPr>
            <p:ph idx="1"/>
          </p:nvPr>
        </p:nvSpPr>
        <p:spPr/>
        <p:txBody>
          <a:bodyPr/>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endParaRPr lang="en-US" dirty="0"/>
          </a:p>
        </p:txBody>
      </p:sp>
      <p:sp>
        <p:nvSpPr>
          <p:cNvPr id="4" name="Date Placeholder 3"/>
          <p:cNvSpPr>
            <a:spLocks noGrp="1"/>
          </p:cNvSpPr>
          <p:nvPr>
            <p:ph type="dt" sz="half" idx="10"/>
          </p:nvPr>
        </p:nvSpPr>
        <p:spPr/>
        <p:txBody>
          <a:bodyPr/>
          <a:lstStyle/>
          <a:p>
            <a:fld id="{3F581E36-6789-43E8-B547-65A1961C7FCC}" type="datetimeFigureOut">
              <a:rPr lang="th-TH" smtClean="0"/>
              <a:t>06/07/67</a:t>
            </a:fld>
            <a:endParaRPr lang="th-TH"/>
          </a:p>
        </p:txBody>
      </p:sp>
      <p:sp>
        <p:nvSpPr>
          <p:cNvPr id="5" name="Footer Placeholder 4"/>
          <p:cNvSpPr>
            <a:spLocks noGrp="1"/>
          </p:cNvSpPr>
          <p:nvPr>
            <p:ph type="ftr" sz="quarter" idx="11"/>
          </p:nvPr>
        </p:nvSpPr>
        <p:spPr/>
        <p:txBody>
          <a:bodyPr/>
          <a:lstStyle/>
          <a:p>
            <a:endParaRPr lang="th-TH"/>
          </a:p>
        </p:txBody>
      </p:sp>
      <p:sp>
        <p:nvSpPr>
          <p:cNvPr id="6" name="Slide Number Placeholder 5"/>
          <p:cNvSpPr>
            <a:spLocks noGrp="1"/>
          </p:cNvSpPr>
          <p:nvPr>
            <p:ph type="sldNum" sz="quarter" idx="12"/>
          </p:nvPr>
        </p:nvSpPr>
        <p:spPr/>
        <p:txBody>
          <a:bodyPr/>
          <a:lstStyle/>
          <a:p>
            <a:fld id="{061E1264-6634-46F6-BC60-ECD100FFEEDF}" type="slidenum">
              <a:rPr lang="th-TH" smtClean="0"/>
              <a:t>‹#›</a:t>
            </a:fld>
            <a:endParaRPr lang="th-TH"/>
          </a:p>
        </p:txBody>
      </p:sp>
    </p:spTree>
    <p:extLst>
      <p:ext uri="{BB962C8B-B14F-4D97-AF65-F5344CB8AC3E}">
        <p14:creationId xmlns:p14="http://schemas.microsoft.com/office/powerpoint/2010/main" val="36689394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ส่วนหัวของส่วน">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th-TH"/>
              <a:t>คลิกเพื่อแก้ไขสไตล์ชื่อเรื่องต้นแบบ</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h-TH"/>
              <a:t>คลิกเพื่อแก้ไขสไตล์ของข้อความต้นแบบ</a:t>
            </a:r>
          </a:p>
        </p:txBody>
      </p:sp>
      <p:sp>
        <p:nvSpPr>
          <p:cNvPr id="4" name="Date Placeholder 3"/>
          <p:cNvSpPr>
            <a:spLocks noGrp="1"/>
          </p:cNvSpPr>
          <p:nvPr>
            <p:ph type="dt" sz="half" idx="10"/>
          </p:nvPr>
        </p:nvSpPr>
        <p:spPr/>
        <p:txBody>
          <a:bodyPr/>
          <a:lstStyle/>
          <a:p>
            <a:fld id="{3F581E36-6789-43E8-B547-65A1961C7FCC}" type="datetimeFigureOut">
              <a:rPr lang="th-TH" smtClean="0"/>
              <a:t>06/07/67</a:t>
            </a:fld>
            <a:endParaRPr lang="th-TH"/>
          </a:p>
        </p:txBody>
      </p:sp>
      <p:sp>
        <p:nvSpPr>
          <p:cNvPr id="5" name="Footer Placeholder 4"/>
          <p:cNvSpPr>
            <a:spLocks noGrp="1"/>
          </p:cNvSpPr>
          <p:nvPr>
            <p:ph type="ftr" sz="quarter" idx="11"/>
          </p:nvPr>
        </p:nvSpPr>
        <p:spPr/>
        <p:txBody>
          <a:bodyPr/>
          <a:lstStyle/>
          <a:p>
            <a:endParaRPr lang="th-TH"/>
          </a:p>
        </p:txBody>
      </p:sp>
      <p:sp>
        <p:nvSpPr>
          <p:cNvPr id="6" name="Slide Number Placeholder 5"/>
          <p:cNvSpPr>
            <a:spLocks noGrp="1"/>
          </p:cNvSpPr>
          <p:nvPr>
            <p:ph type="sldNum" sz="quarter" idx="12"/>
          </p:nvPr>
        </p:nvSpPr>
        <p:spPr/>
        <p:txBody>
          <a:bodyPr/>
          <a:lstStyle/>
          <a:p>
            <a:fld id="{061E1264-6634-46F6-BC60-ECD100FFEEDF}" type="slidenum">
              <a:rPr lang="th-TH" smtClean="0"/>
              <a:t>‹#›</a:t>
            </a:fld>
            <a:endParaRPr lang="th-TH"/>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727648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เนื้อหา 2 ส่วน">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h-TH"/>
              <a:t>คลิกเพื่อแก้ไขสไตล์ชื่อเรื่องต้นแบบ</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endParaRPr lang="en-US" dirty="0"/>
          </a:p>
        </p:txBody>
      </p:sp>
      <p:sp>
        <p:nvSpPr>
          <p:cNvPr id="5" name="Date Placeholder 4"/>
          <p:cNvSpPr>
            <a:spLocks noGrp="1"/>
          </p:cNvSpPr>
          <p:nvPr>
            <p:ph type="dt" sz="half" idx="10"/>
          </p:nvPr>
        </p:nvSpPr>
        <p:spPr/>
        <p:txBody>
          <a:bodyPr/>
          <a:lstStyle/>
          <a:p>
            <a:fld id="{3F581E36-6789-43E8-B547-65A1961C7FCC}" type="datetimeFigureOut">
              <a:rPr lang="th-TH" smtClean="0"/>
              <a:t>06/07/67</a:t>
            </a:fld>
            <a:endParaRPr lang="th-TH"/>
          </a:p>
        </p:txBody>
      </p:sp>
      <p:sp>
        <p:nvSpPr>
          <p:cNvPr id="6" name="Footer Placeholder 5"/>
          <p:cNvSpPr>
            <a:spLocks noGrp="1"/>
          </p:cNvSpPr>
          <p:nvPr>
            <p:ph type="ftr" sz="quarter" idx="11"/>
          </p:nvPr>
        </p:nvSpPr>
        <p:spPr/>
        <p:txBody>
          <a:bodyPr/>
          <a:lstStyle/>
          <a:p>
            <a:endParaRPr lang="th-TH"/>
          </a:p>
        </p:txBody>
      </p:sp>
      <p:sp>
        <p:nvSpPr>
          <p:cNvPr id="7" name="Slide Number Placeholder 6"/>
          <p:cNvSpPr>
            <a:spLocks noGrp="1"/>
          </p:cNvSpPr>
          <p:nvPr>
            <p:ph type="sldNum" sz="quarter" idx="12"/>
          </p:nvPr>
        </p:nvSpPr>
        <p:spPr/>
        <p:txBody>
          <a:bodyPr/>
          <a:lstStyle/>
          <a:p>
            <a:fld id="{061E1264-6634-46F6-BC60-ECD100FFEEDF}" type="slidenum">
              <a:rPr lang="th-TH" smtClean="0"/>
              <a:t>‹#›</a:t>
            </a:fld>
            <a:endParaRPr lang="th-TH"/>
          </a:p>
        </p:txBody>
      </p:sp>
    </p:spTree>
    <p:extLst>
      <p:ext uri="{BB962C8B-B14F-4D97-AF65-F5344CB8AC3E}">
        <p14:creationId xmlns:p14="http://schemas.microsoft.com/office/powerpoint/2010/main" val="1879975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การเปรียบเทียบ">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h-TH"/>
              <a:t>คลิกเพื่อแก้ไขสไตล์ชื่อเรื่องต้นแบบ</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h-TH"/>
              <a:t>คลิกเพื่อแก้ไขสไตล์ของข้อความต้นแบบ</a:t>
            </a:r>
          </a:p>
        </p:txBody>
      </p:sp>
      <p:sp>
        <p:nvSpPr>
          <p:cNvPr id="4" name="Content Placeholder 3"/>
          <p:cNvSpPr>
            <a:spLocks noGrp="1"/>
          </p:cNvSpPr>
          <p:nvPr>
            <p:ph sz="half" idx="2"/>
          </p:nvPr>
        </p:nvSpPr>
        <p:spPr>
          <a:xfrm>
            <a:off x="1097280" y="2582334"/>
            <a:ext cx="4937760" cy="3378200"/>
          </a:xfrm>
        </p:spPr>
        <p:txBody>
          <a:bodyPr/>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h-TH"/>
              <a:t>คลิกเพื่อแก้ไขสไตล์ของข้อความต้นแบบ</a:t>
            </a:r>
          </a:p>
        </p:txBody>
      </p:sp>
      <p:sp>
        <p:nvSpPr>
          <p:cNvPr id="6" name="Content Placeholder 5"/>
          <p:cNvSpPr>
            <a:spLocks noGrp="1"/>
          </p:cNvSpPr>
          <p:nvPr>
            <p:ph sz="quarter" idx="4"/>
          </p:nvPr>
        </p:nvSpPr>
        <p:spPr>
          <a:xfrm>
            <a:off x="6217920" y="2582334"/>
            <a:ext cx="4937760" cy="3378200"/>
          </a:xfrm>
        </p:spPr>
        <p:txBody>
          <a:bodyPr/>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endParaRPr lang="en-US" dirty="0"/>
          </a:p>
        </p:txBody>
      </p:sp>
      <p:sp>
        <p:nvSpPr>
          <p:cNvPr id="7" name="Date Placeholder 6"/>
          <p:cNvSpPr>
            <a:spLocks noGrp="1"/>
          </p:cNvSpPr>
          <p:nvPr>
            <p:ph type="dt" sz="half" idx="10"/>
          </p:nvPr>
        </p:nvSpPr>
        <p:spPr/>
        <p:txBody>
          <a:bodyPr/>
          <a:lstStyle/>
          <a:p>
            <a:fld id="{3F581E36-6789-43E8-B547-65A1961C7FCC}" type="datetimeFigureOut">
              <a:rPr lang="th-TH" smtClean="0"/>
              <a:t>06/07/67</a:t>
            </a:fld>
            <a:endParaRPr lang="th-TH"/>
          </a:p>
        </p:txBody>
      </p:sp>
      <p:sp>
        <p:nvSpPr>
          <p:cNvPr id="8" name="Footer Placeholder 7"/>
          <p:cNvSpPr>
            <a:spLocks noGrp="1"/>
          </p:cNvSpPr>
          <p:nvPr>
            <p:ph type="ftr" sz="quarter" idx="11"/>
          </p:nvPr>
        </p:nvSpPr>
        <p:spPr/>
        <p:txBody>
          <a:bodyPr/>
          <a:lstStyle/>
          <a:p>
            <a:endParaRPr lang="th-TH"/>
          </a:p>
        </p:txBody>
      </p:sp>
      <p:sp>
        <p:nvSpPr>
          <p:cNvPr id="9" name="Slide Number Placeholder 8"/>
          <p:cNvSpPr>
            <a:spLocks noGrp="1"/>
          </p:cNvSpPr>
          <p:nvPr>
            <p:ph type="sldNum" sz="quarter" idx="12"/>
          </p:nvPr>
        </p:nvSpPr>
        <p:spPr/>
        <p:txBody>
          <a:bodyPr/>
          <a:lstStyle/>
          <a:p>
            <a:fld id="{061E1264-6634-46F6-BC60-ECD100FFEEDF}" type="slidenum">
              <a:rPr lang="th-TH" smtClean="0"/>
              <a:t>‹#›</a:t>
            </a:fld>
            <a:endParaRPr lang="th-TH"/>
          </a:p>
        </p:txBody>
      </p:sp>
    </p:spTree>
    <p:extLst>
      <p:ext uri="{BB962C8B-B14F-4D97-AF65-F5344CB8AC3E}">
        <p14:creationId xmlns:p14="http://schemas.microsoft.com/office/powerpoint/2010/main" val="7066089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เฉพาะชื่อเรื่อง">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h-TH"/>
              <a:t>คลิกเพื่อแก้ไขสไตล์ชื่อเรื่องต้นแบบ</a:t>
            </a:r>
            <a:endParaRPr lang="en-US" dirty="0"/>
          </a:p>
        </p:txBody>
      </p:sp>
      <p:sp>
        <p:nvSpPr>
          <p:cNvPr id="3" name="Date Placeholder 2"/>
          <p:cNvSpPr>
            <a:spLocks noGrp="1"/>
          </p:cNvSpPr>
          <p:nvPr>
            <p:ph type="dt" sz="half" idx="10"/>
          </p:nvPr>
        </p:nvSpPr>
        <p:spPr/>
        <p:txBody>
          <a:bodyPr/>
          <a:lstStyle/>
          <a:p>
            <a:fld id="{3F581E36-6789-43E8-B547-65A1961C7FCC}" type="datetimeFigureOut">
              <a:rPr lang="th-TH" smtClean="0"/>
              <a:t>06/07/67</a:t>
            </a:fld>
            <a:endParaRPr lang="th-TH"/>
          </a:p>
        </p:txBody>
      </p:sp>
      <p:sp>
        <p:nvSpPr>
          <p:cNvPr id="4" name="Footer Placeholder 3"/>
          <p:cNvSpPr>
            <a:spLocks noGrp="1"/>
          </p:cNvSpPr>
          <p:nvPr>
            <p:ph type="ftr" sz="quarter" idx="11"/>
          </p:nvPr>
        </p:nvSpPr>
        <p:spPr/>
        <p:txBody>
          <a:bodyPr/>
          <a:lstStyle/>
          <a:p>
            <a:endParaRPr lang="th-TH"/>
          </a:p>
        </p:txBody>
      </p:sp>
      <p:sp>
        <p:nvSpPr>
          <p:cNvPr id="5" name="Slide Number Placeholder 4"/>
          <p:cNvSpPr>
            <a:spLocks noGrp="1"/>
          </p:cNvSpPr>
          <p:nvPr>
            <p:ph type="sldNum" sz="quarter" idx="12"/>
          </p:nvPr>
        </p:nvSpPr>
        <p:spPr/>
        <p:txBody>
          <a:bodyPr/>
          <a:lstStyle/>
          <a:p>
            <a:fld id="{061E1264-6634-46F6-BC60-ECD100FFEEDF}" type="slidenum">
              <a:rPr lang="th-TH" smtClean="0"/>
              <a:t>‹#›</a:t>
            </a:fld>
            <a:endParaRPr lang="th-TH"/>
          </a:p>
        </p:txBody>
      </p:sp>
    </p:spTree>
    <p:extLst>
      <p:ext uri="{BB962C8B-B14F-4D97-AF65-F5344CB8AC3E}">
        <p14:creationId xmlns:p14="http://schemas.microsoft.com/office/powerpoint/2010/main" val="42421831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ว่างเปล่า">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3F581E36-6789-43E8-B547-65A1961C7FCC}" type="datetimeFigureOut">
              <a:rPr lang="th-TH" smtClean="0"/>
              <a:t>06/07/67</a:t>
            </a:fld>
            <a:endParaRPr lang="th-TH"/>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h-TH"/>
          </a:p>
        </p:txBody>
      </p:sp>
      <p:sp>
        <p:nvSpPr>
          <p:cNvPr id="9" name="Slide Number Placeholder 8"/>
          <p:cNvSpPr>
            <a:spLocks noGrp="1"/>
          </p:cNvSpPr>
          <p:nvPr>
            <p:ph type="sldNum" sz="quarter" idx="12"/>
          </p:nvPr>
        </p:nvSpPr>
        <p:spPr/>
        <p:txBody>
          <a:bodyPr/>
          <a:lstStyle/>
          <a:p>
            <a:fld id="{061E1264-6634-46F6-BC60-ECD100FFEEDF}" type="slidenum">
              <a:rPr lang="th-TH" smtClean="0"/>
              <a:t>‹#›</a:t>
            </a:fld>
            <a:endParaRPr lang="th-TH"/>
          </a:p>
        </p:txBody>
      </p:sp>
    </p:spTree>
    <p:extLst>
      <p:ext uri="{BB962C8B-B14F-4D97-AF65-F5344CB8AC3E}">
        <p14:creationId xmlns:p14="http://schemas.microsoft.com/office/powerpoint/2010/main" val="23213967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เนื้อหาพร้อมคำอธิบายภาพ">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th-TH"/>
              <a:t>คลิกเพื่อแก้ไขสไตล์ชื่อเรื่องต้นแบบ</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h-TH"/>
              <a:t>คลิกเพื่อแก้ไขสไตล์ของข้อความต้นแบบ</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3F581E36-6789-43E8-B547-65A1961C7FCC}" type="datetimeFigureOut">
              <a:rPr lang="th-TH" smtClean="0"/>
              <a:t>06/07/67</a:t>
            </a:fld>
            <a:endParaRPr lang="th-TH"/>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th-TH"/>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061E1264-6634-46F6-BC60-ECD100FFEEDF}" type="slidenum">
              <a:rPr lang="th-TH" smtClean="0"/>
              <a:t>‹#›</a:t>
            </a:fld>
            <a:endParaRPr lang="th-TH"/>
          </a:p>
        </p:txBody>
      </p:sp>
    </p:spTree>
    <p:extLst>
      <p:ext uri="{BB962C8B-B14F-4D97-AF65-F5344CB8AC3E}">
        <p14:creationId xmlns:p14="http://schemas.microsoft.com/office/powerpoint/2010/main" val="17680447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รูปภาพพร้อมคำอธิบายภาพ">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th-TH"/>
              <a:t>คลิกเพื่อแก้ไขสไตล์ชื่อเรื่องต้นแบบ</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h-TH"/>
              <a:t>คลิกไอคอนเพื่อเพิ่มรูปภาพ</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h-TH"/>
              <a:t>คลิกเพื่อแก้ไขสไตล์ของข้อความต้นแบบ</a:t>
            </a:r>
          </a:p>
        </p:txBody>
      </p:sp>
      <p:sp>
        <p:nvSpPr>
          <p:cNvPr id="5" name="Date Placeholder 4"/>
          <p:cNvSpPr>
            <a:spLocks noGrp="1"/>
          </p:cNvSpPr>
          <p:nvPr>
            <p:ph type="dt" sz="half" idx="10"/>
          </p:nvPr>
        </p:nvSpPr>
        <p:spPr/>
        <p:txBody>
          <a:bodyPr/>
          <a:lstStyle/>
          <a:p>
            <a:fld id="{3F581E36-6789-43E8-B547-65A1961C7FCC}" type="datetimeFigureOut">
              <a:rPr lang="th-TH" smtClean="0"/>
              <a:t>06/07/67</a:t>
            </a:fld>
            <a:endParaRPr lang="th-TH"/>
          </a:p>
        </p:txBody>
      </p:sp>
      <p:sp>
        <p:nvSpPr>
          <p:cNvPr id="6" name="Footer Placeholder 5"/>
          <p:cNvSpPr>
            <a:spLocks noGrp="1"/>
          </p:cNvSpPr>
          <p:nvPr>
            <p:ph type="ftr" sz="quarter" idx="11"/>
          </p:nvPr>
        </p:nvSpPr>
        <p:spPr/>
        <p:txBody>
          <a:bodyPr/>
          <a:lstStyle/>
          <a:p>
            <a:endParaRPr lang="th-TH"/>
          </a:p>
        </p:txBody>
      </p:sp>
      <p:sp>
        <p:nvSpPr>
          <p:cNvPr id="7" name="Slide Number Placeholder 6"/>
          <p:cNvSpPr>
            <a:spLocks noGrp="1"/>
          </p:cNvSpPr>
          <p:nvPr>
            <p:ph type="sldNum" sz="quarter" idx="12"/>
          </p:nvPr>
        </p:nvSpPr>
        <p:spPr/>
        <p:txBody>
          <a:bodyPr/>
          <a:lstStyle/>
          <a:p>
            <a:fld id="{061E1264-6634-46F6-BC60-ECD100FFEEDF}" type="slidenum">
              <a:rPr lang="th-TH" smtClean="0"/>
              <a:t>‹#›</a:t>
            </a:fld>
            <a:endParaRPr lang="th-TH"/>
          </a:p>
        </p:txBody>
      </p:sp>
    </p:spTree>
    <p:extLst>
      <p:ext uri="{BB962C8B-B14F-4D97-AF65-F5344CB8AC3E}">
        <p14:creationId xmlns:p14="http://schemas.microsoft.com/office/powerpoint/2010/main" val="30423682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h-TH"/>
              <a:t>คลิกเพื่อแก้ไขสไตล์ชื่อเรื่องต้นแบบ</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3F581E36-6789-43E8-B547-65A1961C7FCC}" type="datetimeFigureOut">
              <a:rPr lang="th-TH" smtClean="0"/>
              <a:t>06/07/67</a:t>
            </a:fld>
            <a:endParaRPr lang="th-TH"/>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h-TH"/>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061E1264-6634-46F6-BC60-ECD100FFEEDF}" type="slidenum">
              <a:rPr lang="th-TH" smtClean="0"/>
              <a:t>‹#›</a:t>
            </a:fld>
            <a:endParaRPr lang="th-TH"/>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04799691"/>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1E214F9F-CADC-33E8-D9A4-877379738429}"/>
              </a:ext>
            </a:extLst>
          </p:cNvPr>
          <p:cNvSpPr>
            <a:spLocks noGrp="1"/>
          </p:cNvSpPr>
          <p:nvPr>
            <p:ph type="ctrTitle"/>
          </p:nvPr>
        </p:nvSpPr>
        <p:spPr/>
        <p:txBody>
          <a:bodyPr/>
          <a:lstStyle/>
          <a:p>
            <a:pPr algn="ctr"/>
            <a:r>
              <a:rPr lang="en-US" dirty="0"/>
              <a:t>Lesson 2 </a:t>
            </a:r>
            <a:br>
              <a:rPr lang="en-US" dirty="0"/>
            </a:br>
            <a:r>
              <a:rPr lang="en-US" dirty="0"/>
              <a:t>Why negotiation fail</a:t>
            </a:r>
            <a:endParaRPr lang="th-TH" dirty="0"/>
          </a:p>
        </p:txBody>
      </p:sp>
    </p:spTree>
    <p:extLst>
      <p:ext uri="{BB962C8B-B14F-4D97-AF65-F5344CB8AC3E}">
        <p14:creationId xmlns:p14="http://schemas.microsoft.com/office/powerpoint/2010/main" val="21240154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ตัวแทนเนื้อหา 2">
            <a:extLst>
              <a:ext uri="{FF2B5EF4-FFF2-40B4-BE49-F238E27FC236}">
                <a16:creationId xmlns:a16="http://schemas.microsoft.com/office/drawing/2014/main" id="{15261581-13A1-8607-942C-F066F192B009}"/>
              </a:ext>
            </a:extLst>
          </p:cNvPr>
          <p:cNvSpPr>
            <a:spLocks noGrp="1"/>
          </p:cNvSpPr>
          <p:nvPr>
            <p:ph idx="1"/>
          </p:nvPr>
        </p:nvSpPr>
        <p:spPr>
          <a:xfrm>
            <a:off x="468014" y="351231"/>
            <a:ext cx="10907907" cy="4023360"/>
          </a:xfrm>
        </p:spPr>
        <p:txBody>
          <a:bodyPr>
            <a:noAutofit/>
          </a:bodyPr>
          <a:lstStyle/>
          <a:p>
            <a:r>
              <a:rPr lang="en-US" sz="4400" dirty="0">
                <a:latin typeface="Angsana New" panose="02020603050405020304" pitchFamily="18" charset="-34"/>
                <a:cs typeface="Angsana New" panose="02020603050405020304" pitchFamily="18" charset="-34"/>
              </a:rPr>
              <a:t>fear is a powerful emotion, but it’s possible to overcome it with thorough preparation. Ensure that you speak to colleagues about their negotiation experience, research the opposing party’s goals, motivations and negotiation styles and have all the necessary prep in place. From there, you could try </a:t>
            </a:r>
            <a:r>
              <a:rPr lang="en-US" sz="4400" dirty="0" err="1">
                <a:latin typeface="Angsana New" panose="02020603050405020304" pitchFamily="18" charset="-34"/>
                <a:cs typeface="Angsana New" panose="02020603050405020304" pitchFamily="18" charset="-34"/>
              </a:rPr>
              <a:t>practising</a:t>
            </a:r>
            <a:r>
              <a:rPr lang="en-US" sz="4400" dirty="0">
                <a:latin typeface="Angsana New" panose="02020603050405020304" pitchFamily="18" charset="-34"/>
                <a:cs typeface="Angsana New" panose="02020603050405020304" pitchFamily="18" charset="-34"/>
              </a:rPr>
              <a:t> your argument out loud, asking for professional feedback from team leaders and </a:t>
            </a:r>
            <a:r>
              <a:rPr lang="en-US" sz="4400" dirty="0" err="1">
                <a:latin typeface="Angsana New" panose="02020603050405020304" pitchFamily="18" charset="-34"/>
                <a:cs typeface="Angsana New" panose="02020603050405020304" pitchFamily="18" charset="-34"/>
              </a:rPr>
              <a:t>practising</a:t>
            </a:r>
            <a:r>
              <a:rPr lang="en-US" sz="4400" dirty="0">
                <a:latin typeface="Angsana New" panose="02020603050405020304" pitchFamily="18" charset="-34"/>
                <a:cs typeface="Angsana New" panose="02020603050405020304" pitchFamily="18" charset="-34"/>
              </a:rPr>
              <a:t> discreet mindfulness techniques that you can use to regulate your emotions. Our final advice is to remember that fear focuses on our past and future mistakes, and the secret is to reframe them as learning opportunities and use them to motivate and inspire change.</a:t>
            </a:r>
            <a:endParaRPr lang="th-TH" sz="4400" dirty="0">
              <a:latin typeface="Angsana New" panose="02020603050405020304" pitchFamily="18" charset="-34"/>
              <a:cs typeface="Angsana New" panose="02020603050405020304" pitchFamily="18" charset="-34"/>
            </a:endParaRPr>
          </a:p>
        </p:txBody>
      </p:sp>
    </p:spTree>
    <p:extLst>
      <p:ext uri="{BB962C8B-B14F-4D97-AF65-F5344CB8AC3E}">
        <p14:creationId xmlns:p14="http://schemas.microsoft.com/office/powerpoint/2010/main" val="16125280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8D81010A-3C6B-7E95-BA97-ABC8648033E8}"/>
              </a:ext>
            </a:extLst>
          </p:cNvPr>
          <p:cNvSpPr>
            <a:spLocks noGrp="1"/>
          </p:cNvSpPr>
          <p:nvPr>
            <p:ph type="title"/>
          </p:nvPr>
        </p:nvSpPr>
        <p:spPr>
          <a:xfrm>
            <a:off x="222209" y="116785"/>
            <a:ext cx="5215030" cy="872121"/>
          </a:xfrm>
        </p:spPr>
        <p:txBody>
          <a:bodyPr>
            <a:normAutofit fontScale="90000"/>
          </a:bodyPr>
          <a:lstStyle/>
          <a:p>
            <a:r>
              <a:rPr lang="en-US" sz="6000" dirty="0">
                <a:latin typeface="Angsana New" panose="02020603050405020304" pitchFamily="18" charset="-34"/>
                <a:cs typeface="Angsana New" panose="02020603050405020304" pitchFamily="18" charset="-34"/>
              </a:rPr>
              <a:t>Failure to Build Rapport</a:t>
            </a:r>
            <a:endParaRPr lang="th-TH" sz="6000" dirty="0">
              <a:latin typeface="Angsana New" panose="02020603050405020304" pitchFamily="18" charset="-34"/>
              <a:cs typeface="Angsana New" panose="02020603050405020304" pitchFamily="18" charset="-34"/>
            </a:endParaRPr>
          </a:p>
        </p:txBody>
      </p:sp>
      <p:sp>
        <p:nvSpPr>
          <p:cNvPr id="3" name="ตัวแทนเนื้อหา 2">
            <a:extLst>
              <a:ext uri="{FF2B5EF4-FFF2-40B4-BE49-F238E27FC236}">
                <a16:creationId xmlns:a16="http://schemas.microsoft.com/office/drawing/2014/main" id="{FE31949F-8FF3-EF7B-7E9B-035EB6E9C9CF}"/>
              </a:ext>
            </a:extLst>
          </p:cNvPr>
          <p:cNvSpPr>
            <a:spLocks noGrp="1"/>
          </p:cNvSpPr>
          <p:nvPr>
            <p:ph idx="1"/>
          </p:nvPr>
        </p:nvSpPr>
        <p:spPr>
          <a:xfrm>
            <a:off x="222209" y="988906"/>
            <a:ext cx="11788877" cy="4023360"/>
          </a:xfrm>
        </p:spPr>
        <p:txBody>
          <a:bodyPr>
            <a:noAutofit/>
          </a:bodyPr>
          <a:lstStyle/>
          <a:p>
            <a:pPr>
              <a:buFont typeface="Wingdings" panose="05000000000000000000" pitchFamily="2" charset="2"/>
              <a:buChar char="v"/>
            </a:pPr>
            <a:r>
              <a:rPr lang="en-US" sz="4400" dirty="0">
                <a:latin typeface="Angsana New" panose="02020603050405020304" pitchFamily="18" charset="-34"/>
                <a:cs typeface="Angsana New" panose="02020603050405020304" pitchFamily="18" charset="-34"/>
              </a:rPr>
              <a:t>Our final factor for failed negotiations is an inability to build rapport. Without it, it can be impossible to move forward. It breeds distrust, selfish tactics, and escalated conflict. That’s why the importance of establishing a common ground based on respect, trust, and shared interests can’t be understated. It directly impacts the other party’s inclination to cooperate and collaborate, as well as their openness, flexibility, and reaction to conflict. The relationship you forge at the start lays the foundation for and sets the tone for all future negotiations and deals. To build rapport, you need to:</a:t>
            </a:r>
            <a:endParaRPr lang="th-TH" sz="4400" dirty="0">
              <a:latin typeface="Angsana New" panose="02020603050405020304" pitchFamily="18" charset="-34"/>
              <a:cs typeface="Angsana New" panose="02020603050405020304" pitchFamily="18" charset="-34"/>
            </a:endParaRPr>
          </a:p>
        </p:txBody>
      </p:sp>
    </p:spTree>
    <p:extLst>
      <p:ext uri="{BB962C8B-B14F-4D97-AF65-F5344CB8AC3E}">
        <p14:creationId xmlns:p14="http://schemas.microsoft.com/office/powerpoint/2010/main" val="42649319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ตัวแทนเนื้อหา 2">
            <a:extLst>
              <a:ext uri="{FF2B5EF4-FFF2-40B4-BE49-F238E27FC236}">
                <a16:creationId xmlns:a16="http://schemas.microsoft.com/office/drawing/2014/main" id="{2C51818F-5135-1152-873F-8EDCEA197460}"/>
              </a:ext>
            </a:extLst>
          </p:cNvPr>
          <p:cNvSpPr>
            <a:spLocks noGrp="1"/>
          </p:cNvSpPr>
          <p:nvPr>
            <p:ph idx="1"/>
          </p:nvPr>
        </p:nvSpPr>
        <p:spPr>
          <a:xfrm>
            <a:off x="422787" y="422787"/>
            <a:ext cx="11572568" cy="5249662"/>
          </a:xfrm>
        </p:spPr>
        <p:txBody>
          <a:bodyPr>
            <a:noAutofit/>
          </a:bodyPr>
          <a:lstStyle/>
          <a:p>
            <a:pPr>
              <a:buFont typeface="Wingdings" panose="05000000000000000000" pitchFamily="2" charset="2"/>
              <a:buChar char="v"/>
            </a:pPr>
            <a:r>
              <a:rPr lang="en-US" sz="4400" dirty="0">
                <a:latin typeface="Angsana New" panose="02020603050405020304" pitchFamily="18" charset="-34"/>
                <a:cs typeface="Angsana New" panose="02020603050405020304" pitchFamily="18" charset="-34"/>
              </a:rPr>
              <a:t>Actively listen</a:t>
            </a:r>
          </a:p>
          <a:p>
            <a:pPr>
              <a:buFont typeface="Wingdings" panose="05000000000000000000" pitchFamily="2" charset="2"/>
              <a:buChar char="v"/>
            </a:pPr>
            <a:r>
              <a:rPr lang="en-US" sz="4400" dirty="0">
                <a:latin typeface="Angsana New" panose="02020603050405020304" pitchFamily="18" charset="-34"/>
                <a:cs typeface="Angsana New" panose="02020603050405020304" pitchFamily="18" charset="-34"/>
              </a:rPr>
              <a:t>Use friendly visual cues like smiling</a:t>
            </a:r>
          </a:p>
          <a:p>
            <a:pPr>
              <a:buFont typeface="Wingdings" panose="05000000000000000000" pitchFamily="2" charset="2"/>
              <a:buChar char="v"/>
            </a:pPr>
            <a:r>
              <a:rPr lang="en-US" sz="4400" dirty="0">
                <a:latin typeface="Angsana New" panose="02020603050405020304" pitchFamily="18" charset="-34"/>
                <a:cs typeface="Angsana New" panose="02020603050405020304" pitchFamily="18" charset="-34"/>
              </a:rPr>
              <a:t>Use their name</a:t>
            </a:r>
          </a:p>
          <a:p>
            <a:pPr>
              <a:buFont typeface="Wingdings" panose="05000000000000000000" pitchFamily="2" charset="2"/>
              <a:buChar char="v"/>
            </a:pPr>
            <a:r>
              <a:rPr lang="en-US" sz="4400" dirty="0">
                <a:latin typeface="Angsana New" panose="02020603050405020304" pitchFamily="18" charset="-34"/>
                <a:cs typeface="Angsana New" panose="02020603050405020304" pitchFamily="18" charset="-34"/>
              </a:rPr>
              <a:t>Mirror them and make eye contact</a:t>
            </a:r>
          </a:p>
          <a:p>
            <a:pPr>
              <a:buFont typeface="Wingdings" panose="05000000000000000000" pitchFamily="2" charset="2"/>
              <a:buChar char="v"/>
            </a:pPr>
            <a:r>
              <a:rPr lang="en-US" sz="4400" dirty="0">
                <a:latin typeface="Angsana New" panose="02020603050405020304" pitchFamily="18" charset="-34"/>
                <a:cs typeface="Angsana New" panose="02020603050405020304" pitchFamily="18" charset="-34"/>
              </a:rPr>
              <a:t>Meet in person (where possible)</a:t>
            </a:r>
          </a:p>
          <a:p>
            <a:pPr>
              <a:buFont typeface="Wingdings" panose="05000000000000000000" pitchFamily="2" charset="2"/>
              <a:buChar char="v"/>
            </a:pPr>
            <a:r>
              <a:rPr lang="en-US" sz="4400" dirty="0">
                <a:latin typeface="Angsana New" panose="02020603050405020304" pitchFamily="18" charset="-34"/>
                <a:cs typeface="Angsana New" panose="02020603050405020304" pitchFamily="18" charset="-34"/>
              </a:rPr>
              <a:t>Engage in casual conversations outside of the negotiation</a:t>
            </a:r>
          </a:p>
          <a:p>
            <a:pPr>
              <a:buFont typeface="Wingdings" panose="05000000000000000000" pitchFamily="2" charset="2"/>
              <a:buChar char="v"/>
            </a:pPr>
            <a:r>
              <a:rPr lang="en-US" sz="4400" dirty="0">
                <a:latin typeface="Angsana New" panose="02020603050405020304" pitchFamily="18" charset="-34"/>
                <a:cs typeface="Angsana New" panose="02020603050405020304" pitchFamily="18" charset="-34"/>
              </a:rPr>
              <a:t>Be honest, open, and collaborative in your approach</a:t>
            </a:r>
            <a:endParaRPr lang="th-TH" sz="4400" dirty="0">
              <a:latin typeface="Angsana New" panose="02020603050405020304" pitchFamily="18" charset="-34"/>
              <a:cs typeface="Angsana New" panose="02020603050405020304" pitchFamily="18" charset="-34"/>
            </a:endParaRPr>
          </a:p>
        </p:txBody>
      </p:sp>
    </p:spTree>
    <p:extLst>
      <p:ext uri="{BB962C8B-B14F-4D97-AF65-F5344CB8AC3E}">
        <p14:creationId xmlns:p14="http://schemas.microsoft.com/office/powerpoint/2010/main" val="33443483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13245C1B-0D33-6067-E388-849EE98749D9}"/>
              </a:ext>
            </a:extLst>
          </p:cNvPr>
          <p:cNvSpPr>
            <a:spLocks noGrp="1"/>
          </p:cNvSpPr>
          <p:nvPr>
            <p:ph type="title"/>
          </p:nvPr>
        </p:nvSpPr>
        <p:spPr/>
        <p:txBody>
          <a:bodyPr/>
          <a:lstStyle/>
          <a:p>
            <a:r>
              <a:rPr lang="en-US" dirty="0"/>
              <a:t>Question</a:t>
            </a:r>
            <a:endParaRPr lang="th-TH" dirty="0"/>
          </a:p>
        </p:txBody>
      </p:sp>
      <p:sp>
        <p:nvSpPr>
          <p:cNvPr id="3" name="ตัวแทนเนื้อหา 2">
            <a:extLst>
              <a:ext uri="{FF2B5EF4-FFF2-40B4-BE49-F238E27FC236}">
                <a16:creationId xmlns:a16="http://schemas.microsoft.com/office/drawing/2014/main" id="{AB2C45BF-FED8-23E0-C038-F51E405D990D}"/>
              </a:ext>
            </a:extLst>
          </p:cNvPr>
          <p:cNvSpPr>
            <a:spLocks noGrp="1"/>
          </p:cNvSpPr>
          <p:nvPr>
            <p:ph idx="1"/>
          </p:nvPr>
        </p:nvSpPr>
        <p:spPr/>
        <p:txBody>
          <a:bodyPr>
            <a:normAutofit/>
          </a:bodyPr>
          <a:lstStyle/>
          <a:p>
            <a:r>
              <a:rPr lang="en-US" sz="4400" dirty="0">
                <a:latin typeface="Angsana New" panose="02020603050405020304" pitchFamily="18" charset="-34"/>
                <a:cs typeface="Angsana New" panose="02020603050405020304" pitchFamily="18" charset="-34"/>
              </a:rPr>
              <a:t>Please explain what factors prevent business negotiations from being successful.</a:t>
            </a:r>
            <a:endParaRPr lang="th-TH" sz="4400" dirty="0">
              <a:latin typeface="Angsana New" panose="02020603050405020304" pitchFamily="18" charset="-34"/>
              <a:cs typeface="Angsana New" panose="02020603050405020304" pitchFamily="18" charset="-34"/>
            </a:endParaRPr>
          </a:p>
        </p:txBody>
      </p:sp>
    </p:spTree>
    <p:extLst>
      <p:ext uri="{BB962C8B-B14F-4D97-AF65-F5344CB8AC3E}">
        <p14:creationId xmlns:p14="http://schemas.microsoft.com/office/powerpoint/2010/main" val="16993306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ตัวแทนเนื้อหา 2">
            <a:extLst>
              <a:ext uri="{FF2B5EF4-FFF2-40B4-BE49-F238E27FC236}">
                <a16:creationId xmlns:a16="http://schemas.microsoft.com/office/drawing/2014/main" id="{E5D6EB86-B6F0-0AA6-2837-AA4DF0759C4D}"/>
              </a:ext>
            </a:extLst>
          </p:cNvPr>
          <p:cNvSpPr>
            <a:spLocks noGrp="1"/>
          </p:cNvSpPr>
          <p:nvPr>
            <p:ph idx="1"/>
          </p:nvPr>
        </p:nvSpPr>
        <p:spPr>
          <a:xfrm>
            <a:off x="580103" y="589935"/>
            <a:ext cx="11395587" cy="4572000"/>
          </a:xfrm>
        </p:spPr>
        <p:txBody>
          <a:bodyPr>
            <a:noAutofit/>
          </a:bodyPr>
          <a:lstStyle/>
          <a:p>
            <a:r>
              <a:rPr lang="en-US" sz="4400" dirty="0">
                <a:latin typeface="Angsana New" panose="02020603050405020304" pitchFamily="18" charset="-34"/>
                <a:cs typeface="Angsana New" panose="02020603050405020304" pitchFamily="18" charset="-34"/>
              </a:rPr>
              <a:t>The art of negotiation lies in your ability to communicate confidently and competently with the other party without losing sight of your objectives and damaging rapport. Everything rests on a knife edge and requires a high investment of energy and research, which is why it can be a hard pill to swallow when it fails. It’s important to remember that it happens to everyone and that our future success lies in how we respond to failure.</a:t>
            </a:r>
            <a:endParaRPr lang="th-TH" sz="4400" dirty="0">
              <a:latin typeface="Angsana New" panose="02020603050405020304" pitchFamily="18" charset="-34"/>
              <a:cs typeface="Angsana New" panose="02020603050405020304" pitchFamily="18" charset="-34"/>
            </a:endParaRPr>
          </a:p>
        </p:txBody>
      </p:sp>
    </p:spTree>
    <p:extLst>
      <p:ext uri="{BB962C8B-B14F-4D97-AF65-F5344CB8AC3E}">
        <p14:creationId xmlns:p14="http://schemas.microsoft.com/office/powerpoint/2010/main" val="1635479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ตัวแทนเนื้อหา 2">
            <a:extLst>
              <a:ext uri="{FF2B5EF4-FFF2-40B4-BE49-F238E27FC236}">
                <a16:creationId xmlns:a16="http://schemas.microsoft.com/office/drawing/2014/main" id="{19A02FA3-BD2B-AE86-49E2-8C1EE623F161}"/>
              </a:ext>
            </a:extLst>
          </p:cNvPr>
          <p:cNvSpPr>
            <a:spLocks noGrp="1"/>
          </p:cNvSpPr>
          <p:nvPr>
            <p:ph idx="1"/>
          </p:nvPr>
        </p:nvSpPr>
        <p:spPr>
          <a:xfrm>
            <a:off x="245807" y="262739"/>
            <a:ext cx="11680722" cy="5852925"/>
          </a:xfrm>
        </p:spPr>
        <p:txBody>
          <a:bodyPr>
            <a:noAutofit/>
          </a:bodyPr>
          <a:lstStyle/>
          <a:p>
            <a:r>
              <a:rPr lang="en-US" sz="4400" dirty="0">
                <a:latin typeface="Angsana New" panose="02020603050405020304" pitchFamily="18" charset="-34"/>
                <a:cs typeface="Angsana New" panose="02020603050405020304" pitchFamily="18" charset="-34"/>
              </a:rPr>
              <a:t>Knowledge is power, and the skill of the master negotiator rests on their ability to reflect on any losses or poor deals they’ve made to understand what they can do to improve. They then devise strategies and personal goals they can implement into their practice. To achieve the same level of competency, we must incorporate these preventative steps into our negotiations. The key is to be objective, reflective and curious by asking questions, requesting feedback, and drawing on the wealth of expertise of your colleagues. By learning how and why your negotiation failed, you can protect yourself against similar circumstances and navigate them easily in the future.</a:t>
            </a:r>
            <a:endParaRPr lang="th-TH" sz="4400" dirty="0">
              <a:latin typeface="Angsana New" panose="02020603050405020304" pitchFamily="18" charset="-34"/>
              <a:cs typeface="Angsana New" panose="02020603050405020304" pitchFamily="18" charset="-34"/>
            </a:endParaRPr>
          </a:p>
        </p:txBody>
      </p:sp>
    </p:spTree>
    <p:extLst>
      <p:ext uri="{BB962C8B-B14F-4D97-AF65-F5344CB8AC3E}">
        <p14:creationId xmlns:p14="http://schemas.microsoft.com/office/powerpoint/2010/main" val="32495841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E08D4950-B12B-3BF2-105E-0DED24DDCBF3}"/>
              </a:ext>
            </a:extLst>
          </p:cNvPr>
          <p:cNvSpPr>
            <a:spLocks noGrp="1"/>
          </p:cNvSpPr>
          <p:nvPr>
            <p:ph type="title"/>
          </p:nvPr>
        </p:nvSpPr>
        <p:spPr>
          <a:xfrm>
            <a:off x="497512" y="175778"/>
            <a:ext cx="10058400" cy="813128"/>
          </a:xfrm>
        </p:spPr>
        <p:txBody>
          <a:bodyPr>
            <a:normAutofit fontScale="90000"/>
          </a:bodyPr>
          <a:lstStyle/>
          <a:p>
            <a:r>
              <a:rPr lang="en-US" sz="6000" dirty="0">
                <a:latin typeface="Angsana New" panose="02020603050405020304" pitchFamily="18" charset="-34"/>
                <a:cs typeface="Angsana New" panose="02020603050405020304" pitchFamily="18" charset="-34"/>
              </a:rPr>
              <a:t>Lack of Preparation</a:t>
            </a:r>
            <a:endParaRPr lang="th-TH" sz="6000" dirty="0">
              <a:latin typeface="Angsana New" panose="02020603050405020304" pitchFamily="18" charset="-34"/>
              <a:cs typeface="Angsana New" panose="02020603050405020304" pitchFamily="18" charset="-34"/>
            </a:endParaRPr>
          </a:p>
        </p:txBody>
      </p:sp>
      <p:sp>
        <p:nvSpPr>
          <p:cNvPr id="3" name="ตัวแทนเนื้อหา 2">
            <a:extLst>
              <a:ext uri="{FF2B5EF4-FFF2-40B4-BE49-F238E27FC236}">
                <a16:creationId xmlns:a16="http://schemas.microsoft.com/office/drawing/2014/main" id="{3F753A1D-4749-BEBE-BB23-C6B964F507E0}"/>
              </a:ext>
            </a:extLst>
          </p:cNvPr>
          <p:cNvSpPr>
            <a:spLocks noGrp="1"/>
          </p:cNvSpPr>
          <p:nvPr>
            <p:ph idx="1"/>
          </p:nvPr>
        </p:nvSpPr>
        <p:spPr>
          <a:xfrm>
            <a:off x="271369" y="988906"/>
            <a:ext cx="11851805" cy="4023360"/>
          </a:xfrm>
        </p:spPr>
        <p:txBody>
          <a:bodyPr>
            <a:noAutofit/>
          </a:bodyPr>
          <a:lstStyle/>
          <a:p>
            <a:r>
              <a:rPr lang="en-US" sz="4400" dirty="0">
                <a:latin typeface="Angsana New" panose="02020603050405020304" pitchFamily="18" charset="-34"/>
                <a:cs typeface="Angsana New" panose="02020603050405020304" pitchFamily="18" charset="-34"/>
              </a:rPr>
              <a:t>Prior proper planning prevents poor performance - this adage of the British Army applies to war and the negotiating table, too. Entering a negotiation blind, leads to misunderstandings, lost value, wasted time and damaged professional relationships, all of which results in failure. </a:t>
            </a:r>
          </a:p>
          <a:p>
            <a:pPr lvl="1"/>
            <a:endParaRPr lang="en-US" sz="4200" dirty="0">
              <a:latin typeface="Angsana New" panose="02020603050405020304" pitchFamily="18" charset="-34"/>
              <a:cs typeface="Angsana New" panose="02020603050405020304" pitchFamily="18" charset="-34"/>
            </a:endParaRPr>
          </a:p>
          <a:p>
            <a:pPr marL="201168" lvl="1" indent="0">
              <a:buNone/>
            </a:pPr>
            <a:r>
              <a:rPr lang="en-US" sz="4200" dirty="0">
                <a:latin typeface="Angsana New" panose="02020603050405020304" pitchFamily="18" charset="-34"/>
                <a:cs typeface="Angsana New" panose="02020603050405020304" pitchFamily="18" charset="-34"/>
              </a:rPr>
              <a:t>Rigorous preparation inspires trust, boosts confidence, and builds rapport. If the other party feels you’ve respected their time through clear, concise arguments and workable solutions, you’re more likely to secure a successful deal. That’s why it’s essential you have a comprehensive preparation checklist to ensure you can walk into the negotiation armed with the necessary facts:</a:t>
            </a:r>
            <a:endParaRPr lang="th-TH" sz="4200" dirty="0">
              <a:latin typeface="Angsana New" panose="02020603050405020304" pitchFamily="18" charset="-34"/>
              <a:cs typeface="Angsana New" panose="02020603050405020304" pitchFamily="18" charset="-34"/>
            </a:endParaRPr>
          </a:p>
        </p:txBody>
      </p:sp>
    </p:spTree>
    <p:extLst>
      <p:ext uri="{BB962C8B-B14F-4D97-AF65-F5344CB8AC3E}">
        <p14:creationId xmlns:p14="http://schemas.microsoft.com/office/powerpoint/2010/main" val="3160961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ตัวแทนเนื้อหา 2">
            <a:extLst>
              <a:ext uri="{FF2B5EF4-FFF2-40B4-BE49-F238E27FC236}">
                <a16:creationId xmlns:a16="http://schemas.microsoft.com/office/drawing/2014/main" id="{3DD26EB3-060C-1C74-4815-02A61017F3C2}"/>
              </a:ext>
            </a:extLst>
          </p:cNvPr>
          <p:cNvSpPr>
            <a:spLocks noGrp="1"/>
          </p:cNvSpPr>
          <p:nvPr>
            <p:ph idx="1"/>
          </p:nvPr>
        </p:nvSpPr>
        <p:spPr>
          <a:xfrm>
            <a:off x="260555" y="695360"/>
            <a:ext cx="11833122" cy="4023360"/>
          </a:xfrm>
        </p:spPr>
        <p:txBody>
          <a:bodyPr>
            <a:noAutofit/>
          </a:bodyPr>
          <a:lstStyle/>
          <a:p>
            <a:pPr>
              <a:buFont typeface="Wingdings" panose="05000000000000000000" pitchFamily="2" charset="2"/>
              <a:buChar char="v"/>
            </a:pPr>
            <a:r>
              <a:rPr lang="en-US" sz="4400" dirty="0">
                <a:latin typeface="Angsana New" panose="02020603050405020304" pitchFamily="18" charset="-34"/>
                <a:cs typeface="Angsana New" panose="02020603050405020304" pitchFamily="18" charset="-34"/>
              </a:rPr>
              <a:t>Set your goals</a:t>
            </a:r>
          </a:p>
          <a:p>
            <a:pPr>
              <a:buFont typeface="Wingdings" panose="05000000000000000000" pitchFamily="2" charset="2"/>
              <a:buChar char="v"/>
            </a:pPr>
            <a:r>
              <a:rPr lang="en-US" sz="4400" dirty="0">
                <a:latin typeface="Angsana New" panose="02020603050405020304" pitchFamily="18" charset="-34"/>
                <a:cs typeface="Angsana New" panose="02020603050405020304" pitchFamily="18" charset="-34"/>
              </a:rPr>
              <a:t>Agreed your reservation point and BATNA (Best Alternative To a Negotiated Agreement)</a:t>
            </a:r>
          </a:p>
          <a:p>
            <a:pPr>
              <a:buFont typeface="Wingdings" panose="05000000000000000000" pitchFamily="2" charset="2"/>
              <a:buChar char="v"/>
            </a:pPr>
            <a:r>
              <a:rPr lang="en-US" sz="4400" dirty="0">
                <a:latin typeface="Angsana New" panose="02020603050405020304" pitchFamily="18" charset="-34"/>
                <a:cs typeface="Angsana New" panose="02020603050405020304" pitchFamily="18" charset="-34"/>
              </a:rPr>
              <a:t>Researched the opposing party</a:t>
            </a:r>
          </a:p>
          <a:p>
            <a:pPr>
              <a:buFont typeface="Wingdings" panose="05000000000000000000" pitchFamily="2" charset="2"/>
              <a:buChar char="v"/>
            </a:pPr>
            <a:r>
              <a:rPr lang="en-US" sz="4400" dirty="0">
                <a:latin typeface="Angsana New" panose="02020603050405020304" pitchFamily="18" charset="-34"/>
                <a:cs typeface="Angsana New" panose="02020603050405020304" pitchFamily="18" charset="-34"/>
              </a:rPr>
              <a:t>Prepared multiple scenarios</a:t>
            </a:r>
          </a:p>
          <a:p>
            <a:pPr>
              <a:buFont typeface="Wingdings" panose="05000000000000000000" pitchFamily="2" charset="2"/>
              <a:buChar char="v"/>
            </a:pPr>
            <a:r>
              <a:rPr lang="en-US" sz="4400" dirty="0">
                <a:latin typeface="Angsana New" panose="02020603050405020304" pitchFamily="18" charset="-34"/>
                <a:cs typeface="Angsana New" panose="02020603050405020304" pitchFamily="18" charset="-34"/>
              </a:rPr>
              <a:t>Prepared your argument and supporting evidence</a:t>
            </a:r>
          </a:p>
          <a:p>
            <a:pPr>
              <a:buFont typeface="Wingdings" panose="05000000000000000000" pitchFamily="2" charset="2"/>
              <a:buChar char="v"/>
            </a:pPr>
            <a:r>
              <a:rPr lang="en-US" sz="4400" dirty="0">
                <a:latin typeface="Angsana New" panose="02020603050405020304" pitchFamily="18" charset="-34"/>
                <a:cs typeface="Angsana New" panose="02020603050405020304" pitchFamily="18" charset="-34"/>
              </a:rPr>
              <a:t>Made all the practical arrangements</a:t>
            </a:r>
            <a:endParaRPr lang="th-TH" sz="4400" dirty="0">
              <a:latin typeface="Angsana New" panose="02020603050405020304" pitchFamily="18" charset="-34"/>
              <a:cs typeface="Angsana New" panose="02020603050405020304" pitchFamily="18" charset="-34"/>
            </a:endParaRPr>
          </a:p>
        </p:txBody>
      </p:sp>
    </p:spTree>
    <p:extLst>
      <p:ext uri="{BB962C8B-B14F-4D97-AF65-F5344CB8AC3E}">
        <p14:creationId xmlns:p14="http://schemas.microsoft.com/office/powerpoint/2010/main" val="23068931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76F77210-4FFB-57F6-81D0-3114C43DDEC2}"/>
              </a:ext>
            </a:extLst>
          </p:cNvPr>
          <p:cNvSpPr>
            <a:spLocks noGrp="1"/>
          </p:cNvSpPr>
          <p:nvPr>
            <p:ph type="title"/>
          </p:nvPr>
        </p:nvSpPr>
        <p:spPr>
          <a:xfrm>
            <a:off x="458183" y="143332"/>
            <a:ext cx="10058400" cy="748454"/>
          </a:xfrm>
        </p:spPr>
        <p:txBody>
          <a:bodyPr>
            <a:normAutofit fontScale="90000"/>
          </a:bodyPr>
          <a:lstStyle/>
          <a:p>
            <a:r>
              <a:rPr lang="en-US" sz="6000" dirty="0">
                <a:latin typeface="Angsana New" panose="02020603050405020304" pitchFamily="18" charset="-34"/>
                <a:cs typeface="Angsana New" panose="02020603050405020304" pitchFamily="18" charset="-34"/>
              </a:rPr>
              <a:t>Mismanaged Expectations </a:t>
            </a:r>
            <a:endParaRPr lang="th-TH" sz="6000" dirty="0">
              <a:latin typeface="Angsana New" panose="02020603050405020304" pitchFamily="18" charset="-34"/>
              <a:cs typeface="Angsana New" panose="02020603050405020304" pitchFamily="18" charset="-34"/>
            </a:endParaRPr>
          </a:p>
        </p:txBody>
      </p:sp>
      <p:sp>
        <p:nvSpPr>
          <p:cNvPr id="3" name="ตัวแทนเนื้อหา 2">
            <a:extLst>
              <a:ext uri="{FF2B5EF4-FFF2-40B4-BE49-F238E27FC236}">
                <a16:creationId xmlns:a16="http://schemas.microsoft.com/office/drawing/2014/main" id="{B7BCBBD7-2832-5725-C431-2646578AD5E3}"/>
              </a:ext>
            </a:extLst>
          </p:cNvPr>
          <p:cNvSpPr>
            <a:spLocks noGrp="1"/>
          </p:cNvSpPr>
          <p:nvPr>
            <p:ph idx="1"/>
          </p:nvPr>
        </p:nvSpPr>
        <p:spPr>
          <a:xfrm>
            <a:off x="176981" y="813347"/>
            <a:ext cx="12123174" cy="4023360"/>
          </a:xfrm>
        </p:spPr>
        <p:txBody>
          <a:bodyPr>
            <a:noAutofit/>
          </a:bodyPr>
          <a:lstStyle/>
          <a:p>
            <a:r>
              <a:rPr lang="en-US" sz="3600" dirty="0">
                <a:latin typeface="Angsana New" panose="02020603050405020304" pitchFamily="18" charset="-34"/>
                <a:cs typeface="Angsana New" panose="02020603050405020304" pitchFamily="18" charset="-34"/>
              </a:rPr>
              <a:t>your career, you will have experienced attending a meeting where there is no clear agenda, and everyone has arrived with their own topics of conversation and motivations. This can be confusing, pointless and result in unnecessary conflict. As mentioned above, many negotiations fail before they even begin. Not sharing critical details with the other side following your preparations can cause frustration, leading to irreconcilable goals and a failure to achieve an outcome. No one likes to be put on the spot or kept in the dark, which is why managing the expectations of the opposing party is crucial.  The other side must have access to the same information you do and should have an opportunity to prepare their own arguments, supporting evidence and contingency plans. Managing expectations directly results from thorough preparations turned into a shared framework. It should state the goals, objectives, and agenda clearly and should be the result of collaborative discussion and feedback. With it, you and the opposing party can make an informed, high-value agreement.</a:t>
            </a:r>
          </a:p>
          <a:p>
            <a:endParaRPr lang="en-US" sz="3600" dirty="0">
              <a:latin typeface="Angsana New" panose="02020603050405020304" pitchFamily="18" charset="-34"/>
              <a:cs typeface="Angsana New" panose="02020603050405020304" pitchFamily="18" charset="-34"/>
            </a:endParaRPr>
          </a:p>
          <a:p>
            <a:r>
              <a:rPr lang="en-US" sz="3600" dirty="0">
                <a:latin typeface="Angsana New" panose="02020603050405020304" pitchFamily="18" charset="-34"/>
                <a:cs typeface="Angsana New" panose="02020603050405020304" pitchFamily="18" charset="-34"/>
              </a:rPr>
              <a:t> </a:t>
            </a:r>
            <a:endParaRPr lang="th-TH" sz="3600" dirty="0">
              <a:latin typeface="Angsana New" panose="02020603050405020304" pitchFamily="18" charset="-34"/>
              <a:cs typeface="Angsana New" panose="02020603050405020304" pitchFamily="18" charset="-34"/>
            </a:endParaRPr>
          </a:p>
        </p:txBody>
      </p:sp>
    </p:spTree>
    <p:extLst>
      <p:ext uri="{BB962C8B-B14F-4D97-AF65-F5344CB8AC3E}">
        <p14:creationId xmlns:p14="http://schemas.microsoft.com/office/powerpoint/2010/main" val="17743637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9790BE9D-988A-AC2C-E06B-76384E8C5D03}"/>
              </a:ext>
            </a:extLst>
          </p:cNvPr>
          <p:cNvSpPr>
            <a:spLocks noGrp="1"/>
          </p:cNvSpPr>
          <p:nvPr>
            <p:ph type="title"/>
          </p:nvPr>
        </p:nvSpPr>
        <p:spPr>
          <a:xfrm>
            <a:off x="1066800" y="352759"/>
            <a:ext cx="10058400" cy="636147"/>
          </a:xfrm>
        </p:spPr>
        <p:txBody>
          <a:bodyPr>
            <a:noAutofit/>
          </a:bodyPr>
          <a:lstStyle/>
          <a:p>
            <a:r>
              <a:rPr lang="en-US" sz="6000" dirty="0"/>
              <a:t>Ego</a:t>
            </a:r>
            <a:endParaRPr lang="th-TH" sz="6000" dirty="0"/>
          </a:p>
        </p:txBody>
      </p:sp>
      <p:sp>
        <p:nvSpPr>
          <p:cNvPr id="3" name="ตัวแทนเนื้อหา 2">
            <a:extLst>
              <a:ext uri="{FF2B5EF4-FFF2-40B4-BE49-F238E27FC236}">
                <a16:creationId xmlns:a16="http://schemas.microsoft.com/office/drawing/2014/main" id="{695349E3-E43E-78E4-D097-7DA99BC359E1}"/>
              </a:ext>
            </a:extLst>
          </p:cNvPr>
          <p:cNvSpPr>
            <a:spLocks noGrp="1"/>
          </p:cNvSpPr>
          <p:nvPr>
            <p:ph idx="1"/>
          </p:nvPr>
        </p:nvSpPr>
        <p:spPr>
          <a:xfrm>
            <a:off x="275303" y="988905"/>
            <a:ext cx="11916697" cy="6985055"/>
          </a:xfrm>
        </p:spPr>
        <p:txBody>
          <a:bodyPr>
            <a:noAutofit/>
          </a:bodyPr>
          <a:lstStyle/>
          <a:p>
            <a:pPr>
              <a:buFont typeface="Wingdings" panose="05000000000000000000" pitchFamily="2" charset="2"/>
              <a:buChar char="v"/>
            </a:pPr>
            <a:r>
              <a:rPr lang="en-US" sz="3200" dirty="0">
                <a:cs typeface="+mj-cs"/>
              </a:rPr>
              <a:t> . Egotistical negotiators are well-known deal-killers despite what television dramas would have you believe. Their aggressive, confrontational negotiation style creates a hostile, toxic working environment that prevents collaboration and compromise. It obscures any shared ground, stops conflict resolution, encourages defensive tactics, and often ends in deadlock. Their win-at-any-cost mentality can potentially lose current and prospective business relationships and result in multiple failed deals.</a:t>
            </a:r>
          </a:p>
          <a:p>
            <a:pPr>
              <a:buFont typeface="Wingdings" panose="05000000000000000000" pitchFamily="2" charset="2"/>
              <a:buChar char="v"/>
            </a:pPr>
            <a:r>
              <a:rPr lang="en-US" sz="3200" dirty="0">
                <a:cs typeface="+mj-cs"/>
              </a:rPr>
              <a:t>. A negotiation aims to reach a mutually beneficial outcome, build rapport, and create innovative solutions to any issues. Putting aside your ego in pursuit of a shared set of objectives and goals with your team's support is essential. You need to establish an open, professional atmosphere as soon as possible to secure the most profitable outcome.</a:t>
            </a:r>
            <a:endParaRPr lang="th-TH" sz="3200" dirty="0">
              <a:cs typeface="+mj-cs"/>
            </a:endParaRPr>
          </a:p>
        </p:txBody>
      </p:sp>
    </p:spTree>
    <p:extLst>
      <p:ext uri="{BB962C8B-B14F-4D97-AF65-F5344CB8AC3E}">
        <p14:creationId xmlns:p14="http://schemas.microsoft.com/office/powerpoint/2010/main" val="22792885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BA3379EC-8A65-AEB5-22BE-FD70B2738529}"/>
              </a:ext>
            </a:extLst>
          </p:cNvPr>
          <p:cNvSpPr>
            <a:spLocks noGrp="1"/>
          </p:cNvSpPr>
          <p:nvPr>
            <p:ph type="title"/>
          </p:nvPr>
        </p:nvSpPr>
        <p:spPr>
          <a:xfrm>
            <a:off x="753151" y="78658"/>
            <a:ext cx="4143314" cy="822960"/>
          </a:xfrm>
        </p:spPr>
        <p:txBody>
          <a:bodyPr>
            <a:normAutofit fontScale="90000"/>
          </a:bodyPr>
          <a:lstStyle/>
          <a:p>
            <a:r>
              <a:rPr lang="en-US" sz="6000" dirty="0">
                <a:latin typeface="Angsana New" panose="02020603050405020304" pitchFamily="18" charset="-34"/>
                <a:cs typeface="Angsana New" panose="02020603050405020304" pitchFamily="18" charset="-34"/>
              </a:rPr>
              <a:t>Fear</a:t>
            </a:r>
            <a:endParaRPr lang="th-TH" sz="6000" dirty="0">
              <a:latin typeface="Angsana New" panose="02020603050405020304" pitchFamily="18" charset="-34"/>
              <a:cs typeface="Angsana New" panose="02020603050405020304" pitchFamily="18" charset="-34"/>
            </a:endParaRPr>
          </a:p>
        </p:txBody>
      </p:sp>
      <p:sp>
        <p:nvSpPr>
          <p:cNvPr id="3" name="ตัวแทนเนื้อหา 2">
            <a:extLst>
              <a:ext uri="{FF2B5EF4-FFF2-40B4-BE49-F238E27FC236}">
                <a16:creationId xmlns:a16="http://schemas.microsoft.com/office/drawing/2014/main" id="{C1B193BA-974D-617E-8C1E-AD7DF1471058}"/>
              </a:ext>
            </a:extLst>
          </p:cNvPr>
          <p:cNvSpPr>
            <a:spLocks noGrp="1"/>
          </p:cNvSpPr>
          <p:nvPr>
            <p:ph idx="1"/>
          </p:nvPr>
        </p:nvSpPr>
        <p:spPr>
          <a:xfrm>
            <a:off x="255638" y="901618"/>
            <a:ext cx="11366091" cy="4023360"/>
          </a:xfrm>
        </p:spPr>
        <p:txBody>
          <a:bodyPr>
            <a:normAutofit/>
          </a:bodyPr>
          <a:lstStyle/>
          <a:p>
            <a:pPr>
              <a:buFont typeface="Wingdings" panose="05000000000000000000" pitchFamily="2" charset="2"/>
              <a:buChar char="v"/>
            </a:pPr>
            <a:r>
              <a:rPr lang="en-US" sz="4400" dirty="0">
                <a:latin typeface="Angsana New" panose="02020603050405020304" pitchFamily="18" charset="-34"/>
                <a:cs typeface="Angsana New" panose="02020603050405020304" pitchFamily="18" charset="-34"/>
              </a:rPr>
              <a:t>Experienced negotiators can smell fear, and like any good detective, they’ll pick up on sweaty palms, nervous fidgeting, and stuttered speech. Whether it’s the result of a lack of confidence, preparation or experience, fear of failure is a significant hindrance in a negotiation. One that the opposing party will be quick to exploit. Fear causes you to:</a:t>
            </a:r>
            <a:endParaRPr lang="th-TH" sz="4400" dirty="0">
              <a:latin typeface="Angsana New" panose="02020603050405020304" pitchFamily="18" charset="-34"/>
              <a:cs typeface="Angsana New" panose="02020603050405020304" pitchFamily="18" charset="-34"/>
            </a:endParaRPr>
          </a:p>
        </p:txBody>
      </p:sp>
    </p:spTree>
    <p:extLst>
      <p:ext uri="{BB962C8B-B14F-4D97-AF65-F5344CB8AC3E}">
        <p14:creationId xmlns:p14="http://schemas.microsoft.com/office/powerpoint/2010/main" val="14476491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ตัวแทนเนื้อหา 2">
            <a:extLst>
              <a:ext uri="{FF2B5EF4-FFF2-40B4-BE49-F238E27FC236}">
                <a16:creationId xmlns:a16="http://schemas.microsoft.com/office/drawing/2014/main" id="{ED829BB0-AD90-2DA2-B5E5-9A77E5875D3C}"/>
              </a:ext>
            </a:extLst>
          </p:cNvPr>
          <p:cNvSpPr>
            <a:spLocks noGrp="1"/>
          </p:cNvSpPr>
          <p:nvPr>
            <p:ph idx="1"/>
          </p:nvPr>
        </p:nvSpPr>
        <p:spPr>
          <a:xfrm>
            <a:off x="681375" y="872340"/>
            <a:ext cx="10829249" cy="4023360"/>
          </a:xfrm>
        </p:spPr>
        <p:txBody>
          <a:bodyPr>
            <a:normAutofit/>
          </a:bodyPr>
          <a:lstStyle/>
          <a:p>
            <a:pPr>
              <a:buFont typeface="Wingdings" panose="05000000000000000000" pitchFamily="2" charset="2"/>
              <a:buChar char="q"/>
            </a:pPr>
            <a:r>
              <a:rPr lang="en-US" sz="4400" dirty="0">
                <a:latin typeface="Angsana New" panose="02020603050405020304" pitchFamily="18" charset="-34"/>
                <a:cs typeface="Angsana New" panose="02020603050405020304" pitchFamily="18" charset="-34"/>
              </a:rPr>
              <a:t>Narrow your perspective</a:t>
            </a:r>
          </a:p>
          <a:p>
            <a:pPr>
              <a:buFont typeface="Wingdings" panose="05000000000000000000" pitchFamily="2" charset="2"/>
              <a:buChar char="q"/>
            </a:pPr>
            <a:r>
              <a:rPr lang="en-US" sz="4400" dirty="0">
                <a:latin typeface="Angsana New" panose="02020603050405020304" pitchFamily="18" charset="-34"/>
                <a:cs typeface="Angsana New" panose="02020603050405020304" pitchFamily="18" charset="-34"/>
              </a:rPr>
              <a:t>Rely on compliance or avoidance tactics</a:t>
            </a:r>
          </a:p>
          <a:p>
            <a:pPr>
              <a:buFont typeface="Wingdings" panose="05000000000000000000" pitchFamily="2" charset="2"/>
              <a:buChar char="q"/>
            </a:pPr>
            <a:r>
              <a:rPr lang="en-US" sz="4400" dirty="0">
                <a:latin typeface="Angsana New" panose="02020603050405020304" pitchFamily="18" charset="-34"/>
                <a:cs typeface="Angsana New" panose="02020603050405020304" pitchFamily="18" charset="-34"/>
              </a:rPr>
              <a:t>Overthink your argument</a:t>
            </a:r>
          </a:p>
          <a:p>
            <a:pPr>
              <a:buFont typeface="Wingdings" panose="05000000000000000000" pitchFamily="2" charset="2"/>
              <a:buChar char="q"/>
            </a:pPr>
            <a:r>
              <a:rPr lang="en-US" sz="4400" dirty="0">
                <a:latin typeface="Angsana New" panose="02020603050405020304" pitchFamily="18" charset="-34"/>
                <a:cs typeface="Angsana New" panose="02020603050405020304" pitchFamily="18" charset="-34"/>
              </a:rPr>
              <a:t>Undersell your abilities</a:t>
            </a:r>
          </a:p>
          <a:p>
            <a:pPr>
              <a:buFont typeface="Wingdings" panose="05000000000000000000" pitchFamily="2" charset="2"/>
              <a:buChar char="q"/>
            </a:pPr>
            <a:r>
              <a:rPr lang="en-US" sz="4400" dirty="0">
                <a:latin typeface="Angsana New" panose="02020603050405020304" pitchFamily="18" charset="-34"/>
                <a:cs typeface="Angsana New" panose="02020603050405020304" pitchFamily="18" charset="-34"/>
              </a:rPr>
              <a:t>Over rely on others' advice</a:t>
            </a:r>
            <a:endParaRPr lang="th-TH" sz="4400" dirty="0">
              <a:latin typeface="Angsana New" panose="02020603050405020304" pitchFamily="18" charset="-34"/>
              <a:cs typeface="Angsana New" panose="02020603050405020304" pitchFamily="18" charset="-34"/>
            </a:endParaRPr>
          </a:p>
        </p:txBody>
      </p:sp>
    </p:spTree>
    <p:extLst>
      <p:ext uri="{BB962C8B-B14F-4D97-AF65-F5344CB8AC3E}">
        <p14:creationId xmlns:p14="http://schemas.microsoft.com/office/powerpoint/2010/main" val="1290308334"/>
      </p:ext>
    </p:extLst>
  </p:cSld>
  <p:clrMapOvr>
    <a:masterClrMapping/>
  </p:clrMapOvr>
</p:sld>
</file>

<file path=ppt/theme/theme1.xml><?xml version="1.0" encoding="utf-8"?>
<a:theme xmlns:a="http://schemas.openxmlformats.org/drawingml/2006/main" name="ย้อนยุค">
  <a:themeElements>
    <a:clrScheme name="ย้อนยุค">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ย้อนยุค">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ย้อนยุค">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28</TotalTime>
  <Words>1056</Words>
  <Application>Microsoft Office PowerPoint</Application>
  <PresentationFormat>แบบจอกว้าง</PresentationFormat>
  <Paragraphs>39</Paragraphs>
  <Slides>13</Slides>
  <Notes>0</Notes>
  <HiddenSlides>0</HiddenSlides>
  <MMClips>0</MMClips>
  <ScaleCrop>false</ScaleCrop>
  <HeadingPairs>
    <vt:vector size="6" baseType="variant">
      <vt:variant>
        <vt:lpstr>ฟอนต์ที่ถูกใช้</vt:lpstr>
      </vt:variant>
      <vt:variant>
        <vt:i4>4</vt:i4>
      </vt:variant>
      <vt:variant>
        <vt:lpstr>ธีม</vt:lpstr>
      </vt:variant>
      <vt:variant>
        <vt:i4>1</vt:i4>
      </vt:variant>
      <vt:variant>
        <vt:lpstr>ชื่อเรื่องสไลด์</vt:lpstr>
      </vt:variant>
      <vt:variant>
        <vt:i4>13</vt:i4>
      </vt:variant>
    </vt:vector>
  </HeadingPairs>
  <TitlesOfParts>
    <vt:vector size="18" baseType="lpstr">
      <vt:lpstr>Angsana New</vt:lpstr>
      <vt:lpstr>Calibri</vt:lpstr>
      <vt:lpstr>Calibri Light</vt:lpstr>
      <vt:lpstr>Wingdings</vt:lpstr>
      <vt:lpstr>ย้อนยุค</vt:lpstr>
      <vt:lpstr>Lesson 2  Why negotiation fail</vt:lpstr>
      <vt:lpstr>งานนำเสนอ PowerPoint</vt:lpstr>
      <vt:lpstr>งานนำเสนอ PowerPoint</vt:lpstr>
      <vt:lpstr>Lack of Preparation</vt:lpstr>
      <vt:lpstr>งานนำเสนอ PowerPoint</vt:lpstr>
      <vt:lpstr>Mismanaged Expectations </vt:lpstr>
      <vt:lpstr>Ego</vt:lpstr>
      <vt:lpstr>Fear</vt:lpstr>
      <vt:lpstr>งานนำเสนอ PowerPoint</vt:lpstr>
      <vt:lpstr>งานนำเสนอ PowerPoint</vt:lpstr>
      <vt:lpstr>Failure to Build Rapport</vt:lpstr>
      <vt:lpstr>งานนำเสนอ PowerPoint</vt:lpstr>
      <vt:lpstr>Question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wcom</dc:creator>
  <cp:lastModifiedBy>wcom</cp:lastModifiedBy>
  <cp:revision>4</cp:revision>
  <dcterms:created xsi:type="dcterms:W3CDTF">2024-07-04T03:09:22Z</dcterms:created>
  <dcterms:modified xsi:type="dcterms:W3CDTF">2024-07-06T12:04:51Z</dcterms:modified>
</cp:coreProperties>
</file>